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4"/>
  </p:notesMasterIdLst>
  <p:handoutMasterIdLst>
    <p:handoutMasterId r:id="rId35"/>
  </p:handoutMasterIdLst>
  <p:sldIdLst>
    <p:sldId id="802" r:id="rId2"/>
    <p:sldId id="747" r:id="rId3"/>
    <p:sldId id="749" r:id="rId4"/>
    <p:sldId id="751" r:id="rId5"/>
    <p:sldId id="752" r:id="rId6"/>
    <p:sldId id="755" r:id="rId7"/>
    <p:sldId id="757" r:id="rId8"/>
    <p:sldId id="758" r:id="rId9"/>
    <p:sldId id="798" r:id="rId10"/>
    <p:sldId id="788" r:id="rId11"/>
    <p:sldId id="789" r:id="rId12"/>
    <p:sldId id="790" r:id="rId13"/>
    <p:sldId id="763" r:id="rId14"/>
    <p:sldId id="765" r:id="rId15"/>
    <p:sldId id="791" r:id="rId16"/>
    <p:sldId id="768" r:id="rId17"/>
    <p:sldId id="769" r:id="rId18"/>
    <p:sldId id="770" r:id="rId19"/>
    <p:sldId id="771" r:id="rId20"/>
    <p:sldId id="772" r:id="rId21"/>
    <p:sldId id="773" r:id="rId22"/>
    <p:sldId id="774" r:id="rId23"/>
    <p:sldId id="793" r:id="rId24"/>
    <p:sldId id="776" r:id="rId25"/>
    <p:sldId id="778" r:id="rId26"/>
    <p:sldId id="794" r:id="rId27"/>
    <p:sldId id="783" r:id="rId28"/>
    <p:sldId id="795" r:id="rId29"/>
    <p:sldId id="796" r:id="rId30"/>
    <p:sldId id="797" r:id="rId31"/>
    <p:sldId id="803" r:id="rId32"/>
    <p:sldId id="801" r:id="rId33"/>
  </p:sldIdLst>
  <p:sldSz cx="9144000" cy="6858000" type="screen4x3"/>
  <p:notesSz cx="6784975" cy="9856788"/>
  <p:defaultTextStyle>
    <a:defPPr>
      <a:defRPr lang="en-US"/>
    </a:defPPr>
    <a:lvl1pPr algn="ctr" rtl="0" eaLnBrk="0" fontAlgn="base" hangingPunct="0">
      <a:spcBef>
        <a:spcPct val="0"/>
      </a:spcBef>
      <a:spcAft>
        <a:spcPct val="0"/>
      </a:spcAft>
      <a:defRPr kumimoji="1" sz="2400" kern="1200">
        <a:solidFill>
          <a:schemeClr val="tx1"/>
        </a:solidFill>
        <a:latin typeface="Arial Narrow" panose="020B0606020202030204" pitchFamily="34" charset="0"/>
        <a:ea typeface="+mn-ea"/>
        <a:cs typeface="+mn-cs"/>
      </a:defRPr>
    </a:lvl1pPr>
    <a:lvl2pPr marL="457200" algn="ctr" rtl="0" eaLnBrk="0" fontAlgn="base" hangingPunct="0">
      <a:spcBef>
        <a:spcPct val="0"/>
      </a:spcBef>
      <a:spcAft>
        <a:spcPct val="0"/>
      </a:spcAft>
      <a:defRPr kumimoji="1" sz="2400" kern="1200">
        <a:solidFill>
          <a:schemeClr val="tx1"/>
        </a:solidFill>
        <a:latin typeface="Arial Narrow" panose="020B0606020202030204" pitchFamily="34" charset="0"/>
        <a:ea typeface="+mn-ea"/>
        <a:cs typeface="+mn-cs"/>
      </a:defRPr>
    </a:lvl2pPr>
    <a:lvl3pPr marL="914400" algn="ctr" rtl="0" eaLnBrk="0" fontAlgn="base" hangingPunct="0">
      <a:spcBef>
        <a:spcPct val="0"/>
      </a:spcBef>
      <a:spcAft>
        <a:spcPct val="0"/>
      </a:spcAft>
      <a:defRPr kumimoji="1" sz="2400" kern="1200">
        <a:solidFill>
          <a:schemeClr val="tx1"/>
        </a:solidFill>
        <a:latin typeface="Arial Narrow" panose="020B0606020202030204" pitchFamily="34" charset="0"/>
        <a:ea typeface="+mn-ea"/>
        <a:cs typeface="+mn-cs"/>
      </a:defRPr>
    </a:lvl3pPr>
    <a:lvl4pPr marL="1371600" algn="ctr" rtl="0" eaLnBrk="0" fontAlgn="base" hangingPunct="0">
      <a:spcBef>
        <a:spcPct val="0"/>
      </a:spcBef>
      <a:spcAft>
        <a:spcPct val="0"/>
      </a:spcAft>
      <a:defRPr kumimoji="1" sz="2400" kern="1200">
        <a:solidFill>
          <a:schemeClr val="tx1"/>
        </a:solidFill>
        <a:latin typeface="Arial Narrow" panose="020B0606020202030204" pitchFamily="34" charset="0"/>
        <a:ea typeface="+mn-ea"/>
        <a:cs typeface="+mn-cs"/>
      </a:defRPr>
    </a:lvl4pPr>
    <a:lvl5pPr marL="1828800" algn="ctr" rtl="0" eaLnBrk="0" fontAlgn="base" hangingPunct="0">
      <a:spcBef>
        <a:spcPct val="0"/>
      </a:spcBef>
      <a:spcAft>
        <a:spcPct val="0"/>
      </a:spcAft>
      <a:defRPr kumimoji="1" sz="2400" kern="1200">
        <a:solidFill>
          <a:schemeClr val="tx1"/>
        </a:solidFill>
        <a:latin typeface="Arial Narrow" panose="020B0606020202030204" pitchFamily="34" charset="0"/>
        <a:ea typeface="+mn-ea"/>
        <a:cs typeface="+mn-cs"/>
      </a:defRPr>
    </a:lvl5pPr>
    <a:lvl6pPr marL="2286000" algn="l" defTabSz="914400" rtl="0" eaLnBrk="1" latinLnBrk="0" hangingPunct="1">
      <a:defRPr kumimoji="1" sz="2400" kern="1200">
        <a:solidFill>
          <a:schemeClr val="tx1"/>
        </a:solidFill>
        <a:latin typeface="Arial Narrow" panose="020B0606020202030204" pitchFamily="34" charset="0"/>
        <a:ea typeface="+mn-ea"/>
        <a:cs typeface="+mn-cs"/>
      </a:defRPr>
    </a:lvl6pPr>
    <a:lvl7pPr marL="2743200" algn="l" defTabSz="914400" rtl="0" eaLnBrk="1" latinLnBrk="0" hangingPunct="1">
      <a:defRPr kumimoji="1" sz="2400" kern="1200">
        <a:solidFill>
          <a:schemeClr val="tx1"/>
        </a:solidFill>
        <a:latin typeface="Arial Narrow" panose="020B0606020202030204" pitchFamily="34" charset="0"/>
        <a:ea typeface="+mn-ea"/>
        <a:cs typeface="+mn-cs"/>
      </a:defRPr>
    </a:lvl7pPr>
    <a:lvl8pPr marL="3200400" algn="l" defTabSz="914400" rtl="0" eaLnBrk="1" latinLnBrk="0" hangingPunct="1">
      <a:defRPr kumimoji="1" sz="2400" kern="1200">
        <a:solidFill>
          <a:schemeClr val="tx1"/>
        </a:solidFill>
        <a:latin typeface="Arial Narrow" panose="020B0606020202030204" pitchFamily="34" charset="0"/>
        <a:ea typeface="+mn-ea"/>
        <a:cs typeface="+mn-cs"/>
      </a:defRPr>
    </a:lvl8pPr>
    <a:lvl9pPr marL="3657600" algn="l" defTabSz="914400" rtl="0" eaLnBrk="1" latinLnBrk="0" hangingPunct="1">
      <a:defRPr kumimoji="1" sz="2400" kern="1200">
        <a:solidFill>
          <a:schemeClr val="tx1"/>
        </a:solidFill>
        <a:latin typeface="Arial Narrow" panose="020B0606020202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666699"/>
    <a:srgbClr val="006600"/>
    <a:srgbClr val="CC66FF"/>
    <a:srgbClr val="E5F5FF"/>
    <a:srgbClr val="FFEEDD"/>
    <a:srgbClr val="CC33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13" d="100"/>
          <a:sy n="113" d="100"/>
        </p:scale>
        <p:origin x="1476"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Lst>
  </p:outlineViewPr>
  <p:notesTextViewPr>
    <p:cViewPr>
      <p:scale>
        <a:sx n="100" d="100"/>
        <a:sy n="100" d="100"/>
      </p:scale>
      <p:origin x="0" y="0"/>
    </p:cViewPr>
  </p:notesTextViewPr>
  <p:sorterViewPr>
    <p:cViewPr>
      <p:scale>
        <a:sx n="100" d="100"/>
        <a:sy n="100" d="100"/>
      </p:scale>
      <p:origin x="0" y="12000"/>
    </p:cViewPr>
  </p:sorterViewPr>
  <p:notesViewPr>
    <p:cSldViewPr>
      <p:cViewPr varScale="1">
        <p:scale>
          <a:sx n="40" d="100"/>
          <a:sy n="40" d="100"/>
        </p:scale>
        <p:origin x="-1488" y="-96"/>
      </p:cViewPr>
      <p:guideLst>
        <p:guide orient="horz" pos="310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7.xml"/><Relationship Id="rId18" Type="http://schemas.openxmlformats.org/officeDocument/2006/relationships/slide" Target="slides/slide22.xml"/><Relationship Id="rId3" Type="http://schemas.openxmlformats.org/officeDocument/2006/relationships/slide" Target="slides/slide3.xml"/><Relationship Id="rId21" Type="http://schemas.openxmlformats.org/officeDocument/2006/relationships/slide" Target="slides/slide26.xml"/><Relationship Id="rId7" Type="http://schemas.openxmlformats.org/officeDocument/2006/relationships/slide" Target="slides/slide7.xml"/><Relationship Id="rId12" Type="http://schemas.openxmlformats.org/officeDocument/2006/relationships/slide" Target="slides/slide16.xml"/><Relationship Id="rId17" Type="http://schemas.openxmlformats.org/officeDocument/2006/relationships/slide" Target="slides/slide21.xml"/><Relationship Id="rId25" Type="http://schemas.openxmlformats.org/officeDocument/2006/relationships/slide" Target="slides/slide32.xml"/><Relationship Id="rId2" Type="http://schemas.openxmlformats.org/officeDocument/2006/relationships/slide" Target="slides/slide2.xml"/><Relationship Id="rId16" Type="http://schemas.openxmlformats.org/officeDocument/2006/relationships/slide" Target="slides/slide20.xml"/><Relationship Id="rId20" Type="http://schemas.openxmlformats.org/officeDocument/2006/relationships/slide" Target="slides/slide25.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4.xml"/><Relationship Id="rId24" Type="http://schemas.openxmlformats.org/officeDocument/2006/relationships/slide" Target="slides/slide31.xml"/><Relationship Id="rId5" Type="http://schemas.openxmlformats.org/officeDocument/2006/relationships/slide" Target="slides/slide5.xml"/><Relationship Id="rId15" Type="http://schemas.openxmlformats.org/officeDocument/2006/relationships/slide" Target="slides/slide19.xml"/><Relationship Id="rId23" Type="http://schemas.openxmlformats.org/officeDocument/2006/relationships/slide" Target="slides/slide28.xml"/><Relationship Id="rId10" Type="http://schemas.openxmlformats.org/officeDocument/2006/relationships/slide" Target="slides/slide13.xml"/><Relationship Id="rId19" Type="http://schemas.openxmlformats.org/officeDocument/2006/relationships/slide" Target="slides/slide24.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8.xml"/><Relationship Id="rId22"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39" tIns="47169" rIns="94339" bIns="47169" numCol="1" anchor="t" anchorCtr="0" compatLnSpc="1">
            <a:prstTxWarp prst="textNoShape">
              <a:avLst/>
            </a:prstTxWarp>
          </a:bodyPr>
          <a:lstStyle>
            <a:lvl1pPr algn="l" defTabSz="942975">
              <a:defRPr kumimoji="0" sz="1200">
                <a:latin typeface="Times New Roman" panose="02020603050405020304" pitchFamily="18" charset="0"/>
              </a:defRPr>
            </a:lvl1pPr>
          </a:lstStyle>
          <a:p>
            <a:endParaRPr lang="en-US"/>
          </a:p>
        </p:txBody>
      </p:sp>
      <p:sp>
        <p:nvSpPr>
          <p:cNvPr id="81923" name="Rectangle 3"/>
          <p:cNvSpPr>
            <a:spLocks noGrp="1" noChangeArrowheads="1"/>
          </p:cNvSpPr>
          <p:nvPr>
            <p:ph type="dt" sz="quarter" idx="1"/>
          </p:nvPr>
        </p:nvSpPr>
        <p:spPr bwMode="auto">
          <a:xfrm>
            <a:off x="3844925"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39" tIns="47169" rIns="94339" bIns="47169" numCol="1" anchor="t" anchorCtr="0" compatLnSpc="1">
            <a:prstTxWarp prst="textNoShape">
              <a:avLst/>
            </a:prstTxWarp>
          </a:bodyPr>
          <a:lstStyle>
            <a:lvl1pPr algn="r" defTabSz="942975">
              <a:defRPr kumimoji="0" sz="1200">
                <a:latin typeface="Times New Roman" panose="02020603050405020304" pitchFamily="18" charset="0"/>
              </a:defRPr>
            </a:lvl1pPr>
          </a:lstStyle>
          <a:p>
            <a:endParaRPr lang="en-US"/>
          </a:p>
        </p:txBody>
      </p:sp>
      <p:sp>
        <p:nvSpPr>
          <p:cNvPr id="81924" name="Rectangle 4"/>
          <p:cNvSpPr>
            <a:spLocks noGrp="1" noChangeArrowheads="1"/>
          </p:cNvSpPr>
          <p:nvPr>
            <p:ph type="ftr" sz="quarter" idx="2"/>
          </p:nvPr>
        </p:nvSpPr>
        <p:spPr bwMode="auto">
          <a:xfrm>
            <a:off x="0"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39" tIns="47169" rIns="94339" bIns="47169" numCol="1" anchor="b" anchorCtr="0" compatLnSpc="1">
            <a:prstTxWarp prst="textNoShape">
              <a:avLst/>
            </a:prstTxWarp>
          </a:bodyPr>
          <a:lstStyle>
            <a:lvl1pPr algn="l" defTabSz="942975">
              <a:defRPr kumimoji="0" sz="1200">
                <a:latin typeface="Times New Roman" panose="02020603050405020304" pitchFamily="18" charset="0"/>
              </a:defRPr>
            </a:lvl1pPr>
          </a:lstStyle>
          <a:p>
            <a:endParaRPr lang="en-US"/>
          </a:p>
        </p:txBody>
      </p:sp>
      <p:sp>
        <p:nvSpPr>
          <p:cNvPr id="81925" name="Rectangle 5"/>
          <p:cNvSpPr>
            <a:spLocks noGrp="1" noChangeArrowheads="1"/>
          </p:cNvSpPr>
          <p:nvPr>
            <p:ph type="sldNum" sz="quarter" idx="3"/>
          </p:nvPr>
        </p:nvSpPr>
        <p:spPr bwMode="auto">
          <a:xfrm>
            <a:off x="3844925"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39" tIns="47169" rIns="94339" bIns="47169" numCol="1" anchor="b" anchorCtr="0" compatLnSpc="1">
            <a:prstTxWarp prst="textNoShape">
              <a:avLst/>
            </a:prstTxWarp>
          </a:bodyPr>
          <a:lstStyle>
            <a:lvl1pPr algn="r" defTabSz="942975">
              <a:defRPr kumimoji="0" sz="1200">
                <a:latin typeface="Times New Roman" panose="02020603050405020304" pitchFamily="18" charset="0"/>
              </a:defRPr>
            </a:lvl1pPr>
          </a:lstStyle>
          <a:p>
            <a:fld id="{2EB46D12-241B-4DD1-9DE9-1E40A40B527B}" type="slidenum">
              <a:rPr lang="en-US"/>
              <a:pPr/>
              <a:t>‹Nº›</a:t>
            </a:fld>
            <a:endParaRPr lang="en-US"/>
          </a:p>
        </p:txBody>
      </p:sp>
    </p:spTree>
    <p:extLst>
      <p:ext uri="{BB962C8B-B14F-4D97-AF65-F5344CB8AC3E}">
        <p14:creationId xmlns:p14="http://schemas.microsoft.com/office/powerpoint/2010/main" val="2934367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4339" tIns="47169" rIns="94339" bIns="47169" numCol="1" anchor="ctr" anchorCtr="0" compatLnSpc="1">
            <a:prstTxWarp prst="textNoShape">
              <a:avLst/>
            </a:prstTxWarp>
          </a:bodyPr>
          <a:lstStyle>
            <a:lvl1pPr algn="l" defTabSz="942975">
              <a:defRPr kumimoji="0" sz="1200">
                <a:latin typeface="Times New Roman" panose="02020603050405020304" pitchFamily="18" charset="0"/>
              </a:defRPr>
            </a:lvl1pPr>
          </a:lstStyle>
          <a:p>
            <a:endParaRPr lang="en-US"/>
          </a:p>
        </p:txBody>
      </p:sp>
      <p:sp>
        <p:nvSpPr>
          <p:cNvPr id="30723" name="Rectangle 3"/>
          <p:cNvSpPr>
            <a:spLocks noGrp="1" noChangeArrowheads="1"/>
          </p:cNvSpPr>
          <p:nvPr>
            <p:ph type="dt" idx="1"/>
          </p:nvPr>
        </p:nvSpPr>
        <p:spPr bwMode="auto">
          <a:xfrm>
            <a:off x="3844925"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4339" tIns="47169" rIns="94339" bIns="47169" numCol="1" anchor="ctr" anchorCtr="0" compatLnSpc="1">
            <a:prstTxWarp prst="textNoShape">
              <a:avLst/>
            </a:prstTxWarp>
          </a:bodyPr>
          <a:lstStyle>
            <a:lvl1pPr algn="r" defTabSz="942975">
              <a:defRPr kumimoji="0" sz="1200">
                <a:latin typeface="Times New Roman" panose="02020603050405020304" pitchFamily="18" charset="0"/>
              </a:defRPr>
            </a:lvl1pPr>
          </a:lstStyle>
          <a:p>
            <a:endParaRPr lang="en-US"/>
          </a:p>
        </p:txBody>
      </p:sp>
      <p:sp>
        <p:nvSpPr>
          <p:cNvPr id="30724" name="Rectangle 4"/>
          <p:cNvSpPr>
            <a:spLocks noChangeArrowheads="1" noTextEdit="1"/>
          </p:cNvSpPr>
          <p:nvPr>
            <p:ph type="sldImg" idx="2"/>
          </p:nvPr>
        </p:nvSpPr>
        <p:spPr bwMode="auto">
          <a:xfrm>
            <a:off x="928688" y="739775"/>
            <a:ext cx="4927600" cy="36957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5" name="Rectangle 5"/>
          <p:cNvSpPr>
            <a:spLocks noGrp="1" noChangeArrowheads="1"/>
          </p:cNvSpPr>
          <p:nvPr>
            <p:ph type="body" sz="quarter" idx="3"/>
          </p:nvPr>
        </p:nvSpPr>
        <p:spPr bwMode="auto">
          <a:xfrm>
            <a:off x="904875" y="4681538"/>
            <a:ext cx="4975225" cy="443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4339" tIns="47169" rIns="94339" bIns="47169"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26" name="Rectangle 6"/>
          <p:cNvSpPr>
            <a:spLocks noGrp="1" noChangeArrowheads="1"/>
          </p:cNvSpPr>
          <p:nvPr>
            <p:ph type="ftr" sz="quarter" idx="4"/>
          </p:nvPr>
        </p:nvSpPr>
        <p:spPr bwMode="auto">
          <a:xfrm>
            <a:off x="0"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4339" tIns="47169" rIns="94339" bIns="47169" numCol="1" anchor="b" anchorCtr="0" compatLnSpc="1">
            <a:prstTxWarp prst="textNoShape">
              <a:avLst/>
            </a:prstTxWarp>
          </a:bodyPr>
          <a:lstStyle>
            <a:lvl1pPr algn="l" defTabSz="942975">
              <a:defRPr kumimoji="0" sz="1200">
                <a:latin typeface="Times New Roman" panose="02020603050405020304" pitchFamily="18" charset="0"/>
              </a:defRPr>
            </a:lvl1pPr>
          </a:lstStyle>
          <a:p>
            <a:endParaRPr lang="en-US"/>
          </a:p>
        </p:txBody>
      </p:sp>
      <p:sp>
        <p:nvSpPr>
          <p:cNvPr id="30727" name="Rectangle 7"/>
          <p:cNvSpPr>
            <a:spLocks noGrp="1" noChangeArrowheads="1"/>
          </p:cNvSpPr>
          <p:nvPr>
            <p:ph type="sldNum" sz="quarter" idx="5"/>
          </p:nvPr>
        </p:nvSpPr>
        <p:spPr bwMode="auto">
          <a:xfrm>
            <a:off x="3844925"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4339" tIns="47169" rIns="94339" bIns="47169" numCol="1" anchor="b" anchorCtr="0" compatLnSpc="1">
            <a:prstTxWarp prst="textNoShape">
              <a:avLst/>
            </a:prstTxWarp>
          </a:bodyPr>
          <a:lstStyle>
            <a:lvl1pPr algn="r" defTabSz="942975">
              <a:defRPr kumimoji="0" sz="1200">
                <a:latin typeface="Times New Roman" panose="02020603050405020304" pitchFamily="18" charset="0"/>
              </a:defRPr>
            </a:lvl1pPr>
          </a:lstStyle>
          <a:p>
            <a:fld id="{706BA98B-CA8E-48C4-961D-51FEF8B2D9A8}" type="slidenum">
              <a:rPr lang="en-US"/>
              <a:pPr/>
              <a:t>‹Nº›</a:t>
            </a:fld>
            <a:endParaRPr lang="en-US"/>
          </a:p>
        </p:txBody>
      </p:sp>
    </p:spTree>
    <p:extLst>
      <p:ext uri="{BB962C8B-B14F-4D97-AF65-F5344CB8AC3E}">
        <p14:creationId xmlns:p14="http://schemas.microsoft.com/office/powerpoint/2010/main" val="23757767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BF45CE-CC79-466C-BEC0-A044516CF9F6}" type="slidenum">
              <a:rPr lang="en-US"/>
              <a:pPr/>
              <a:t>9</a:t>
            </a:fld>
            <a:endParaRPr lang="en-US"/>
          </a:p>
        </p:txBody>
      </p:sp>
      <p:sp>
        <p:nvSpPr>
          <p:cNvPr id="2013186" name="Rectangle 2"/>
          <p:cNvSpPr>
            <a:spLocks noChangeArrowheads="1" noTextEdit="1"/>
          </p:cNvSpPr>
          <p:nvPr>
            <p:ph type="sldImg"/>
          </p:nvPr>
        </p:nvSpPr>
        <p:spPr bwMode="auto">
          <a:xfrm>
            <a:off x="1098550" y="866775"/>
            <a:ext cx="4589463" cy="3441700"/>
          </a:xfrm>
          <a:prstGeom prst="rect">
            <a:avLst/>
          </a:prstGeom>
          <a:solidFill>
            <a:srgbClr val="FFFFFF"/>
          </a:solidFill>
          <a:ln>
            <a:solidFill>
              <a:srgbClr val="000000"/>
            </a:solidFill>
            <a:miter lim="800000"/>
            <a:headEnd/>
            <a:tailEnd/>
          </a:ln>
        </p:spPr>
      </p:sp>
      <p:sp>
        <p:nvSpPr>
          <p:cNvPr id="2013187" name="Rectangle 3"/>
          <p:cNvSpPr>
            <a:spLocks noChangeArrowheads="1"/>
          </p:cNvSpPr>
          <p:nvPr>
            <p:ph type="body" idx="1"/>
          </p:nvPr>
        </p:nvSpPr>
        <p:spPr bwMode="auto">
          <a:xfrm>
            <a:off x="822325" y="4683125"/>
            <a:ext cx="5140325" cy="4148138"/>
          </a:xfrm>
          <a:prstGeom prst="rect">
            <a:avLst/>
          </a:prstGeom>
          <a:solidFill>
            <a:srgbClr val="FFFFFF"/>
          </a:solidFill>
          <a:ln>
            <a:solidFill>
              <a:srgbClr val="000000"/>
            </a:solidFill>
            <a:miter lim="800000"/>
            <a:headEnd/>
            <a:tailEnd/>
          </a:ln>
        </p:spPr>
        <p:txBody>
          <a:bodyPr lIns="92610" tIns="46305" rIns="92610" bIns="46305"/>
          <a:lstStyle/>
          <a:p>
            <a:r>
              <a:rPr lang="es-ES_tradnl">
                <a:latin typeface="Arial" panose="020B0604020202020204" pitchFamily="34" charset="0"/>
              </a:rPr>
              <a:t>Esta es una posible plantilla para utilizar al especificar un caso de uso (obtenida desde </a:t>
            </a:r>
            <a:r>
              <a:rPr lang="es-ES" sz="1000">
                <a:latin typeface="Arial" panose="020B0604020202020204" pitchFamily="34" charset="0"/>
              </a:rPr>
              <a:t>http://www.lsi.us.es/~amador/publicaciones/lsi-2000-10.pdf.zip</a:t>
            </a:r>
            <a:r>
              <a:rPr lang="es-ES_tradnl">
                <a:latin typeface="Arial" panose="020B0604020202020204" pitchFamily="34" charset="0"/>
              </a:rPr>
              <a:t>)</a:t>
            </a:r>
            <a:endParaRPr lang="es-ES">
              <a:latin typeface="Arial" panose="020B0604020202020204" pitchFamily="34" charset="0"/>
            </a:endParaRPr>
          </a:p>
        </p:txBody>
      </p:sp>
    </p:spTree>
    <p:extLst>
      <p:ext uri="{BB962C8B-B14F-4D97-AF65-F5344CB8AC3E}">
        <p14:creationId xmlns:p14="http://schemas.microsoft.com/office/powerpoint/2010/main" val="329522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PE"/>
          </a:p>
        </p:txBody>
      </p:sp>
    </p:spTree>
    <p:extLst>
      <p:ext uri="{BB962C8B-B14F-4D97-AF65-F5344CB8AC3E}">
        <p14:creationId xmlns:p14="http://schemas.microsoft.com/office/powerpoint/2010/main" val="1211888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5"/>
            <a:ext cx="7886700" cy="1325563"/>
          </a:xfrm>
          <a:prstGeom prst="rect">
            <a:avLst/>
          </a:prstGeom>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628650" y="1825625"/>
            <a:ext cx="7886700" cy="4351338"/>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Tree>
    <p:extLst>
      <p:ext uri="{BB962C8B-B14F-4D97-AF65-F5344CB8AC3E}">
        <p14:creationId xmlns:p14="http://schemas.microsoft.com/office/powerpoint/2010/main" val="3433611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a:prstGeom prst="rect">
            <a:avLst/>
          </a:prstGeo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628650" y="365125"/>
            <a:ext cx="5762625" cy="5811838"/>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Tree>
    <p:extLst>
      <p:ext uri="{BB962C8B-B14F-4D97-AF65-F5344CB8AC3E}">
        <p14:creationId xmlns:p14="http://schemas.microsoft.com/office/powerpoint/2010/main" val="973543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5"/>
            <a:ext cx="7886700" cy="1325563"/>
          </a:xfrm>
          <a:prstGeom prst="rect">
            <a:avLst/>
          </a:prstGeom>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a:xfrm>
            <a:off x="628650" y="1825625"/>
            <a:ext cx="7886700" cy="435133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Tree>
    <p:extLst>
      <p:ext uri="{BB962C8B-B14F-4D97-AF65-F5344CB8AC3E}">
        <p14:creationId xmlns:p14="http://schemas.microsoft.com/office/powerpoint/2010/main" val="1470099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a:prstGeom prst="rect">
            <a:avLst/>
          </a:prstGeo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Tree>
    <p:extLst>
      <p:ext uri="{BB962C8B-B14F-4D97-AF65-F5344CB8AC3E}">
        <p14:creationId xmlns:p14="http://schemas.microsoft.com/office/powerpoint/2010/main" val="18119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5"/>
            <a:ext cx="7886700" cy="1325563"/>
          </a:xfrm>
          <a:prstGeom prst="rect">
            <a:avLst/>
          </a:prstGeom>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628650" y="1825625"/>
            <a:ext cx="3867150" cy="435133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4648200" y="1825625"/>
            <a:ext cx="3867150" cy="435133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Tree>
    <p:extLst>
      <p:ext uri="{BB962C8B-B14F-4D97-AF65-F5344CB8AC3E}">
        <p14:creationId xmlns:p14="http://schemas.microsoft.com/office/powerpoint/2010/main" val="95588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a:prstGeom prst="rect">
            <a:avLst/>
          </a:prstGeo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630238" y="2505075"/>
            <a:ext cx="3868737" cy="368458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29150" y="2505075"/>
            <a:ext cx="3887788" cy="368458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Tree>
    <p:extLst>
      <p:ext uri="{BB962C8B-B14F-4D97-AF65-F5344CB8AC3E}">
        <p14:creationId xmlns:p14="http://schemas.microsoft.com/office/powerpoint/2010/main" val="2764018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5"/>
            <a:ext cx="7886700" cy="1325563"/>
          </a:xfrm>
          <a:prstGeom prst="rect">
            <a:avLst/>
          </a:prstGeom>
        </p:spPr>
        <p:txBody>
          <a:bodyPr/>
          <a:lstStyle/>
          <a:p>
            <a:r>
              <a:rPr lang="es-ES" smtClean="0"/>
              <a:t>Haga clic para modificar el estilo de título del patrón</a:t>
            </a:r>
            <a:endParaRPr lang="es-PE"/>
          </a:p>
        </p:txBody>
      </p:sp>
    </p:spTree>
    <p:extLst>
      <p:ext uri="{BB962C8B-B14F-4D97-AF65-F5344CB8AC3E}">
        <p14:creationId xmlns:p14="http://schemas.microsoft.com/office/powerpoint/2010/main" val="1167372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5299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a:prstGeom prst="rect">
            <a:avLst/>
          </a:prstGeo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Tree>
    <p:extLst>
      <p:ext uri="{BB962C8B-B14F-4D97-AF65-F5344CB8AC3E}">
        <p14:creationId xmlns:p14="http://schemas.microsoft.com/office/powerpoint/2010/main" val="4292501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a:prstGeom prst="rect">
            <a:avLst/>
          </a:prstGeo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Tree>
    <p:extLst>
      <p:ext uri="{BB962C8B-B14F-4D97-AF65-F5344CB8AC3E}">
        <p14:creationId xmlns:p14="http://schemas.microsoft.com/office/powerpoint/2010/main" val="3092713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57200" y="1004888"/>
            <a:ext cx="8229600" cy="5395912"/>
          </a:xfrm>
          <a:prstGeom prst="rect">
            <a:avLst/>
          </a:prstGeom>
          <a:solidFill>
            <a:srgbClr val="FFFFE5"/>
          </a:solidFill>
          <a:ln w="12700">
            <a:solidFill>
              <a:srgbClr val="009094"/>
            </a:solidFill>
            <a:miter lim="800000"/>
            <a:headEnd/>
            <a:tailEnd/>
          </a:ln>
          <a:effectLst>
            <a:outerShdw dist="107763" dir="2700000" algn="ctr" rotWithShape="0">
              <a:srgbClr val="919191"/>
            </a:outerShdw>
          </a:effectLst>
        </p:spPr>
        <p:txBody>
          <a:bodyPr wrap="none" anchor="ctr"/>
          <a:lstStyle/>
          <a:p>
            <a:pPr>
              <a:lnSpc>
                <a:spcPct val="90000"/>
              </a:lnSpc>
              <a:spcBef>
                <a:spcPct val="60000"/>
              </a:spcBef>
              <a:buClr>
                <a:schemeClr val="tx1"/>
              </a:buClr>
              <a:buSzPct val="75000"/>
              <a:buFontTx/>
              <a:buAutoNum type="arabicParenR"/>
            </a:pPr>
            <a:endParaRPr kumimoji="0" lang="es-ES"/>
          </a:p>
        </p:txBody>
      </p:sp>
      <p:sp>
        <p:nvSpPr>
          <p:cNvPr id="2053" name="Text Box 5"/>
          <p:cNvSpPr txBox="1">
            <a:spLocks noChangeArrowheads="1"/>
          </p:cNvSpPr>
          <p:nvPr userDrawn="1"/>
        </p:nvSpPr>
        <p:spPr bwMode="auto">
          <a:xfrm>
            <a:off x="822325" y="6543675"/>
            <a:ext cx="2378075" cy="420688"/>
          </a:xfrm>
          <a:prstGeom prst="rect">
            <a:avLst/>
          </a:prstGeom>
          <a:noFill/>
          <a:ln>
            <a:noFill/>
          </a:ln>
          <a:effectLst>
            <a:prstShdw prst="shdw17" dist="17961" dir="2700000">
              <a:srgbClr val="FFFFCC">
                <a:gamma/>
                <a:shade val="60000"/>
                <a:invGamma/>
              </a:srgbClr>
            </a:prstShdw>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90000"/>
              </a:lnSpc>
              <a:spcBef>
                <a:spcPct val="60000"/>
              </a:spcBef>
              <a:buClr>
                <a:schemeClr val="tx1"/>
              </a:buClr>
              <a:buSzPct val="75000"/>
              <a:buFontTx/>
              <a:buAutoNum type="arabicParenR"/>
            </a:pPr>
            <a:endParaRPr kumimoji="0" lang="es-E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eaLnBrk="0" fontAlgn="base" hangingPunct="0">
        <a:lnSpc>
          <a:spcPct val="80000"/>
        </a:lnSpc>
        <a:spcBef>
          <a:spcPct val="0"/>
        </a:spcBef>
        <a:spcAft>
          <a:spcPct val="0"/>
        </a:spcAft>
        <a:buClr>
          <a:srgbClr val="DC0081"/>
        </a:buClr>
        <a:buFont typeface="Wingdings" panose="05000000000000000000" pitchFamily="2" charset="2"/>
        <a:defRPr sz="3000" b="1" kern="1200">
          <a:solidFill>
            <a:schemeClr val="tx2"/>
          </a:solidFill>
          <a:latin typeface="+mj-lt"/>
          <a:ea typeface="+mj-ea"/>
          <a:cs typeface="+mj-cs"/>
        </a:defRPr>
      </a:lvl1pPr>
      <a:lvl2pPr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2pPr>
      <a:lvl3pPr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3pPr>
      <a:lvl4pPr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4pPr>
      <a:lvl5pPr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5pPr>
      <a:lvl6pPr marL="457200"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6pPr>
      <a:lvl7pPr marL="914400"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7pPr>
      <a:lvl8pPr marL="1371600"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8pPr>
      <a:lvl9pPr marL="1828800"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9pPr>
    </p:titleStyle>
    <p:bodyStyle>
      <a:lvl1pPr marL="279400" indent="-279400" algn="l" rtl="0" eaLnBrk="0" fontAlgn="base" hangingPunct="0">
        <a:lnSpc>
          <a:spcPct val="90000"/>
        </a:lnSpc>
        <a:spcBef>
          <a:spcPct val="60000"/>
        </a:spcBef>
        <a:spcAft>
          <a:spcPct val="0"/>
        </a:spcAft>
        <a:buClr>
          <a:srgbClr val="D60093"/>
        </a:buClr>
        <a:buSzPct val="70000"/>
        <a:buFont typeface="Wingdings" panose="05000000000000000000" pitchFamily="2" charset="2"/>
        <a:buChar char="n"/>
        <a:defRPr sz="2400" b="1" kern="1200">
          <a:solidFill>
            <a:schemeClr val="tx1"/>
          </a:solidFill>
          <a:latin typeface="+mn-lt"/>
          <a:ea typeface="+mn-ea"/>
          <a:cs typeface="+mn-cs"/>
        </a:defRPr>
      </a:lvl1pPr>
      <a:lvl2pPr marL="690563" indent="-296863" algn="l" rtl="0" eaLnBrk="0" fontAlgn="base" hangingPunct="0">
        <a:lnSpc>
          <a:spcPct val="90000"/>
        </a:lnSpc>
        <a:spcBef>
          <a:spcPct val="60000"/>
        </a:spcBef>
        <a:spcAft>
          <a:spcPct val="0"/>
        </a:spcAft>
        <a:buClr>
          <a:srgbClr val="D60093"/>
        </a:buClr>
        <a:buSzPct val="65000"/>
        <a:buFont typeface="Wingdings" panose="05000000000000000000" pitchFamily="2" charset="2"/>
        <a:buChar char="l"/>
        <a:defRPr sz="2400" kern="1200">
          <a:solidFill>
            <a:schemeClr val="tx1"/>
          </a:solidFill>
          <a:latin typeface="+mn-lt"/>
          <a:ea typeface="+mn-ea"/>
          <a:cs typeface="+mn-cs"/>
        </a:defRPr>
      </a:lvl2pPr>
      <a:lvl3pPr marL="804863" algn="l" rtl="0" eaLnBrk="0" fontAlgn="base" hangingPunct="0">
        <a:spcBef>
          <a:spcPct val="20000"/>
        </a:spcBef>
        <a:spcAft>
          <a:spcPct val="0"/>
        </a:spcAft>
        <a:defRPr sz="2400" kern="1200">
          <a:solidFill>
            <a:schemeClr val="tx1"/>
          </a:solidFill>
          <a:latin typeface="+mn-lt"/>
          <a:ea typeface="+mn-ea"/>
          <a:cs typeface="+mn-cs"/>
        </a:defRPr>
      </a:lvl3pPr>
      <a:lvl4pPr marL="919163" algn="l" rtl="0" eaLnBrk="0" fontAlgn="base" hangingPunct="0">
        <a:spcBef>
          <a:spcPct val="20000"/>
        </a:spcBef>
        <a:spcAft>
          <a:spcPct val="0"/>
        </a:spcAft>
        <a:defRPr sz="2000" kern="1200">
          <a:solidFill>
            <a:schemeClr val="tx1"/>
          </a:solidFill>
          <a:latin typeface="+mn-lt"/>
          <a:ea typeface="+mn-ea"/>
          <a:cs typeface="+mn-cs"/>
        </a:defRPr>
      </a:lvl4pPr>
      <a:lvl5pPr marL="1033463" algn="l" rtl="0" eaLnBrk="0" fontAlgn="base" hangingPunct="0">
        <a:spcBef>
          <a:spcPct val="20000"/>
        </a:spcBef>
        <a:spcAft>
          <a:spcPct val="0"/>
        </a:spcAft>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hyperlink" Target="mailto:Mespinoza_pe@yahoo.com" TargetMode="Externa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7283" name="Picture 3" descr="rat_uml3.gif (4937 bytes)"/>
          <p:cNvPicPr>
            <a:picLocks noChangeAspect="1" noChangeArrowheads="1"/>
          </p:cNvPicPr>
          <p:nvPr/>
        </p:nvPicPr>
        <p:blipFill>
          <a:blip r:embed="rId2">
            <a:lum contrast="18000"/>
            <a:extLst>
              <a:ext uri="{28A0092B-C50C-407E-A947-70E740481C1C}">
                <a14:useLocalDpi xmlns:a14="http://schemas.microsoft.com/office/drawing/2010/main" val="0"/>
              </a:ext>
            </a:extLst>
          </a:blip>
          <a:srcRect/>
          <a:stretch>
            <a:fillRect/>
          </a:stretch>
        </p:blipFill>
        <p:spPr bwMode="auto">
          <a:xfrm>
            <a:off x="3657600" y="1676400"/>
            <a:ext cx="1752600" cy="1411288"/>
          </a:xfrm>
          <a:prstGeom prst="rect">
            <a:avLst/>
          </a:prstGeom>
          <a:noFill/>
          <a:extLst>
            <a:ext uri="{909E8E84-426E-40DD-AFC4-6F175D3DCCD1}">
              <a14:hiddenFill xmlns:a14="http://schemas.microsoft.com/office/drawing/2010/main">
                <a:solidFill>
                  <a:srgbClr val="FFFFFF"/>
                </a:solidFill>
              </a14:hiddenFill>
            </a:ext>
          </a:extLst>
        </p:spPr>
      </p:pic>
      <p:sp>
        <p:nvSpPr>
          <p:cNvPr id="2017284" name="Text Box 4"/>
          <p:cNvSpPr txBox="1">
            <a:spLocks noChangeArrowheads="1"/>
          </p:cNvSpPr>
          <p:nvPr/>
        </p:nvSpPr>
        <p:spPr bwMode="auto">
          <a:xfrm>
            <a:off x="533400" y="3200400"/>
            <a:ext cx="8153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s-PE" sz="3600" b="1">
                <a:solidFill>
                  <a:srgbClr val="336699"/>
                </a:solidFill>
                <a:effectLst>
                  <a:outerShdw blurRad="38100" dist="38100" dir="2700000" algn="tl">
                    <a:srgbClr val="C0C0C0"/>
                  </a:outerShdw>
                </a:effectLst>
                <a:latin typeface="Cooper Black" panose="0208090404030B020404" pitchFamily="18" charset="0"/>
              </a:rPr>
              <a:t>Diagrama</a:t>
            </a:r>
          </a:p>
          <a:p>
            <a:r>
              <a:rPr kumimoji="0" lang="es-PE" sz="3600" b="1">
                <a:solidFill>
                  <a:srgbClr val="336699"/>
                </a:solidFill>
                <a:effectLst>
                  <a:outerShdw blurRad="38100" dist="38100" dir="2700000" algn="tl">
                    <a:srgbClr val="C0C0C0"/>
                  </a:outerShdw>
                </a:effectLst>
                <a:latin typeface="Cooper Black" panose="0208090404030B020404" pitchFamily="18" charset="0"/>
              </a:rPr>
              <a:t>de </a:t>
            </a:r>
            <a:r>
              <a:rPr kumimoji="0" lang="es-PE" sz="3600" b="1">
                <a:solidFill>
                  <a:srgbClr val="A50021"/>
                </a:solidFill>
                <a:effectLst>
                  <a:outerShdw blurRad="38100" dist="38100" dir="2700000" algn="tl">
                    <a:srgbClr val="C0C0C0"/>
                  </a:outerShdw>
                </a:effectLst>
                <a:latin typeface="Cooper Black" panose="0208090404030B020404" pitchFamily="18" charset="0"/>
              </a:rPr>
              <a:t>CASOS DE USO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9874" name="Rectangle 2"/>
          <p:cNvSpPr>
            <a:spLocks noChangeArrowheads="1"/>
          </p:cNvSpPr>
          <p:nvPr>
            <p:ph type="body" idx="1"/>
          </p:nvPr>
        </p:nvSpPr>
        <p:spPr bwMode="auto">
          <a:xfrm>
            <a:off x="609600" y="1143000"/>
            <a:ext cx="7924800" cy="3249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90500" indent="-190500" algn="just">
              <a:spcBef>
                <a:spcPct val="0"/>
              </a:spcBef>
              <a:spcAft>
                <a:spcPct val="20000"/>
              </a:spcAft>
              <a:buClr>
                <a:srgbClr val="CC3300"/>
              </a:buClr>
              <a:buSzPct val="50000"/>
              <a:buFont typeface="Wingdings" panose="05000000000000000000" pitchFamily="2" charset="2"/>
              <a:buChar char="£"/>
            </a:pPr>
            <a:r>
              <a:rPr lang="es-ES_tradnl" sz="2000">
                <a:solidFill>
                  <a:srgbClr val="7EA9D4"/>
                </a:solidFill>
              </a:rPr>
              <a:t>USE CASE:  </a:t>
            </a:r>
            <a:r>
              <a:rPr lang="es-ES_tradnl" sz="2000"/>
              <a:t>CONSULTAR  SALDO</a:t>
            </a:r>
            <a:endParaRPr lang="es-ES_tradnl" sz="2000">
              <a:solidFill>
                <a:srgbClr val="7EA9D4"/>
              </a:solidFill>
            </a:endParaRPr>
          </a:p>
          <a:p>
            <a:pPr marL="190500" indent="-190500" algn="just">
              <a:spcBef>
                <a:spcPct val="0"/>
              </a:spcBef>
              <a:spcAft>
                <a:spcPct val="20000"/>
              </a:spcAft>
              <a:buClr>
                <a:srgbClr val="CC3300"/>
              </a:buClr>
              <a:buSzPct val="50000"/>
              <a:buFont typeface="Wingdings" panose="05000000000000000000" pitchFamily="2" charset="2"/>
              <a:buChar char="£"/>
            </a:pPr>
            <a:r>
              <a:rPr lang="es-ES_tradnl" sz="2000">
                <a:solidFill>
                  <a:srgbClr val="7EA9D4"/>
                </a:solidFill>
              </a:rPr>
              <a:t>Descripción General:  </a:t>
            </a:r>
            <a:r>
              <a:rPr lang="es-ES_tradnl" sz="2000" b="0"/>
              <a:t>Consulta a través de Internet, de los saldos de alguna de sus cuentas que mantiene un cliente cualquiera, en el banco.</a:t>
            </a:r>
            <a:endParaRPr lang="es-ES_tradnl" sz="2000" b="0">
              <a:solidFill>
                <a:srgbClr val="7EA9D4"/>
              </a:solidFill>
            </a:endParaRPr>
          </a:p>
          <a:p>
            <a:pPr marL="190500" indent="-190500" algn="just">
              <a:spcBef>
                <a:spcPct val="0"/>
              </a:spcBef>
              <a:spcAft>
                <a:spcPct val="5000"/>
              </a:spcAft>
              <a:buClr>
                <a:srgbClr val="CC3300"/>
              </a:buClr>
              <a:buSzPct val="50000"/>
              <a:buFont typeface="Wingdings" panose="05000000000000000000" pitchFamily="2" charset="2"/>
              <a:buChar char="£"/>
            </a:pPr>
            <a:r>
              <a:rPr lang="es-ES_tradnl" sz="2000">
                <a:solidFill>
                  <a:srgbClr val="7EA9D4"/>
                </a:solidFill>
              </a:rPr>
              <a:t>Escenario</a:t>
            </a:r>
          </a:p>
          <a:p>
            <a:pPr marL="381000" lvl="1" indent="0" algn="just">
              <a:spcBef>
                <a:spcPct val="0"/>
              </a:spcBef>
              <a:spcAft>
                <a:spcPct val="5000"/>
              </a:spcAft>
              <a:buFont typeface="Wingdings" panose="05000000000000000000" pitchFamily="2" charset="2"/>
              <a:buNone/>
            </a:pPr>
            <a:r>
              <a:rPr lang="es-ES_tradnl" sz="2000"/>
              <a:t>El cliente ingresa a la página Web del banco. Una vez ahí coloca su número de tarjeta bancaria y su clave de verificación. En caso la tarjeta sea válida y correcta la clave de verificación se le muestran al cliente todas sus cuentas asociadas a su tarjeta. El cliente entonces escoge la cuenta que desea el saldo. El sistema retorna el saldo actual de la cuenta. En caso el cliente desee el otro saldo, selecciona otra cuenta y se repiten los pasos anteriores, de lo contrario escoge la opción salir y termina la sesión de consulta.</a:t>
            </a:r>
          </a:p>
        </p:txBody>
      </p:sp>
      <p:sp>
        <p:nvSpPr>
          <p:cNvPr id="1999875" name="Rectangle 3"/>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Especificación de un Caso de Uso </a:t>
            </a:r>
            <a:r>
              <a:rPr kumimoji="0" lang="es-MX" sz="2000" b="1" i="1">
                <a:latin typeface="Arial Narrow" panose="020B0606020202030204" pitchFamily="34" charset="0"/>
              </a:rPr>
              <a:t>– Ejemplo 1</a:t>
            </a:r>
            <a:endParaRPr kumimoji="0" lang="en-US" sz="2000" b="1" i="1">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99874">
                                            <p:txEl>
                                              <p:pRg st="0" end="0"/>
                                            </p:txEl>
                                          </p:spTgt>
                                        </p:tgtEl>
                                        <p:attrNameLst>
                                          <p:attrName>style.visibility</p:attrName>
                                        </p:attrNameLst>
                                      </p:cBhvr>
                                      <p:to>
                                        <p:strVal val="visible"/>
                                      </p:to>
                                    </p:set>
                                    <p:anim calcmode="lin" valueType="num">
                                      <p:cBhvr additive="base">
                                        <p:cTn id="7" dur="500" fill="hold"/>
                                        <p:tgtEl>
                                          <p:spTgt spid="19998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99874">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99874">
                                            <p:txEl>
                                              <p:pRg st="0" end="0"/>
                                            </p:txEl>
                                          </p:spTgt>
                                        </p:tgtEl>
                                        <p:attrNameLst>
                                          <p:attrName>ppt_c</p:attrName>
                                        </p:attrNameLst>
                                      </p:cBhvr>
                                      <p:to>
                                        <a:srgbClr val="009999"/>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99874">
                                            <p:txEl>
                                              <p:pRg st="1" end="1"/>
                                            </p:txEl>
                                          </p:spTgt>
                                        </p:tgtEl>
                                        <p:attrNameLst>
                                          <p:attrName>style.visibility</p:attrName>
                                        </p:attrNameLst>
                                      </p:cBhvr>
                                      <p:to>
                                        <p:strVal val="visible"/>
                                      </p:to>
                                    </p:set>
                                    <p:anim calcmode="lin" valueType="num">
                                      <p:cBhvr additive="base">
                                        <p:cTn id="13" dur="500" fill="hold"/>
                                        <p:tgtEl>
                                          <p:spTgt spid="199987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99874">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99874">
                                            <p:txEl>
                                              <p:pRg st="1" end="1"/>
                                            </p:txEl>
                                          </p:spTgt>
                                        </p:tgtEl>
                                        <p:attrNameLst>
                                          <p:attrName>ppt_c</p:attrName>
                                        </p:attrNameLst>
                                      </p:cBhvr>
                                      <p:to>
                                        <a:srgbClr val="009999"/>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99874">
                                            <p:txEl>
                                              <p:pRg st="2" end="2"/>
                                            </p:txEl>
                                          </p:spTgt>
                                        </p:tgtEl>
                                        <p:attrNameLst>
                                          <p:attrName>style.visibility</p:attrName>
                                        </p:attrNameLst>
                                      </p:cBhvr>
                                      <p:to>
                                        <p:strVal val="visible"/>
                                      </p:to>
                                    </p:set>
                                    <p:anim calcmode="lin" valueType="num">
                                      <p:cBhvr additive="base">
                                        <p:cTn id="19" dur="500" fill="hold"/>
                                        <p:tgtEl>
                                          <p:spTgt spid="199987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99874">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99874">
                                            <p:txEl>
                                              <p:pRg st="2" end="2"/>
                                            </p:txEl>
                                          </p:spTgt>
                                        </p:tgtEl>
                                        <p:attrNameLst>
                                          <p:attrName>ppt_c</p:attrName>
                                        </p:attrNameLst>
                                      </p:cBhvr>
                                      <p:to>
                                        <a:srgbClr val="009999"/>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99874">
                                            <p:txEl>
                                              <p:pRg st="3" end="3"/>
                                            </p:txEl>
                                          </p:spTgt>
                                        </p:tgtEl>
                                        <p:attrNameLst>
                                          <p:attrName>style.visibility</p:attrName>
                                        </p:attrNameLst>
                                      </p:cBhvr>
                                      <p:to>
                                        <p:strVal val="visible"/>
                                      </p:to>
                                    </p:set>
                                    <p:anim calcmode="lin" valueType="num">
                                      <p:cBhvr additive="base">
                                        <p:cTn id="25" dur="500" fill="hold"/>
                                        <p:tgtEl>
                                          <p:spTgt spid="199987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99874">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99874">
                                            <p:txEl>
                                              <p:pRg st="3" end="3"/>
                                            </p:txEl>
                                          </p:spTgt>
                                        </p:tgtEl>
                                        <p:attrNameLst>
                                          <p:attrName>ppt_c</p:attrName>
                                        </p:attrNameLst>
                                      </p:cBhvr>
                                      <p:to>
                                        <a:srgbClr val="00999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9874"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0898" name="Rectangle 1026"/>
          <p:cNvSpPr>
            <a:spLocks noChangeArrowheads="1"/>
          </p:cNvSpPr>
          <p:nvPr>
            <p:ph type="body" idx="1"/>
          </p:nvPr>
        </p:nvSpPr>
        <p:spPr bwMode="auto">
          <a:xfrm>
            <a:off x="609600" y="1143000"/>
            <a:ext cx="7924800" cy="4275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90500" indent="-190500" algn="just">
              <a:spcBef>
                <a:spcPct val="0"/>
              </a:spcBef>
              <a:spcAft>
                <a:spcPct val="20000"/>
              </a:spcAft>
              <a:buClr>
                <a:srgbClr val="CC3300"/>
              </a:buClr>
              <a:buSzPct val="50000"/>
              <a:buFont typeface="Wingdings" panose="05000000000000000000" pitchFamily="2" charset="2"/>
              <a:buChar char="£"/>
            </a:pPr>
            <a:r>
              <a:rPr lang="es-ES_tradnl" sz="2000">
                <a:solidFill>
                  <a:srgbClr val="7EA9D4"/>
                </a:solidFill>
              </a:rPr>
              <a:t>USE CASE:  </a:t>
            </a:r>
            <a:r>
              <a:rPr lang="es-ES_tradnl" sz="2000"/>
              <a:t>VALIDAR CLIENTE</a:t>
            </a:r>
            <a:endParaRPr lang="es-ES_tradnl" sz="2000">
              <a:solidFill>
                <a:srgbClr val="7EA9D4"/>
              </a:solidFill>
            </a:endParaRPr>
          </a:p>
          <a:p>
            <a:pPr marL="190500" indent="-190500" algn="just">
              <a:spcBef>
                <a:spcPct val="0"/>
              </a:spcBef>
              <a:spcAft>
                <a:spcPct val="20000"/>
              </a:spcAft>
              <a:buClr>
                <a:srgbClr val="CC3300"/>
              </a:buClr>
              <a:buSzPct val="50000"/>
              <a:buFont typeface="Wingdings" panose="05000000000000000000" pitchFamily="2" charset="2"/>
              <a:buChar char="£"/>
            </a:pPr>
            <a:r>
              <a:rPr lang="es-ES_tradnl" sz="2000">
                <a:solidFill>
                  <a:srgbClr val="7EA9D4"/>
                </a:solidFill>
              </a:rPr>
              <a:t>Descripción General:  </a:t>
            </a:r>
            <a:r>
              <a:rPr lang="es-ES_tradnl" sz="2000" b="0"/>
              <a:t>Mediante este Use case, se autentifica a un usuario.</a:t>
            </a:r>
            <a:endParaRPr lang="es-ES_tradnl" sz="2000" b="0">
              <a:solidFill>
                <a:srgbClr val="7EA9D4"/>
              </a:solidFill>
            </a:endParaRPr>
          </a:p>
          <a:p>
            <a:pPr marL="190500" indent="-190500" algn="just">
              <a:spcBef>
                <a:spcPct val="0"/>
              </a:spcBef>
              <a:spcAft>
                <a:spcPct val="5000"/>
              </a:spcAft>
              <a:buClr>
                <a:srgbClr val="CC3300"/>
              </a:buClr>
              <a:buSzPct val="50000"/>
              <a:buFont typeface="Wingdings" panose="05000000000000000000" pitchFamily="2" charset="2"/>
              <a:buChar char="£"/>
            </a:pPr>
            <a:r>
              <a:rPr lang="es-ES_tradnl" sz="2000">
                <a:solidFill>
                  <a:srgbClr val="7EA9D4"/>
                </a:solidFill>
              </a:rPr>
              <a:t>Escenario Primario:</a:t>
            </a:r>
          </a:p>
          <a:p>
            <a:pPr marL="571500" lvl="1" indent="-190500" algn="just">
              <a:spcBef>
                <a:spcPct val="0"/>
              </a:spcBef>
              <a:spcAft>
                <a:spcPct val="5000"/>
              </a:spcAft>
              <a:buClr>
                <a:srgbClr val="CC3300"/>
              </a:buClr>
              <a:buFont typeface="Wingdings" panose="05000000000000000000" pitchFamily="2" charset="2"/>
              <a:buAutoNum type="arabicPeriod"/>
            </a:pPr>
            <a:r>
              <a:rPr lang="es-ES_tradnl" sz="2000"/>
              <a:t>El sistema solicita la clave del cliente.</a:t>
            </a:r>
          </a:p>
          <a:p>
            <a:pPr marL="571500" lvl="1" indent="-190500" algn="just">
              <a:spcBef>
                <a:spcPct val="0"/>
              </a:spcBef>
              <a:spcAft>
                <a:spcPct val="5000"/>
              </a:spcAft>
              <a:buClr>
                <a:srgbClr val="CC3300"/>
              </a:buClr>
              <a:buFont typeface="Wingdings" panose="05000000000000000000" pitchFamily="2" charset="2"/>
              <a:buAutoNum type="arabicPeriod"/>
            </a:pPr>
            <a:r>
              <a:rPr lang="es-ES_tradnl" sz="2000"/>
              <a:t>El cliente ingresa la clave y presiona OK.</a:t>
            </a:r>
          </a:p>
          <a:p>
            <a:pPr marL="571500" lvl="1" indent="-190500" algn="just">
              <a:spcBef>
                <a:spcPct val="0"/>
              </a:spcBef>
              <a:spcAft>
                <a:spcPct val="5000"/>
              </a:spcAft>
              <a:buClr>
                <a:srgbClr val="CC3300"/>
              </a:buClr>
              <a:buFont typeface="Wingdings" panose="05000000000000000000" pitchFamily="2" charset="2"/>
              <a:buAutoNum type="arabicPeriod"/>
            </a:pPr>
            <a:r>
              <a:rPr lang="es-ES_tradnl" sz="2000"/>
              <a:t>El sistema valida la clave.</a:t>
            </a:r>
          </a:p>
          <a:p>
            <a:pPr marL="571500" lvl="1" indent="-190500" algn="just">
              <a:spcBef>
                <a:spcPct val="0"/>
              </a:spcBef>
              <a:spcAft>
                <a:spcPct val="35000"/>
              </a:spcAft>
              <a:buClr>
                <a:srgbClr val="CC3300"/>
              </a:buClr>
              <a:buFont typeface="Wingdings" panose="05000000000000000000" pitchFamily="2" charset="2"/>
              <a:buAutoNum type="arabicPeriod"/>
            </a:pPr>
            <a:r>
              <a:rPr lang="es-ES_tradnl" sz="2000"/>
              <a:t>Si es correcta reconoce al cliente y termina.</a:t>
            </a:r>
          </a:p>
          <a:p>
            <a:pPr marL="190500" indent="-190500" algn="just">
              <a:spcBef>
                <a:spcPct val="0"/>
              </a:spcBef>
              <a:spcAft>
                <a:spcPct val="5000"/>
              </a:spcAft>
              <a:buClr>
                <a:srgbClr val="CC3300"/>
              </a:buClr>
              <a:buSzPct val="50000"/>
              <a:buFont typeface="Wingdings" panose="05000000000000000000" pitchFamily="2" charset="2"/>
              <a:buChar char="£"/>
            </a:pPr>
            <a:r>
              <a:rPr lang="es-ES_tradnl" sz="2000">
                <a:solidFill>
                  <a:srgbClr val="7EA9D4"/>
                </a:solidFill>
              </a:rPr>
              <a:t>Escenario Secundario:</a:t>
            </a:r>
          </a:p>
          <a:p>
            <a:pPr marL="571500" lvl="1" indent="-190500" algn="just">
              <a:spcBef>
                <a:spcPct val="0"/>
              </a:spcBef>
              <a:spcAft>
                <a:spcPct val="5000"/>
              </a:spcAft>
              <a:buClr>
                <a:srgbClr val="CC3300"/>
              </a:buClr>
              <a:buFont typeface="Wingdings" panose="05000000000000000000" pitchFamily="2" charset="2"/>
              <a:buAutoNum type="alphaUcPeriod"/>
            </a:pPr>
            <a:r>
              <a:rPr lang="es-ES_tradnl" sz="2000"/>
              <a:t>El cliente cancela la transacción presionando el botón “cancelar”. El Use case termina</a:t>
            </a:r>
          </a:p>
          <a:p>
            <a:pPr marL="571500" lvl="1" indent="-190500" algn="just">
              <a:spcBef>
                <a:spcPct val="0"/>
              </a:spcBef>
              <a:spcAft>
                <a:spcPct val="5000"/>
              </a:spcAft>
              <a:buClr>
                <a:srgbClr val="CC3300"/>
              </a:buClr>
              <a:buFont typeface="Wingdings" panose="05000000000000000000" pitchFamily="2" charset="2"/>
              <a:buAutoNum type="alphaUcPeriod"/>
            </a:pPr>
            <a:r>
              <a:rPr lang="es-ES_tradnl" sz="2000"/>
              <a:t>El cliente presiona el botón “Clear”, borra la clave y vuelve a ingresar otra. </a:t>
            </a:r>
          </a:p>
          <a:p>
            <a:pPr marL="571500" lvl="1" indent="-190500" algn="just">
              <a:spcBef>
                <a:spcPct val="0"/>
              </a:spcBef>
              <a:spcAft>
                <a:spcPct val="5000"/>
              </a:spcAft>
              <a:buClr>
                <a:srgbClr val="CC3300"/>
              </a:buClr>
              <a:buFont typeface="Wingdings" panose="05000000000000000000" pitchFamily="2" charset="2"/>
              <a:buAutoNum type="alphaUcPeriod"/>
            </a:pPr>
            <a:r>
              <a:rPr lang="es-ES_tradnl" sz="2000"/>
              <a:t>El cliente ingresa una clave errónea, el sistema la valida y el Use case se reinicia. Si esto sucede tres veces seguidas, el cajero cancela la transacción y deja de funcionar por un minuto.</a:t>
            </a:r>
          </a:p>
        </p:txBody>
      </p:sp>
      <p:sp>
        <p:nvSpPr>
          <p:cNvPr id="2000899" name="Rectangle 1027"/>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Especificación de un Caso de Uso </a:t>
            </a:r>
            <a:r>
              <a:rPr kumimoji="0" lang="es-MX" sz="2000" b="1" i="1">
                <a:latin typeface="Arial Narrow" panose="020B0606020202030204" pitchFamily="34" charset="0"/>
              </a:rPr>
              <a:t>– Ejemplo 2</a:t>
            </a:r>
            <a:endParaRPr kumimoji="0" lang="en-US" sz="2000" b="1" i="1">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00898">
                                            <p:txEl>
                                              <p:pRg st="0" end="0"/>
                                            </p:txEl>
                                          </p:spTgt>
                                        </p:tgtEl>
                                        <p:attrNameLst>
                                          <p:attrName>style.visibility</p:attrName>
                                        </p:attrNameLst>
                                      </p:cBhvr>
                                      <p:to>
                                        <p:strVal val="visible"/>
                                      </p:to>
                                    </p:set>
                                    <p:anim calcmode="lin" valueType="num">
                                      <p:cBhvr additive="base">
                                        <p:cTn id="7" dur="500" fill="hold"/>
                                        <p:tgtEl>
                                          <p:spTgt spid="20008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00898">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0898">
                                            <p:txEl>
                                              <p:pRg st="0" end="0"/>
                                            </p:txEl>
                                          </p:spTgt>
                                        </p:tgtEl>
                                        <p:attrNameLst>
                                          <p:attrName>ppt_c</p:attrName>
                                        </p:attrNameLst>
                                      </p:cBhvr>
                                      <p:to>
                                        <a:srgbClr val="009999"/>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00898">
                                            <p:txEl>
                                              <p:pRg st="1" end="1"/>
                                            </p:txEl>
                                          </p:spTgt>
                                        </p:tgtEl>
                                        <p:attrNameLst>
                                          <p:attrName>style.visibility</p:attrName>
                                        </p:attrNameLst>
                                      </p:cBhvr>
                                      <p:to>
                                        <p:strVal val="visible"/>
                                      </p:to>
                                    </p:set>
                                    <p:anim calcmode="lin" valueType="num">
                                      <p:cBhvr additive="base">
                                        <p:cTn id="13" dur="500" fill="hold"/>
                                        <p:tgtEl>
                                          <p:spTgt spid="200089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00898">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0898">
                                            <p:txEl>
                                              <p:pRg st="1" end="1"/>
                                            </p:txEl>
                                          </p:spTgt>
                                        </p:tgtEl>
                                        <p:attrNameLst>
                                          <p:attrName>ppt_c</p:attrName>
                                        </p:attrNameLst>
                                      </p:cBhvr>
                                      <p:to>
                                        <a:srgbClr val="009999"/>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00898">
                                            <p:txEl>
                                              <p:pRg st="2" end="2"/>
                                            </p:txEl>
                                          </p:spTgt>
                                        </p:tgtEl>
                                        <p:attrNameLst>
                                          <p:attrName>style.visibility</p:attrName>
                                        </p:attrNameLst>
                                      </p:cBhvr>
                                      <p:to>
                                        <p:strVal val="visible"/>
                                      </p:to>
                                    </p:set>
                                    <p:anim calcmode="lin" valueType="num">
                                      <p:cBhvr additive="base">
                                        <p:cTn id="19" dur="500" fill="hold"/>
                                        <p:tgtEl>
                                          <p:spTgt spid="200089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00898">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0898">
                                            <p:txEl>
                                              <p:pRg st="2" end="2"/>
                                            </p:txEl>
                                          </p:spTgt>
                                        </p:tgtEl>
                                        <p:attrNameLst>
                                          <p:attrName>ppt_c</p:attrName>
                                        </p:attrNameLst>
                                      </p:cBhvr>
                                      <p:to>
                                        <a:srgbClr val="009999"/>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00898">
                                            <p:txEl>
                                              <p:pRg st="3" end="3"/>
                                            </p:txEl>
                                          </p:spTgt>
                                        </p:tgtEl>
                                        <p:attrNameLst>
                                          <p:attrName>style.visibility</p:attrName>
                                        </p:attrNameLst>
                                      </p:cBhvr>
                                      <p:to>
                                        <p:strVal val="visible"/>
                                      </p:to>
                                    </p:set>
                                    <p:anim calcmode="lin" valueType="num">
                                      <p:cBhvr additive="base">
                                        <p:cTn id="25" dur="500" fill="hold"/>
                                        <p:tgtEl>
                                          <p:spTgt spid="200089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00898">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0898">
                                            <p:txEl>
                                              <p:pRg st="3" end="3"/>
                                            </p:txEl>
                                          </p:spTgt>
                                        </p:tgtEl>
                                        <p:attrNameLst>
                                          <p:attrName>ppt_c</p:attrName>
                                        </p:attrNameLst>
                                      </p:cBhvr>
                                      <p:to>
                                        <a:srgbClr val="009999"/>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00898">
                                            <p:txEl>
                                              <p:pRg st="4" end="4"/>
                                            </p:txEl>
                                          </p:spTgt>
                                        </p:tgtEl>
                                        <p:attrNameLst>
                                          <p:attrName>style.visibility</p:attrName>
                                        </p:attrNameLst>
                                      </p:cBhvr>
                                      <p:to>
                                        <p:strVal val="visible"/>
                                      </p:to>
                                    </p:set>
                                    <p:anim calcmode="lin" valueType="num">
                                      <p:cBhvr additive="base">
                                        <p:cTn id="31" dur="500" fill="hold"/>
                                        <p:tgtEl>
                                          <p:spTgt spid="200089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00898">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0898">
                                            <p:txEl>
                                              <p:pRg st="4" end="4"/>
                                            </p:txEl>
                                          </p:spTgt>
                                        </p:tgtEl>
                                        <p:attrNameLst>
                                          <p:attrName>ppt_c</p:attrName>
                                        </p:attrNameLst>
                                      </p:cBhvr>
                                      <p:to>
                                        <a:srgbClr val="009999"/>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00898">
                                            <p:txEl>
                                              <p:pRg st="5" end="5"/>
                                            </p:txEl>
                                          </p:spTgt>
                                        </p:tgtEl>
                                        <p:attrNameLst>
                                          <p:attrName>style.visibility</p:attrName>
                                        </p:attrNameLst>
                                      </p:cBhvr>
                                      <p:to>
                                        <p:strVal val="visible"/>
                                      </p:to>
                                    </p:set>
                                    <p:anim calcmode="lin" valueType="num">
                                      <p:cBhvr additive="base">
                                        <p:cTn id="37" dur="500" fill="hold"/>
                                        <p:tgtEl>
                                          <p:spTgt spid="200089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000898">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0898">
                                            <p:txEl>
                                              <p:pRg st="5" end="5"/>
                                            </p:txEl>
                                          </p:spTgt>
                                        </p:tgtEl>
                                        <p:attrNameLst>
                                          <p:attrName>ppt_c</p:attrName>
                                        </p:attrNameLst>
                                      </p:cBhvr>
                                      <p:to>
                                        <a:srgbClr val="009999"/>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000898">
                                            <p:txEl>
                                              <p:pRg st="6" end="6"/>
                                            </p:txEl>
                                          </p:spTgt>
                                        </p:tgtEl>
                                        <p:attrNameLst>
                                          <p:attrName>style.visibility</p:attrName>
                                        </p:attrNameLst>
                                      </p:cBhvr>
                                      <p:to>
                                        <p:strVal val="visible"/>
                                      </p:to>
                                    </p:set>
                                    <p:anim calcmode="lin" valueType="num">
                                      <p:cBhvr additive="base">
                                        <p:cTn id="43" dur="500" fill="hold"/>
                                        <p:tgtEl>
                                          <p:spTgt spid="2000898">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000898">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0898">
                                            <p:txEl>
                                              <p:pRg st="6" end="6"/>
                                            </p:txEl>
                                          </p:spTgt>
                                        </p:tgtEl>
                                        <p:attrNameLst>
                                          <p:attrName>ppt_c</p:attrName>
                                        </p:attrNameLst>
                                      </p:cBhvr>
                                      <p:to>
                                        <a:srgbClr val="009999"/>
                                      </p:to>
                                    </p:animClr>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000898">
                                            <p:txEl>
                                              <p:pRg st="7" end="7"/>
                                            </p:txEl>
                                          </p:spTgt>
                                        </p:tgtEl>
                                        <p:attrNameLst>
                                          <p:attrName>style.visibility</p:attrName>
                                        </p:attrNameLst>
                                      </p:cBhvr>
                                      <p:to>
                                        <p:strVal val="visible"/>
                                      </p:to>
                                    </p:set>
                                    <p:anim calcmode="lin" valueType="num">
                                      <p:cBhvr additive="base">
                                        <p:cTn id="49" dur="500" fill="hold"/>
                                        <p:tgtEl>
                                          <p:spTgt spid="2000898">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000898">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0898">
                                            <p:txEl>
                                              <p:pRg st="7" end="7"/>
                                            </p:txEl>
                                          </p:spTgt>
                                        </p:tgtEl>
                                        <p:attrNameLst>
                                          <p:attrName>ppt_c</p:attrName>
                                        </p:attrNameLst>
                                      </p:cBhvr>
                                      <p:to>
                                        <a:srgbClr val="009999"/>
                                      </p:to>
                                    </p:animClr>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000898">
                                            <p:txEl>
                                              <p:pRg st="8" end="8"/>
                                            </p:txEl>
                                          </p:spTgt>
                                        </p:tgtEl>
                                        <p:attrNameLst>
                                          <p:attrName>style.visibility</p:attrName>
                                        </p:attrNameLst>
                                      </p:cBhvr>
                                      <p:to>
                                        <p:strVal val="visible"/>
                                      </p:to>
                                    </p:set>
                                    <p:anim calcmode="lin" valueType="num">
                                      <p:cBhvr additive="base">
                                        <p:cTn id="55" dur="500" fill="hold"/>
                                        <p:tgtEl>
                                          <p:spTgt spid="2000898">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000898">
                                            <p:txEl>
                                              <p:pRg st="8" end="8"/>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0898">
                                            <p:txEl>
                                              <p:pRg st="8" end="8"/>
                                            </p:txEl>
                                          </p:spTgt>
                                        </p:tgtEl>
                                        <p:attrNameLst>
                                          <p:attrName>ppt_c</p:attrName>
                                        </p:attrNameLst>
                                      </p:cBhvr>
                                      <p:to>
                                        <a:srgbClr val="009999"/>
                                      </p:to>
                                    </p:animClr>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000898">
                                            <p:txEl>
                                              <p:pRg st="9" end="9"/>
                                            </p:txEl>
                                          </p:spTgt>
                                        </p:tgtEl>
                                        <p:attrNameLst>
                                          <p:attrName>style.visibility</p:attrName>
                                        </p:attrNameLst>
                                      </p:cBhvr>
                                      <p:to>
                                        <p:strVal val="visible"/>
                                      </p:to>
                                    </p:set>
                                    <p:anim calcmode="lin" valueType="num">
                                      <p:cBhvr additive="base">
                                        <p:cTn id="61" dur="500" fill="hold"/>
                                        <p:tgtEl>
                                          <p:spTgt spid="2000898">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000898">
                                            <p:txEl>
                                              <p:pRg st="9" end="9"/>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0898">
                                            <p:txEl>
                                              <p:pRg st="9" end="9"/>
                                            </p:txEl>
                                          </p:spTgt>
                                        </p:tgtEl>
                                        <p:attrNameLst>
                                          <p:attrName>ppt_c</p:attrName>
                                        </p:attrNameLst>
                                      </p:cBhvr>
                                      <p:to>
                                        <a:srgbClr val="009999"/>
                                      </p:to>
                                    </p:animClr>
                                  </p:sub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000898">
                                            <p:txEl>
                                              <p:pRg st="10" end="10"/>
                                            </p:txEl>
                                          </p:spTgt>
                                        </p:tgtEl>
                                        <p:attrNameLst>
                                          <p:attrName>style.visibility</p:attrName>
                                        </p:attrNameLst>
                                      </p:cBhvr>
                                      <p:to>
                                        <p:strVal val="visible"/>
                                      </p:to>
                                    </p:set>
                                    <p:anim calcmode="lin" valueType="num">
                                      <p:cBhvr additive="base">
                                        <p:cTn id="67" dur="500" fill="hold"/>
                                        <p:tgtEl>
                                          <p:spTgt spid="2000898">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000898">
                                            <p:txEl>
                                              <p:pRg st="10" end="1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0898">
                                            <p:txEl>
                                              <p:pRg st="10" end="10"/>
                                            </p:txEl>
                                          </p:spTgt>
                                        </p:tgtEl>
                                        <p:attrNameLst>
                                          <p:attrName>ppt_c</p:attrName>
                                        </p:attrNameLst>
                                      </p:cBhvr>
                                      <p:to>
                                        <a:srgbClr val="00999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0898"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1922" name="Rectangle 1026"/>
          <p:cNvSpPr>
            <a:spLocks noChangeArrowheads="1"/>
          </p:cNvSpPr>
          <p:nvPr>
            <p:ph type="body" idx="1"/>
          </p:nvPr>
        </p:nvSpPr>
        <p:spPr bwMode="auto">
          <a:xfrm>
            <a:off x="609600" y="1143000"/>
            <a:ext cx="7924800" cy="4794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90500" indent="-190500" algn="just">
              <a:spcBef>
                <a:spcPct val="0"/>
              </a:spcBef>
              <a:spcAft>
                <a:spcPct val="20000"/>
              </a:spcAft>
              <a:buClr>
                <a:srgbClr val="CC3300"/>
              </a:buClr>
              <a:buSzPct val="50000"/>
              <a:buFont typeface="Wingdings" panose="05000000000000000000" pitchFamily="2" charset="2"/>
              <a:buChar char="£"/>
            </a:pPr>
            <a:r>
              <a:rPr lang="es-ES_tradnl" sz="2000">
                <a:solidFill>
                  <a:srgbClr val="7EA9D4"/>
                </a:solidFill>
              </a:rPr>
              <a:t>USE CASE:  </a:t>
            </a:r>
            <a:r>
              <a:rPr lang="es-ES_tradnl" sz="2000"/>
              <a:t>ANULAR PEDIDO</a:t>
            </a:r>
            <a:endParaRPr lang="es-ES_tradnl" sz="2000">
              <a:solidFill>
                <a:srgbClr val="7EA9D4"/>
              </a:solidFill>
            </a:endParaRPr>
          </a:p>
          <a:p>
            <a:pPr marL="190500" indent="-190500" algn="just">
              <a:spcBef>
                <a:spcPct val="0"/>
              </a:spcBef>
              <a:spcAft>
                <a:spcPct val="20000"/>
              </a:spcAft>
              <a:buClr>
                <a:srgbClr val="CC3300"/>
              </a:buClr>
              <a:buSzPct val="50000"/>
              <a:buFont typeface="Wingdings" panose="05000000000000000000" pitchFamily="2" charset="2"/>
              <a:buChar char="£"/>
            </a:pPr>
            <a:r>
              <a:rPr lang="es-ES_tradnl" sz="2000">
                <a:solidFill>
                  <a:srgbClr val="7EA9D4"/>
                </a:solidFill>
              </a:rPr>
              <a:t>Descripción General:  </a:t>
            </a:r>
            <a:r>
              <a:rPr lang="es-ES_tradnl" sz="2000" b="0"/>
              <a:t>Realiza la anulación de un pedido aún no despachado.</a:t>
            </a:r>
            <a:endParaRPr lang="es-ES_tradnl" sz="2000" b="0">
              <a:solidFill>
                <a:srgbClr val="7EA9D4"/>
              </a:solidFill>
            </a:endParaRPr>
          </a:p>
          <a:p>
            <a:pPr marL="190500" indent="-190500" algn="just">
              <a:spcBef>
                <a:spcPct val="0"/>
              </a:spcBef>
              <a:spcAft>
                <a:spcPct val="5000"/>
              </a:spcAft>
              <a:buClr>
                <a:srgbClr val="CC3300"/>
              </a:buClr>
              <a:buSzPct val="50000"/>
              <a:buFont typeface="Wingdings" panose="05000000000000000000" pitchFamily="2" charset="2"/>
              <a:buChar char="£"/>
            </a:pPr>
            <a:r>
              <a:rPr lang="es-ES_tradnl" sz="2000">
                <a:solidFill>
                  <a:srgbClr val="7EA9D4"/>
                </a:solidFill>
              </a:rPr>
              <a:t>Escenario Primario:</a:t>
            </a:r>
          </a:p>
          <a:p>
            <a:pPr marL="571500" lvl="1" indent="-190500" algn="just">
              <a:spcBef>
                <a:spcPct val="0"/>
              </a:spcBef>
              <a:spcAft>
                <a:spcPct val="5000"/>
              </a:spcAft>
              <a:buClr>
                <a:srgbClr val="CC3300"/>
              </a:buClr>
              <a:buFont typeface="Wingdings" panose="05000000000000000000" pitchFamily="2" charset="2"/>
              <a:buAutoNum type="arabicPeriod"/>
            </a:pPr>
            <a:r>
              <a:rPr lang="es-ES_tradnl" sz="2000"/>
              <a:t>El cliente solicita anular un pedido.</a:t>
            </a:r>
          </a:p>
          <a:p>
            <a:pPr marL="571500" lvl="1" indent="-190500" algn="just">
              <a:spcBef>
                <a:spcPct val="0"/>
              </a:spcBef>
              <a:spcAft>
                <a:spcPct val="5000"/>
              </a:spcAft>
              <a:buClr>
                <a:srgbClr val="CC3300"/>
              </a:buClr>
              <a:buFont typeface="Wingdings" panose="05000000000000000000" pitchFamily="2" charset="2"/>
              <a:buAutoNum type="arabicPeriod"/>
            </a:pPr>
            <a:r>
              <a:rPr lang="es-ES_tradnl" sz="2000"/>
              <a:t>El cliente ingresa su código o el número de pedido.</a:t>
            </a:r>
          </a:p>
          <a:p>
            <a:pPr marL="571500" lvl="1" indent="-190500" algn="just">
              <a:spcBef>
                <a:spcPct val="0"/>
              </a:spcBef>
              <a:spcAft>
                <a:spcPct val="5000"/>
              </a:spcAft>
              <a:buClr>
                <a:srgbClr val="CC3300"/>
              </a:buClr>
              <a:buFont typeface="Wingdings" panose="05000000000000000000" pitchFamily="2" charset="2"/>
              <a:buAutoNum type="arabicPeriod"/>
            </a:pPr>
            <a:r>
              <a:rPr lang="es-ES_tradnl" sz="2000"/>
              <a:t>Si el cliente ingresa el número de pedido.</a:t>
            </a:r>
          </a:p>
          <a:p>
            <a:pPr marL="952500" lvl="2" indent="-190500" algn="just">
              <a:spcBef>
                <a:spcPct val="0"/>
              </a:spcBef>
              <a:spcAft>
                <a:spcPct val="5000"/>
              </a:spcAft>
              <a:buClr>
                <a:srgbClr val="CC3300"/>
              </a:buClr>
              <a:buSzPct val="65000"/>
              <a:buFont typeface="Wingdings" panose="05000000000000000000" pitchFamily="2" charset="2"/>
              <a:buAutoNum type="alphaLcParenR"/>
            </a:pPr>
            <a:r>
              <a:rPr lang="es-ES_tradnl" sz="2000"/>
              <a:t>El sistema presenta el pedido solicitado.</a:t>
            </a:r>
          </a:p>
          <a:p>
            <a:pPr marL="571500" lvl="1" indent="-190500" algn="just">
              <a:spcBef>
                <a:spcPct val="0"/>
              </a:spcBef>
              <a:spcAft>
                <a:spcPct val="35000"/>
              </a:spcAft>
              <a:buClr>
                <a:srgbClr val="CC3300"/>
              </a:buClr>
              <a:buFont typeface="Wingdings" panose="05000000000000000000" pitchFamily="2" charset="2"/>
              <a:buAutoNum type="arabicPeriod"/>
            </a:pPr>
            <a:r>
              <a:rPr lang="es-ES_tradnl" sz="2000"/>
              <a:t>Si el cliente ingresó su código.</a:t>
            </a:r>
          </a:p>
          <a:p>
            <a:pPr marL="952500" lvl="2" indent="-190500" algn="just">
              <a:spcBef>
                <a:spcPct val="0"/>
              </a:spcBef>
              <a:spcAft>
                <a:spcPct val="5000"/>
              </a:spcAft>
              <a:buClr>
                <a:srgbClr val="CC3300"/>
              </a:buClr>
              <a:buSzPct val="65000"/>
              <a:buFont typeface="Wingdings" panose="05000000000000000000" pitchFamily="2" charset="2"/>
              <a:buAutoNum type="alphaLcParenR"/>
            </a:pPr>
            <a:r>
              <a:rPr lang="es-ES_tradnl" sz="2000"/>
              <a:t>El sistema presenta la lista de pedidos.</a:t>
            </a:r>
          </a:p>
          <a:p>
            <a:pPr marL="952500" lvl="2" indent="-190500" algn="just">
              <a:spcBef>
                <a:spcPct val="0"/>
              </a:spcBef>
              <a:spcAft>
                <a:spcPct val="5000"/>
              </a:spcAft>
              <a:buClr>
                <a:srgbClr val="CC3300"/>
              </a:buClr>
              <a:buSzPct val="65000"/>
              <a:buFont typeface="Wingdings" panose="05000000000000000000" pitchFamily="2" charset="2"/>
              <a:buAutoNum type="alphaLcParenR"/>
            </a:pPr>
            <a:r>
              <a:rPr lang="es-ES_tradnl" sz="2000"/>
              <a:t>El cliente selecciona un pedido de la lista.</a:t>
            </a:r>
          </a:p>
          <a:p>
            <a:pPr marL="952500" lvl="2" indent="-190500" algn="just">
              <a:spcBef>
                <a:spcPct val="0"/>
              </a:spcBef>
              <a:spcAft>
                <a:spcPct val="5000"/>
              </a:spcAft>
              <a:buClr>
                <a:srgbClr val="CC3300"/>
              </a:buClr>
              <a:buSzPct val="65000"/>
              <a:buFont typeface="Wingdings" panose="05000000000000000000" pitchFamily="2" charset="2"/>
              <a:buAutoNum type="alphaLcParenR"/>
            </a:pPr>
            <a:r>
              <a:rPr lang="es-ES_tradnl" sz="2000"/>
              <a:t>El sistema presenta el pedido seleccionado.</a:t>
            </a:r>
          </a:p>
          <a:p>
            <a:pPr marL="571500" lvl="1" indent="-190500" algn="just">
              <a:spcBef>
                <a:spcPct val="0"/>
              </a:spcBef>
              <a:spcAft>
                <a:spcPct val="5000"/>
              </a:spcAft>
              <a:buClr>
                <a:srgbClr val="CC3300"/>
              </a:buClr>
              <a:buFont typeface="Wingdings" panose="05000000000000000000" pitchFamily="2" charset="2"/>
              <a:buAutoNum type="arabicPeriod"/>
            </a:pPr>
            <a:r>
              <a:rPr lang="es-ES_tradnl" sz="2000"/>
              <a:t>Si el pedido aún no ha sido despachado.</a:t>
            </a:r>
          </a:p>
          <a:p>
            <a:pPr marL="952500" lvl="2" indent="-190500" algn="just">
              <a:spcBef>
                <a:spcPct val="0"/>
              </a:spcBef>
              <a:spcAft>
                <a:spcPct val="5000"/>
              </a:spcAft>
              <a:buClr>
                <a:srgbClr val="CC3300"/>
              </a:buClr>
              <a:buSzPct val="65000"/>
              <a:buFont typeface="Wingdings" panose="05000000000000000000" pitchFamily="2" charset="2"/>
              <a:buAutoNum type="alphaLcParenR"/>
            </a:pPr>
            <a:r>
              <a:rPr lang="es-ES_tradnl" sz="2000"/>
              <a:t>El sistema marca el pedido como anulado.</a:t>
            </a:r>
          </a:p>
          <a:p>
            <a:pPr marL="571500" lvl="1" indent="-190500" algn="just">
              <a:spcBef>
                <a:spcPct val="0"/>
              </a:spcBef>
              <a:spcAft>
                <a:spcPct val="5000"/>
              </a:spcAft>
              <a:buClr>
                <a:srgbClr val="CC3300"/>
              </a:buClr>
              <a:buFont typeface="Wingdings" panose="05000000000000000000" pitchFamily="2" charset="2"/>
              <a:buAutoNum type="arabicPeriod"/>
            </a:pPr>
            <a:r>
              <a:rPr lang="es-ES_tradnl" sz="2000"/>
              <a:t>Si el pedido ya fue despachado.</a:t>
            </a:r>
          </a:p>
          <a:p>
            <a:pPr marL="952500" lvl="2" indent="-190500" algn="just">
              <a:spcBef>
                <a:spcPct val="0"/>
              </a:spcBef>
              <a:spcAft>
                <a:spcPct val="5000"/>
              </a:spcAft>
              <a:buClr>
                <a:srgbClr val="CC3300"/>
              </a:buClr>
              <a:buSzPct val="65000"/>
              <a:buFont typeface="Wingdings" panose="05000000000000000000" pitchFamily="2" charset="2"/>
              <a:buAutoNum type="alphaLcParenR"/>
            </a:pPr>
            <a:r>
              <a:rPr lang="es-ES_tradnl" sz="2000"/>
              <a:t>Le indica que no es posible anular el pedido.</a:t>
            </a:r>
          </a:p>
        </p:txBody>
      </p:sp>
      <p:sp>
        <p:nvSpPr>
          <p:cNvPr id="2001923" name="Rectangle 1027"/>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Especificación de un Caso de Uso </a:t>
            </a:r>
            <a:r>
              <a:rPr kumimoji="0" lang="es-MX" sz="2000" b="1" i="1">
                <a:latin typeface="Arial Narrow" panose="020B0606020202030204" pitchFamily="34" charset="0"/>
              </a:rPr>
              <a:t>– Ejemplo 3</a:t>
            </a:r>
            <a:endParaRPr kumimoji="0" lang="en-US" sz="2000" b="1" i="1">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01922">
                                            <p:txEl>
                                              <p:pRg st="0" end="0"/>
                                            </p:txEl>
                                          </p:spTgt>
                                        </p:tgtEl>
                                        <p:attrNameLst>
                                          <p:attrName>style.visibility</p:attrName>
                                        </p:attrNameLst>
                                      </p:cBhvr>
                                      <p:to>
                                        <p:strVal val="visible"/>
                                      </p:to>
                                    </p:set>
                                    <p:anim calcmode="lin" valueType="num">
                                      <p:cBhvr additive="base">
                                        <p:cTn id="7" dur="500" fill="hold"/>
                                        <p:tgtEl>
                                          <p:spTgt spid="200192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01922">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1922">
                                            <p:txEl>
                                              <p:pRg st="0" end="0"/>
                                            </p:txEl>
                                          </p:spTgt>
                                        </p:tgtEl>
                                        <p:attrNameLst>
                                          <p:attrName>ppt_c</p:attrName>
                                        </p:attrNameLst>
                                      </p:cBhvr>
                                      <p:to>
                                        <a:srgbClr val="009999"/>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01922">
                                            <p:txEl>
                                              <p:pRg st="1" end="1"/>
                                            </p:txEl>
                                          </p:spTgt>
                                        </p:tgtEl>
                                        <p:attrNameLst>
                                          <p:attrName>style.visibility</p:attrName>
                                        </p:attrNameLst>
                                      </p:cBhvr>
                                      <p:to>
                                        <p:strVal val="visible"/>
                                      </p:to>
                                    </p:set>
                                    <p:anim calcmode="lin" valueType="num">
                                      <p:cBhvr additive="base">
                                        <p:cTn id="13" dur="500" fill="hold"/>
                                        <p:tgtEl>
                                          <p:spTgt spid="200192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01922">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1922">
                                            <p:txEl>
                                              <p:pRg st="1" end="1"/>
                                            </p:txEl>
                                          </p:spTgt>
                                        </p:tgtEl>
                                        <p:attrNameLst>
                                          <p:attrName>ppt_c</p:attrName>
                                        </p:attrNameLst>
                                      </p:cBhvr>
                                      <p:to>
                                        <a:srgbClr val="009999"/>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01922">
                                            <p:txEl>
                                              <p:pRg st="2" end="2"/>
                                            </p:txEl>
                                          </p:spTgt>
                                        </p:tgtEl>
                                        <p:attrNameLst>
                                          <p:attrName>style.visibility</p:attrName>
                                        </p:attrNameLst>
                                      </p:cBhvr>
                                      <p:to>
                                        <p:strVal val="visible"/>
                                      </p:to>
                                    </p:set>
                                    <p:anim calcmode="lin" valueType="num">
                                      <p:cBhvr additive="base">
                                        <p:cTn id="19" dur="500" fill="hold"/>
                                        <p:tgtEl>
                                          <p:spTgt spid="200192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01922">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1922">
                                            <p:txEl>
                                              <p:pRg st="2" end="2"/>
                                            </p:txEl>
                                          </p:spTgt>
                                        </p:tgtEl>
                                        <p:attrNameLst>
                                          <p:attrName>ppt_c</p:attrName>
                                        </p:attrNameLst>
                                      </p:cBhvr>
                                      <p:to>
                                        <a:srgbClr val="009999"/>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01922">
                                            <p:txEl>
                                              <p:pRg st="3" end="3"/>
                                            </p:txEl>
                                          </p:spTgt>
                                        </p:tgtEl>
                                        <p:attrNameLst>
                                          <p:attrName>style.visibility</p:attrName>
                                        </p:attrNameLst>
                                      </p:cBhvr>
                                      <p:to>
                                        <p:strVal val="visible"/>
                                      </p:to>
                                    </p:set>
                                    <p:anim calcmode="lin" valueType="num">
                                      <p:cBhvr additive="base">
                                        <p:cTn id="25" dur="500" fill="hold"/>
                                        <p:tgtEl>
                                          <p:spTgt spid="200192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01922">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1922">
                                            <p:txEl>
                                              <p:pRg st="3" end="3"/>
                                            </p:txEl>
                                          </p:spTgt>
                                        </p:tgtEl>
                                        <p:attrNameLst>
                                          <p:attrName>ppt_c</p:attrName>
                                        </p:attrNameLst>
                                      </p:cBhvr>
                                      <p:to>
                                        <a:srgbClr val="009999"/>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01922">
                                            <p:txEl>
                                              <p:pRg st="4" end="4"/>
                                            </p:txEl>
                                          </p:spTgt>
                                        </p:tgtEl>
                                        <p:attrNameLst>
                                          <p:attrName>style.visibility</p:attrName>
                                        </p:attrNameLst>
                                      </p:cBhvr>
                                      <p:to>
                                        <p:strVal val="visible"/>
                                      </p:to>
                                    </p:set>
                                    <p:anim calcmode="lin" valueType="num">
                                      <p:cBhvr additive="base">
                                        <p:cTn id="31" dur="500" fill="hold"/>
                                        <p:tgtEl>
                                          <p:spTgt spid="200192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01922">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1922">
                                            <p:txEl>
                                              <p:pRg st="4" end="4"/>
                                            </p:txEl>
                                          </p:spTgt>
                                        </p:tgtEl>
                                        <p:attrNameLst>
                                          <p:attrName>ppt_c</p:attrName>
                                        </p:attrNameLst>
                                      </p:cBhvr>
                                      <p:to>
                                        <a:srgbClr val="009999"/>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01922">
                                            <p:txEl>
                                              <p:pRg st="5" end="5"/>
                                            </p:txEl>
                                          </p:spTgt>
                                        </p:tgtEl>
                                        <p:attrNameLst>
                                          <p:attrName>style.visibility</p:attrName>
                                        </p:attrNameLst>
                                      </p:cBhvr>
                                      <p:to>
                                        <p:strVal val="visible"/>
                                      </p:to>
                                    </p:set>
                                    <p:anim calcmode="lin" valueType="num">
                                      <p:cBhvr additive="base">
                                        <p:cTn id="37" dur="500" fill="hold"/>
                                        <p:tgtEl>
                                          <p:spTgt spid="200192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001922">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1922">
                                            <p:txEl>
                                              <p:pRg st="5" end="5"/>
                                            </p:txEl>
                                          </p:spTgt>
                                        </p:tgtEl>
                                        <p:attrNameLst>
                                          <p:attrName>ppt_c</p:attrName>
                                        </p:attrNameLst>
                                      </p:cBhvr>
                                      <p:to>
                                        <a:srgbClr val="009999"/>
                                      </p:to>
                                    </p:animClr>
                                  </p:subTnLst>
                                </p:cTn>
                              </p:par>
                              <p:par>
                                <p:cTn id="39" presetID="2" presetClass="entr" presetSubtype="8" fill="hold" grpId="0" nodeType="withEffect">
                                  <p:stCondLst>
                                    <p:cond delay="0"/>
                                  </p:stCondLst>
                                  <p:childTnLst>
                                    <p:set>
                                      <p:cBhvr>
                                        <p:cTn id="40" dur="1" fill="hold">
                                          <p:stCondLst>
                                            <p:cond delay="0"/>
                                          </p:stCondLst>
                                        </p:cTn>
                                        <p:tgtEl>
                                          <p:spTgt spid="2001922">
                                            <p:txEl>
                                              <p:pRg st="6" end="6"/>
                                            </p:txEl>
                                          </p:spTgt>
                                        </p:tgtEl>
                                        <p:attrNameLst>
                                          <p:attrName>style.visibility</p:attrName>
                                        </p:attrNameLst>
                                      </p:cBhvr>
                                      <p:to>
                                        <p:strVal val="visible"/>
                                      </p:to>
                                    </p:set>
                                    <p:anim calcmode="lin" valueType="num">
                                      <p:cBhvr additive="base">
                                        <p:cTn id="41" dur="500" fill="hold"/>
                                        <p:tgtEl>
                                          <p:spTgt spid="2001922">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001922">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1922">
                                            <p:txEl>
                                              <p:pRg st="6" end="6"/>
                                            </p:txEl>
                                          </p:spTgt>
                                        </p:tgtEl>
                                        <p:attrNameLst>
                                          <p:attrName>ppt_c</p:attrName>
                                        </p:attrNameLst>
                                      </p:cBhvr>
                                      <p:to>
                                        <a:srgbClr val="009999"/>
                                      </p:to>
                                    </p:animClr>
                                  </p:sub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001922">
                                            <p:txEl>
                                              <p:pRg st="7" end="7"/>
                                            </p:txEl>
                                          </p:spTgt>
                                        </p:tgtEl>
                                        <p:attrNameLst>
                                          <p:attrName>style.visibility</p:attrName>
                                        </p:attrNameLst>
                                      </p:cBhvr>
                                      <p:to>
                                        <p:strVal val="visible"/>
                                      </p:to>
                                    </p:set>
                                    <p:anim calcmode="lin" valueType="num">
                                      <p:cBhvr additive="base">
                                        <p:cTn id="47" dur="500" fill="hold"/>
                                        <p:tgtEl>
                                          <p:spTgt spid="2001922">
                                            <p:txEl>
                                              <p:pRg st="7" end="7"/>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001922">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1922">
                                            <p:txEl>
                                              <p:pRg st="7" end="7"/>
                                            </p:txEl>
                                          </p:spTgt>
                                        </p:tgtEl>
                                        <p:attrNameLst>
                                          <p:attrName>ppt_c</p:attrName>
                                        </p:attrNameLst>
                                      </p:cBhvr>
                                      <p:to>
                                        <a:srgbClr val="009999"/>
                                      </p:to>
                                    </p:animClr>
                                  </p:subTnLst>
                                </p:cTn>
                              </p:par>
                              <p:par>
                                <p:cTn id="49" presetID="2" presetClass="entr" presetSubtype="8" fill="hold" grpId="0" nodeType="withEffect">
                                  <p:stCondLst>
                                    <p:cond delay="0"/>
                                  </p:stCondLst>
                                  <p:childTnLst>
                                    <p:set>
                                      <p:cBhvr>
                                        <p:cTn id="50" dur="1" fill="hold">
                                          <p:stCondLst>
                                            <p:cond delay="0"/>
                                          </p:stCondLst>
                                        </p:cTn>
                                        <p:tgtEl>
                                          <p:spTgt spid="2001922">
                                            <p:txEl>
                                              <p:pRg st="8" end="8"/>
                                            </p:txEl>
                                          </p:spTgt>
                                        </p:tgtEl>
                                        <p:attrNameLst>
                                          <p:attrName>style.visibility</p:attrName>
                                        </p:attrNameLst>
                                      </p:cBhvr>
                                      <p:to>
                                        <p:strVal val="visible"/>
                                      </p:to>
                                    </p:set>
                                    <p:anim calcmode="lin" valueType="num">
                                      <p:cBhvr additive="base">
                                        <p:cTn id="51" dur="500" fill="hold"/>
                                        <p:tgtEl>
                                          <p:spTgt spid="2001922">
                                            <p:txEl>
                                              <p:pRg st="8" end="8"/>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001922">
                                            <p:txEl>
                                              <p:pRg st="8" end="8"/>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1922">
                                            <p:txEl>
                                              <p:pRg st="8" end="8"/>
                                            </p:txEl>
                                          </p:spTgt>
                                        </p:tgtEl>
                                        <p:attrNameLst>
                                          <p:attrName>ppt_c</p:attrName>
                                        </p:attrNameLst>
                                      </p:cBhvr>
                                      <p:to>
                                        <a:srgbClr val="009999"/>
                                      </p:to>
                                    </p:animClr>
                                  </p:subTnLst>
                                </p:cTn>
                              </p:par>
                              <p:par>
                                <p:cTn id="53" presetID="2" presetClass="entr" presetSubtype="8" fill="hold" grpId="0" nodeType="withEffect">
                                  <p:stCondLst>
                                    <p:cond delay="0"/>
                                  </p:stCondLst>
                                  <p:childTnLst>
                                    <p:set>
                                      <p:cBhvr>
                                        <p:cTn id="54" dur="1" fill="hold">
                                          <p:stCondLst>
                                            <p:cond delay="0"/>
                                          </p:stCondLst>
                                        </p:cTn>
                                        <p:tgtEl>
                                          <p:spTgt spid="2001922">
                                            <p:txEl>
                                              <p:pRg st="9" end="9"/>
                                            </p:txEl>
                                          </p:spTgt>
                                        </p:tgtEl>
                                        <p:attrNameLst>
                                          <p:attrName>style.visibility</p:attrName>
                                        </p:attrNameLst>
                                      </p:cBhvr>
                                      <p:to>
                                        <p:strVal val="visible"/>
                                      </p:to>
                                    </p:set>
                                    <p:anim calcmode="lin" valueType="num">
                                      <p:cBhvr additive="base">
                                        <p:cTn id="55" dur="500" fill="hold"/>
                                        <p:tgtEl>
                                          <p:spTgt spid="2001922">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001922">
                                            <p:txEl>
                                              <p:pRg st="9" end="9"/>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1922">
                                            <p:txEl>
                                              <p:pRg st="9" end="9"/>
                                            </p:txEl>
                                          </p:spTgt>
                                        </p:tgtEl>
                                        <p:attrNameLst>
                                          <p:attrName>ppt_c</p:attrName>
                                        </p:attrNameLst>
                                      </p:cBhvr>
                                      <p:to>
                                        <a:srgbClr val="009999"/>
                                      </p:to>
                                    </p:animClr>
                                  </p:subTnLst>
                                </p:cTn>
                              </p:par>
                              <p:par>
                                <p:cTn id="57" presetID="2" presetClass="entr" presetSubtype="8" fill="hold" grpId="0" nodeType="withEffect">
                                  <p:stCondLst>
                                    <p:cond delay="0"/>
                                  </p:stCondLst>
                                  <p:childTnLst>
                                    <p:set>
                                      <p:cBhvr>
                                        <p:cTn id="58" dur="1" fill="hold">
                                          <p:stCondLst>
                                            <p:cond delay="0"/>
                                          </p:stCondLst>
                                        </p:cTn>
                                        <p:tgtEl>
                                          <p:spTgt spid="2001922">
                                            <p:txEl>
                                              <p:pRg st="10" end="10"/>
                                            </p:txEl>
                                          </p:spTgt>
                                        </p:tgtEl>
                                        <p:attrNameLst>
                                          <p:attrName>style.visibility</p:attrName>
                                        </p:attrNameLst>
                                      </p:cBhvr>
                                      <p:to>
                                        <p:strVal val="visible"/>
                                      </p:to>
                                    </p:set>
                                    <p:anim calcmode="lin" valueType="num">
                                      <p:cBhvr additive="base">
                                        <p:cTn id="59" dur="500" fill="hold"/>
                                        <p:tgtEl>
                                          <p:spTgt spid="2001922">
                                            <p:txEl>
                                              <p:pRg st="10" end="1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001922">
                                            <p:txEl>
                                              <p:pRg st="10" end="1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1922">
                                            <p:txEl>
                                              <p:pRg st="10" end="10"/>
                                            </p:txEl>
                                          </p:spTgt>
                                        </p:tgtEl>
                                        <p:attrNameLst>
                                          <p:attrName>ppt_c</p:attrName>
                                        </p:attrNameLst>
                                      </p:cBhvr>
                                      <p:to>
                                        <a:srgbClr val="009999"/>
                                      </p:to>
                                    </p:animClr>
                                  </p:sub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2001922">
                                            <p:txEl>
                                              <p:pRg st="11" end="11"/>
                                            </p:txEl>
                                          </p:spTgt>
                                        </p:tgtEl>
                                        <p:attrNameLst>
                                          <p:attrName>style.visibility</p:attrName>
                                        </p:attrNameLst>
                                      </p:cBhvr>
                                      <p:to>
                                        <p:strVal val="visible"/>
                                      </p:to>
                                    </p:set>
                                    <p:anim calcmode="lin" valueType="num">
                                      <p:cBhvr additive="base">
                                        <p:cTn id="65" dur="500" fill="hold"/>
                                        <p:tgtEl>
                                          <p:spTgt spid="2001922">
                                            <p:txEl>
                                              <p:pRg st="11" end="11"/>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2001922">
                                            <p:txEl>
                                              <p:pRg st="11" end="1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1922">
                                            <p:txEl>
                                              <p:pRg st="11" end="11"/>
                                            </p:txEl>
                                          </p:spTgt>
                                        </p:tgtEl>
                                        <p:attrNameLst>
                                          <p:attrName>ppt_c</p:attrName>
                                        </p:attrNameLst>
                                      </p:cBhvr>
                                      <p:to>
                                        <a:srgbClr val="009999"/>
                                      </p:to>
                                    </p:animClr>
                                  </p:subTnLst>
                                </p:cTn>
                              </p:par>
                              <p:par>
                                <p:cTn id="67" presetID="2" presetClass="entr" presetSubtype="8" fill="hold" grpId="0" nodeType="withEffect">
                                  <p:stCondLst>
                                    <p:cond delay="0"/>
                                  </p:stCondLst>
                                  <p:childTnLst>
                                    <p:set>
                                      <p:cBhvr>
                                        <p:cTn id="68" dur="1" fill="hold">
                                          <p:stCondLst>
                                            <p:cond delay="0"/>
                                          </p:stCondLst>
                                        </p:cTn>
                                        <p:tgtEl>
                                          <p:spTgt spid="2001922">
                                            <p:txEl>
                                              <p:pRg st="12" end="12"/>
                                            </p:txEl>
                                          </p:spTgt>
                                        </p:tgtEl>
                                        <p:attrNameLst>
                                          <p:attrName>style.visibility</p:attrName>
                                        </p:attrNameLst>
                                      </p:cBhvr>
                                      <p:to>
                                        <p:strVal val="visible"/>
                                      </p:to>
                                    </p:set>
                                    <p:anim calcmode="lin" valueType="num">
                                      <p:cBhvr additive="base">
                                        <p:cTn id="69" dur="500" fill="hold"/>
                                        <p:tgtEl>
                                          <p:spTgt spid="2001922">
                                            <p:txEl>
                                              <p:pRg st="12" end="12"/>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2001922">
                                            <p:txEl>
                                              <p:pRg st="12" end="1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1922">
                                            <p:txEl>
                                              <p:pRg st="12" end="12"/>
                                            </p:txEl>
                                          </p:spTgt>
                                        </p:tgtEl>
                                        <p:attrNameLst>
                                          <p:attrName>ppt_c</p:attrName>
                                        </p:attrNameLst>
                                      </p:cBhvr>
                                      <p:to>
                                        <a:srgbClr val="009999"/>
                                      </p:to>
                                    </p:animClr>
                                  </p:sub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001922">
                                            <p:txEl>
                                              <p:pRg st="13" end="13"/>
                                            </p:txEl>
                                          </p:spTgt>
                                        </p:tgtEl>
                                        <p:attrNameLst>
                                          <p:attrName>style.visibility</p:attrName>
                                        </p:attrNameLst>
                                      </p:cBhvr>
                                      <p:to>
                                        <p:strVal val="visible"/>
                                      </p:to>
                                    </p:set>
                                    <p:anim calcmode="lin" valueType="num">
                                      <p:cBhvr additive="base">
                                        <p:cTn id="75" dur="500" fill="hold"/>
                                        <p:tgtEl>
                                          <p:spTgt spid="2001922">
                                            <p:txEl>
                                              <p:pRg st="13" end="13"/>
                                            </p:txEl>
                                          </p:spTgt>
                                        </p:tgtEl>
                                        <p:attrNameLst>
                                          <p:attrName>ppt_x</p:attrName>
                                        </p:attrNameLst>
                                      </p:cBhvr>
                                      <p:tavLst>
                                        <p:tav tm="0">
                                          <p:val>
                                            <p:strVal val="0-#ppt_w/2"/>
                                          </p:val>
                                        </p:tav>
                                        <p:tav tm="100000">
                                          <p:val>
                                            <p:strVal val="#ppt_x"/>
                                          </p:val>
                                        </p:tav>
                                      </p:tavLst>
                                    </p:anim>
                                    <p:anim calcmode="lin" valueType="num">
                                      <p:cBhvr additive="base">
                                        <p:cTn id="76" dur="500" fill="hold"/>
                                        <p:tgtEl>
                                          <p:spTgt spid="2001922">
                                            <p:txEl>
                                              <p:pRg st="13" end="1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1922">
                                            <p:txEl>
                                              <p:pRg st="13" end="13"/>
                                            </p:txEl>
                                          </p:spTgt>
                                        </p:tgtEl>
                                        <p:attrNameLst>
                                          <p:attrName>ppt_c</p:attrName>
                                        </p:attrNameLst>
                                      </p:cBhvr>
                                      <p:to>
                                        <a:srgbClr val="009999"/>
                                      </p:to>
                                    </p:animClr>
                                  </p:subTnLst>
                                </p:cTn>
                              </p:par>
                              <p:par>
                                <p:cTn id="77" presetID="2" presetClass="entr" presetSubtype="8" fill="hold" grpId="0" nodeType="withEffect">
                                  <p:stCondLst>
                                    <p:cond delay="0"/>
                                  </p:stCondLst>
                                  <p:childTnLst>
                                    <p:set>
                                      <p:cBhvr>
                                        <p:cTn id="78" dur="1" fill="hold">
                                          <p:stCondLst>
                                            <p:cond delay="0"/>
                                          </p:stCondLst>
                                        </p:cTn>
                                        <p:tgtEl>
                                          <p:spTgt spid="2001922">
                                            <p:txEl>
                                              <p:pRg st="14" end="14"/>
                                            </p:txEl>
                                          </p:spTgt>
                                        </p:tgtEl>
                                        <p:attrNameLst>
                                          <p:attrName>style.visibility</p:attrName>
                                        </p:attrNameLst>
                                      </p:cBhvr>
                                      <p:to>
                                        <p:strVal val="visible"/>
                                      </p:to>
                                    </p:set>
                                    <p:anim calcmode="lin" valueType="num">
                                      <p:cBhvr additive="base">
                                        <p:cTn id="79" dur="500" fill="hold"/>
                                        <p:tgtEl>
                                          <p:spTgt spid="2001922">
                                            <p:txEl>
                                              <p:pRg st="14" end="14"/>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2001922">
                                            <p:txEl>
                                              <p:pRg st="14" end="1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1922">
                                            <p:txEl>
                                              <p:pRg st="14" end="14"/>
                                            </p:txEl>
                                          </p:spTgt>
                                        </p:tgtEl>
                                        <p:attrNameLst>
                                          <p:attrName>ppt_c</p:attrName>
                                        </p:attrNameLst>
                                      </p:cBhvr>
                                      <p:to>
                                        <a:srgbClr val="00999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1922"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3251" name="Rectangle 3"/>
          <p:cNvSpPr>
            <a:spLocks noChangeArrowheads="1"/>
          </p:cNvSpPr>
          <p:nvPr>
            <p:ph type="body" idx="1"/>
          </p:nvPr>
        </p:nvSpPr>
        <p:spPr bwMode="auto">
          <a:xfrm>
            <a:off x="609600" y="1295400"/>
            <a:ext cx="7924800" cy="3105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285750" indent="-285750" algn="just">
              <a:lnSpc>
                <a:spcPct val="85000"/>
              </a:lnSpc>
              <a:spcBef>
                <a:spcPct val="0"/>
              </a:spcBef>
              <a:spcAft>
                <a:spcPct val="35000"/>
              </a:spcAft>
              <a:buClr>
                <a:srgbClr val="CC3300"/>
              </a:buClr>
              <a:buSzPct val="50000"/>
              <a:buFont typeface="Wingdings" panose="05000000000000000000" pitchFamily="2" charset="2"/>
              <a:buChar char="¤"/>
            </a:pPr>
            <a:r>
              <a:rPr lang="es-ES_tradnl" sz="2000" b="0"/>
              <a:t>Sistemas complejos pueden contener un gran número de Uses Cases. Esto puede causar problemas cuando se trata de determinar si el conjunto de Use Cases es consistente y completo.</a:t>
            </a:r>
          </a:p>
          <a:p>
            <a:pPr marL="285750" indent="-285750" algn="just">
              <a:lnSpc>
                <a:spcPct val="85000"/>
              </a:lnSpc>
              <a:spcBef>
                <a:spcPct val="0"/>
              </a:spcBef>
              <a:spcAft>
                <a:spcPct val="35000"/>
              </a:spcAft>
              <a:buClr>
                <a:srgbClr val="CC3300"/>
              </a:buClr>
              <a:buSzPct val="50000"/>
              <a:buFont typeface="Wingdings" panose="05000000000000000000" pitchFamily="2" charset="2"/>
              <a:buChar char="¤"/>
            </a:pPr>
            <a:r>
              <a:rPr lang="es-ES_tradnl" sz="2000" b="0"/>
              <a:t>Para solucionar este problema los Use Case se pueden organizar usando Packages.</a:t>
            </a:r>
          </a:p>
          <a:p>
            <a:pPr marL="285750" indent="-285750" algn="just">
              <a:lnSpc>
                <a:spcPct val="85000"/>
              </a:lnSpc>
              <a:spcBef>
                <a:spcPct val="0"/>
              </a:spcBef>
              <a:spcAft>
                <a:spcPct val="35000"/>
              </a:spcAft>
              <a:buClr>
                <a:srgbClr val="CC3300"/>
              </a:buClr>
              <a:buSzPct val="50000"/>
              <a:buFont typeface="Wingdings" panose="05000000000000000000" pitchFamily="2" charset="2"/>
              <a:buChar char="¤"/>
            </a:pPr>
            <a:r>
              <a:rPr lang="es-ES_tradnl" sz="2000" b="0"/>
              <a:t>De esta forma cada Package de bajo nivel puede ser analizado con un relativo aislamiento para asegurar que su colección de use cases es consistente.</a:t>
            </a:r>
          </a:p>
          <a:p>
            <a:pPr marL="285750" indent="-285750" algn="just">
              <a:lnSpc>
                <a:spcPct val="85000"/>
              </a:lnSpc>
              <a:spcBef>
                <a:spcPct val="0"/>
              </a:spcBef>
              <a:spcAft>
                <a:spcPct val="35000"/>
              </a:spcAft>
              <a:buClr>
                <a:srgbClr val="CC3300"/>
              </a:buClr>
              <a:buSzPct val="50000"/>
              <a:buFont typeface="Wingdings" panose="05000000000000000000" pitchFamily="2" charset="2"/>
              <a:buChar char="¤"/>
            </a:pPr>
            <a:r>
              <a:rPr lang="es-ES_tradnl" sz="2000" b="0"/>
              <a:t>De igual forma cada Package de alto nivel mayormente contiene Packages de bajo nivel.</a:t>
            </a:r>
          </a:p>
          <a:p>
            <a:pPr marL="285750" indent="-285750" algn="just">
              <a:lnSpc>
                <a:spcPct val="85000"/>
              </a:lnSpc>
              <a:spcBef>
                <a:spcPct val="0"/>
              </a:spcBef>
              <a:spcAft>
                <a:spcPct val="35000"/>
              </a:spcAft>
              <a:buClr>
                <a:srgbClr val="CC3300"/>
              </a:buClr>
              <a:buSzPct val="50000"/>
              <a:buFont typeface="Wingdings" panose="05000000000000000000" pitchFamily="2" charset="2"/>
              <a:buChar char="¤"/>
            </a:pPr>
            <a:r>
              <a:rPr lang="es-ES_tradnl" sz="2000" b="0"/>
              <a:t>Los Packages pueden contener uses cases u otros Packages.</a:t>
            </a:r>
          </a:p>
        </p:txBody>
      </p:sp>
      <p:sp>
        <p:nvSpPr>
          <p:cNvPr id="1973252" name="Rectangle 4"/>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Empaquetando Casos de Uso</a:t>
            </a:r>
            <a:endParaRPr kumimoji="0" lang="en-US" sz="1400" b="1" i="1">
              <a:latin typeface="Arial Narrow" panose="020B0606020202030204" pitchFamily="34" charset="0"/>
            </a:endParaRPr>
          </a:p>
        </p:txBody>
      </p:sp>
      <p:grpSp>
        <p:nvGrpSpPr>
          <p:cNvPr id="1973271" name="Group 23"/>
          <p:cNvGrpSpPr>
            <a:grpSpLocks/>
          </p:cNvGrpSpPr>
          <p:nvPr/>
        </p:nvGrpSpPr>
        <p:grpSpPr bwMode="auto">
          <a:xfrm>
            <a:off x="1981200" y="4800600"/>
            <a:ext cx="1828800" cy="1219200"/>
            <a:chOff x="1104" y="2736"/>
            <a:chExt cx="1152" cy="768"/>
          </a:xfrm>
        </p:grpSpPr>
        <p:grpSp>
          <p:nvGrpSpPr>
            <p:cNvPr id="1973254" name="Group 6"/>
            <p:cNvGrpSpPr>
              <a:grpSpLocks/>
            </p:cNvGrpSpPr>
            <p:nvPr/>
          </p:nvGrpSpPr>
          <p:grpSpPr bwMode="auto">
            <a:xfrm>
              <a:off x="1104" y="2736"/>
              <a:ext cx="1152" cy="768"/>
              <a:chOff x="1104" y="1584"/>
              <a:chExt cx="1584" cy="1248"/>
            </a:xfrm>
          </p:grpSpPr>
          <p:sp>
            <p:nvSpPr>
              <p:cNvPr id="1973255" name="Rectangle 7"/>
              <p:cNvSpPr>
                <a:spLocks noChangeArrowheads="1"/>
              </p:cNvSpPr>
              <p:nvPr/>
            </p:nvSpPr>
            <p:spPr bwMode="auto">
              <a:xfrm>
                <a:off x="1104" y="1776"/>
                <a:ext cx="1584" cy="1056"/>
              </a:xfrm>
              <a:prstGeom prst="rect">
                <a:avLst/>
              </a:prstGeom>
              <a:solidFill>
                <a:srgbClr val="E5F5FF"/>
              </a:solidFill>
              <a:ln w="9525">
                <a:solidFill>
                  <a:srgbClr val="7EA9D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73256" name="Rectangle 8"/>
              <p:cNvSpPr>
                <a:spLocks noChangeArrowheads="1"/>
              </p:cNvSpPr>
              <p:nvPr/>
            </p:nvSpPr>
            <p:spPr bwMode="auto">
              <a:xfrm>
                <a:off x="1104" y="1584"/>
                <a:ext cx="528" cy="192"/>
              </a:xfrm>
              <a:prstGeom prst="rect">
                <a:avLst/>
              </a:prstGeom>
              <a:solidFill>
                <a:srgbClr val="E5F5FF"/>
              </a:solidFill>
              <a:ln w="9525">
                <a:solidFill>
                  <a:srgbClr val="7EA9D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s-ES_tradnl" sz="1200"/>
                  <a:t>Tienda</a:t>
                </a:r>
              </a:p>
            </p:txBody>
          </p:sp>
        </p:grpSp>
        <p:grpSp>
          <p:nvGrpSpPr>
            <p:cNvPr id="1973257" name="Group 9"/>
            <p:cNvGrpSpPr>
              <a:grpSpLocks/>
            </p:cNvGrpSpPr>
            <p:nvPr/>
          </p:nvGrpSpPr>
          <p:grpSpPr bwMode="auto">
            <a:xfrm>
              <a:off x="1200" y="3024"/>
              <a:ext cx="384" cy="288"/>
              <a:chOff x="1248" y="2016"/>
              <a:chExt cx="480" cy="480"/>
            </a:xfrm>
          </p:grpSpPr>
          <p:sp>
            <p:nvSpPr>
              <p:cNvPr id="1973258" name="Rectangle 10"/>
              <p:cNvSpPr>
                <a:spLocks noChangeArrowheads="1"/>
              </p:cNvSpPr>
              <p:nvPr/>
            </p:nvSpPr>
            <p:spPr bwMode="auto">
              <a:xfrm>
                <a:off x="1248" y="2112"/>
                <a:ext cx="480" cy="384"/>
              </a:xfrm>
              <a:prstGeom prst="rect">
                <a:avLst/>
              </a:prstGeom>
              <a:solidFill>
                <a:srgbClr val="FFEEDD"/>
              </a:solidFill>
              <a:ln w="9525">
                <a:solidFill>
                  <a:srgbClr val="0099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s-ES_tradnl" sz="1200"/>
                  <a:t>Ventas</a:t>
                </a:r>
              </a:p>
            </p:txBody>
          </p:sp>
          <p:sp>
            <p:nvSpPr>
              <p:cNvPr id="1973259" name="Rectangle 11"/>
              <p:cNvSpPr>
                <a:spLocks noChangeArrowheads="1"/>
              </p:cNvSpPr>
              <p:nvPr/>
            </p:nvSpPr>
            <p:spPr bwMode="auto">
              <a:xfrm>
                <a:off x="1248" y="2016"/>
                <a:ext cx="192" cy="96"/>
              </a:xfrm>
              <a:prstGeom prst="rect">
                <a:avLst/>
              </a:prstGeom>
              <a:solidFill>
                <a:srgbClr val="FFEEDD"/>
              </a:solidFill>
              <a:ln w="9525">
                <a:solidFill>
                  <a:srgbClr val="0099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es-ES_tradnl" sz="1200"/>
              </a:p>
            </p:txBody>
          </p:sp>
        </p:grpSp>
        <p:grpSp>
          <p:nvGrpSpPr>
            <p:cNvPr id="1973268" name="Group 20"/>
            <p:cNvGrpSpPr>
              <a:grpSpLocks/>
            </p:cNvGrpSpPr>
            <p:nvPr/>
          </p:nvGrpSpPr>
          <p:grpSpPr bwMode="auto">
            <a:xfrm>
              <a:off x="1728" y="3024"/>
              <a:ext cx="384" cy="288"/>
              <a:chOff x="1248" y="2016"/>
              <a:chExt cx="480" cy="480"/>
            </a:xfrm>
          </p:grpSpPr>
          <p:sp>
            <p:nvSpPr>
              <p:cNvPr id="1973269" name="Rectangle 21"/>
              <p:cNvSpPr>
                <a:spLocks noChangeArrowheads="1"/>
              </p:cNvSpPr>
              <p:nvPr/>
            </p:nvSpPr>
            <p:spPr bwMode="auto">
              <a:xfrm>
                <a:off x="1248" y="2112"/>
                <a:ext cx="480" cy="384"/>
              </a:xfrm>
              <a:prstGeom prst="rect">
                <a:avLst/>
              </a:prstGeom>
              <a:solidFill>
                <a:srgbClr val="FFEEDD"/>
              </a:solidFill>
              <a:ln w="9525">
                <a:solidFill>
                  <a:srgbClr val="0099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s-ES_tradnl" sz="1200"/>
                  <a:t>Créditos</a:t>
                </a:r>
              </a:p>
            </p:txBody>
          </p:sp>
          <p:sp>
            <p:nvSpPr>
              <p:cNvPr id="1973270" name="Rectangle 22"/>
              <p:cNvSpPr>
                <a:spLocks noChangeArrowheads="1"/>
              </p:cNvSpPr>
              <p:nvPr/>
            </p:nvSpPr>
            <p:spPr bwMode="auto">
              <a:xfrm>
                <a:off x="1248" y="2016"/>
                <a:ext cx="192" cy="96"/>
              </a:xfrm>
              <a:prstGeom prst="rect">
                <a:avLst/>
              </a:prstGeom>
              <a:solidFill>
                <a:srgbClr val="FFEEDD"/>
              </a:solidFill>
              <a:ln w="9525">
                <a:solidFill>
                  <a:srgbClr val="0099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es-ES_tradnl" sz="1200"/>
              </a:p>
            </p:txBody>
          </p:sp>
        </p:grpSp>
      </p:grpSp>
      <p:grpSp>
        <p:nvGrpSpPr>
          <p:cNvPr id="1973283" name="Group 35"/>
          <p:cNvGrpSpPr>
            <a:grpSpLocks/>
          </p:cNvGrpSpPr>
          <p:nvPr/>
        </p:nvGrpSpPr>
        <p:grpSpPr bwMode="auto">
          <a:xfrm>
            <a:off x="4876800" y="4800600"/>
            <a:ext cx="1828800" cy="1219200"/>
            <a:chOff x="3072" y="3024"/>
            <a:chExt cx="1152" cy="768"/>
          </a:xfrm>
        </p:grpSpPr>
        <p:grpSp>
          <p:nvGrpSpPr>
            <p:cNvPr id="1973273" name="Group 25"/>
            <p:cNvGrpSpPr>
              <a:grpSpLocks/>
            </p:cNvGrpSpPr>
            <p:nvPr/>
          </p:nvGrpSpPr>
          <p:grpSpPr bwMode="auto">
            <a:xfrm>
              <a:off x="3072" y="3024"/>
              <a:ext cx="1152" cy="768"/>
              <a:chOff x="1104" y="1584"/>
              <a:chExt cx="1584" cy="1248"/>
            </a:xfrm>
          </p:grpSpPr>
          <p:sp>
            <p:nvSpPr>
              <p:cNvPr id="1973274" name="Rectangle 26"/>
              <p:cNvSpPr>
                <a:spLocks noChangeArrowheads="1"/>
              </p:cNvSpPr>
              <p:nvPr/>
            </p:nvSpPr>
            <p:spPr bwMode="auto">
              <a:xfrm>
                <a:off x="1104" y="1776"/>
                <a:ext cx="1584" cy="1056"/>
              </a:xfrm>
              <a:prstGeom prst="rect">
                <a:avLst/>
              </a:prstGeom>
              <a:solidFill>
                <a:srgbClr val="E5F5FF"/>
              </a:solidFill>
              <a:ln w="9525">
                <a:solidFill>
                  <a:srgbClr val="7EA9D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73275" name="Rectangle 27"/>
              <p:cNvSpPr>
                <a:spLocks noChangeArrowheads="1"/>
              </p:cNvSpPr>
              <p:nvPr/>
            </p:nvSpPr>
            <p:spPr bwMode="auto">
              <a:xfrm>
                <a:off x="1104" y="1584"/>
                <a:ext cx="528" cy="192"/>
              </a:xfrm>
              <a:prstGeom prst="rect">
                <a:avLst/>
              </a:prstGeom>
              <a:solidFill>
                <a:srgbClr val="E5F5FF"/>
              </a:solidFill>
              <a:ln w="9525">
                <a:solidFill>
                  <a:srgbClr val="7EA9D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s-ES_tradnl" sz="1200"/>
                  <a:t>Tienda</a:t>
                </a:r>
              </a:p>
            </p:txBody>
          </p:sp>
        </p:grpSp>
        <p:sp>
          <p:nvSpPr>
            <p:cNvPr id="1973266" name="Oval 18"/>
            <p:cNvSpPr>
              <a:spLocks noChangeArrowheads="1"/>
            </p:cNvSpPr>
            <p:nvPr/>
          </p:nvSpPr>
          <p:spPr bwMode="auto">
            <a:xfrm>
              <a:off x="3168" y="3216"/>
              <a:ext cx="480" cy="240"/>
            </a:xfrm>
            <a:prstGeom prst="ellipse">
              <a:avLst/>
            </a:prstGeom>
            <a:solidFill>
              <a:srgbClr val="FFEEDD"/>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0" lang="es-ES_tradnl" sz="900"/>
                <a:t>Hacer un pedido</a:t>
              </a:r>
            </a:p>
          </p:txBody>
        </p:sp>
        <p:sp>
          <p:nvSpPr>
            <p:cNvPr id="1973282" name="Oval 34"/>
            <p:cNvSpPr>
              <a:spLocks noChangeArrowheads="1"/>
            </p:cNvSpPr>
            <p:nvPr/>
          </p:nvSpPr>
          <p:spPr bwMode="auto">
            <a:xfrm>
              <a:off x="3648" y="3456"/>
              <a:ext cx="480" cy="240"/>
            </a:xfrm>
            <a:prstGeom prst="ellipse">
              <a:avLst/>
            </a:prstGeom>
            <a:solidFill>
              <a:srgbClr val="FFEEDD"/>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0" lang="es-ES_tradnl" sz="900"/>
                <a:t>Facturar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73251">
                                            <p:txEl>
                                              <p:pRg st="0" end="0"/>
                                            </p:txEl>
                                          </p:spTgt>
                                        </p:tgtEl>
                                        <p:attrNameLst>
                                          <p:attrName>style.visibility</p:attrName>
                                        </p:attrNameLst>
                                      </p:cBhvr>
                                      <p:to>
                                        <p:strVal val="visible"/>
                                      </p:to>
                                    </p:set>
                                    <p:anim calcmode="lin" valueType="num">
                                      <p:cBhvr additive="base">
                                        <p:cTn id="7" dur="500" fill="hold"/>
                                        <p:tgtEl>
                                          <p:spTgt spid="1973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732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73251">
                                            <p:txEl>
                                              <p:pRg st="1" end="1"/>
                                            </p:txEl>
                                          </p:spTgt>
                                        </p:tgtEl>
                                        <p:attrNameLst>
                                          <p:attrName>style.visibility</p:attrName>
                                        </p:attrNameLst>
                                      </p:cBhvr>
                                      <p:to>
                                        <p:strVal val="visible"/>
                                      </p:to>
                                    </p:set>
                                    <p:anim calcmode="lin" valueType="num">
                                      <p:cBhvr additive="base">
                                        <p:cTn id="13" dur="500" fill="hold"/>
                                        <p:tgtEl>
                                          <p:spTgt spid="19732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732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73251">
                                            <p:txEl>
                                              <p:pRg st="2" end="2"/>
                                            </p:txEl>
                                          </p:spTgt>
                                        </p:tgtEl>
                                        <p:attrNameLst>
                                          <p:attrName>style.visibility</p:attrName>
                                        </p:attrNameLst>
                                      </p:cBhvr>
                                      <p:to>
                                        <p:strVal val="visible"/>
                                      </p:to>
                                    </p:set>
                                    <p:anim calcmode="lin" valueType="num">
                                      <p:cBhvr additive="base">
                                        <p:cTn id="19" dur="500" fill="hold"/>
                                        <p:tgtEl>
                                          <p:spTgt spid="19732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732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73251">
                                            <p:txEl>
                                              <p:pRg st="3" end="3"/>
                                            </p:txEl>
                                          </p:spTgt>
                                        </p:tgtEl>
                                        <p:attrNameLst>
                                          <p:attrName>style.visibility</p:attrName>
                                        </p:attrNameLst>
                                      </p:cBhvr>
                                      <p:to>
                                        <p:strVal val="visible"/>
                                      </p:to>
                                    </p:set>
                                    <p:anim calcmode="lin" valueType="num">
                                      <p:cBhvr additive="base">
                                        <p:cTn id="25" dur="500" fill="hold"/>
                                        <p:tgtEl>
                                          <p:spTgt spid="19732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732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73251">
                                            <p:txEl>
                                              <p:pRg st="4" end="4"/>
                                            </p:txEl>
                                          </p:spTgt>
                                        </p:tgtEl>
                                        <p:attrNameLst>
                                          <p:attrName>style.visibility</p:attrName>
                                        </p:attrNameLst>
                                      </p:cBhvr>
                                      <p:to>
                                        <p:strVal val="visible"/>
                                      </p:to>
                                    </p:set>
                                    <p:anim calcmode="lin" valueType="num">
                                      <p:cBhvr additive="base">
                                        <p:cTn id="31" dur="500" fill="hold"/>
                                        <p:tgtEl>
                                          <p:spTgt spid="197325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73251">
                                            <p:txEl>
                                              <p:pRg st="4" end="4"/>
                                            </p:txEl>
                                          </p:spTgt>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23" presetClass="entr" presetSubtype="288" fill="hold" nodeType="afterEffect">
                                  <p:stCondLst>
                                    <p:cond delay="0"/>
                                  </p:stCondLst>
                                  <p:childTnLst>
                                    <p:set>
                                      <p:cBhvr>
                                        <p:cTn id="35" dur="1" fill="hold">
                                          <p:stCondLst>
                                            <p:cond delay="0"/>
                                          </p:stCondLst>
                                        </p:cTn>
                                        <p:tgtEl>
                                          <p:spTgt spid="1973271"/>
                                        </p:tgtEl>
                                        <p:attrNameLst>
                                          <p:attrName>style.visibility</p:attrName>
                                        </p:attrNameLst>
                                      </p:cBhvr>
                                      <p:to>
                                        <p:strVal val="visible"/>
                                      </p:to>
                                    </p:set>
                                    <p:anim calcmode="lin" valueType="num">
                                      <p:cBhvr>
                                        <p:cTn id="36" dur="500" fill="hold"/>
                                        <p:tgtEl>
                                          <p:spTgt spid="1973271"/>
                                        </p:tgtEl>
                                        <p:attrNameLst>
                                          <p:attrName>ppt_w</p:attrName>
                                        </p:attrNameLst>
                                      </p:cBhvr>
                                      <p:tavLst>
                                        <p:tav tm="0">
                                          <p:val>
                                            <p:strVal val="4/3*#ppt_w"/>
                                          </p:val>
                                        </p:tav>
                                        <p:tav tm="100000">
                                          <p:val>
                                            <p:strVal val="#ppt_w"/>
                                          </p:val>
                                        </p:tav>
                                      </p:tavLst>
                                    </p:anim>
                                    <p:anim calcmode="lin" valueType="num">
                                      <p:cBhvr>
                                        <p:cTn id="37" dur="500" fill="hold"/>
                                        <p:tgtEl>
                                          <p:spTgt spid="1973271"/>
                                        </p:tgtEl>
                                        <p:attrNameLst>
                                          <p:attrName>ppt_h</p:attrName>
                                        </p:attrNameLst>
                                      </p:cBhvr>
                                      <p:tavLst>
                                        <p:tav tm="0">
                                          <p:val>
                                            <p:strVal val="4/3*#ppt_h"/>
                                          </p:val>
                                        </p:tav>
                                        <p:tav tm="100000">
                                          <p:val>
                                            <p:strVal val="#ppt_h"/>
                                          </p:val>
                                        </p:tav>
                                      </p:tavLst>
                                    </p:anim>
                                  </p:childTnLst>
                                </p:cTn>
                              </p:par>
                            </p:childTnLst>
                          </p:cTn>
                        </p:par>
                        <p:par>
                          <p:cTn id="38" fill="hold" nodeType="afterGroup">
                            <p:stCondLst>
                              <p:cond delay="1000"/>
                            </p:stCondLst>
                            <p:childTnLst>
                              <p:par>
                                <p:cTn id="39" presetID="23" presetClass="entr" presetSubtype="288" fill="hold" nodeType="afterEffect">
                                  <p:stCondLst>
                                    <p:cond delay="0"/>
                                  </p:stCondLst>
                                  <p:childTnLst>
                                    <p:set>
                                      <p:cBhvr>
                                        <p:cTn id="40" dur="1" fill="hold">
                                          <p:stCondLst>
                                            <p:cond delay="0"/>
                                          </p:stCondLst>
                                        </p:cTn>
                                        <p:tgtEl>
                                          <p:spTgt spid="1973283"/>
                                        </p:tgtEl>
                                        <p:attrNameLst>
                                          <p:attrName>style.visibility</p:attrName>
                                        </p:attrNameLst>
                                      </p:cBhvr>
                                      <p:to>
                                        <p:strVal val="visible"/>
                                      </p:to>
                                    </p:set>
                                    <p:anim calcmode="lin" valueType="num">
                                      <p:cBhvr>
                                        <p:cTn id="41" dur="500" fill="hold"/>
                                        <p:tgtEl>
                                          <p:spTgt spid="1973283"/>
                                        </p:tgtEl>
                                        <p:attrNameLst>
                                          <p:attrName>ppt_w</p:attrName>
                                        </p:attrNameLst>
                                      </p:cBhvr>
                                      <p:tavLst>
                                        <p:tav tm="0">
                                          <p:val>
                                            <p:strVal val="4/3*#ppt_w"/>
                                          </p:val>
                                        </p:tav>
                                        <p:tav tm="100000">
                                          <p:val>
                                            <p:strVal val="#ppt_w"/>
                                          </p:val>
                                        </p:tav>
                                      </p:tavLst>
                                    </p:anim>
                                    <p:anim calcmode="lin" valueType="num">
                                      <p:cBhvr>
                                        <p:cTn id="42" dur="500" fill="hold"/>
                                        <p:tgtEl>
                                          <p:spTgt spid="197328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325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5315" name="Rectangle 19"/>
          <p:cNvSpPr>
            <a:spLocks noChangeArrowheads="1"/>
          </p:cNvSpPr>
          <p:nvPr/>
        </p:nvSpPr>
        <p:spPr bwMode="auto">
          <a:xfrm>
            <a:off x="914400" y="4800600"/>
            <a:ext cx="7467600" cy="1524000"/>
          </a:xfrm>
          <a:prstGeom prst="rect">
            <a:avLst/>
          </a:prstGeom>
          <a:solidFill>
            <a:srgbClr val="FFEEDD"/>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nchor="ctr">
            <a:spAutoFit/>
          </a:bodyPr>
          <a:lstStyle/>
          <a:p>
            <a:endParaRPr lang="es-PE"/>
          </a:p>
        </p:txBody>
      </p:sp>
      <p:sp>
        <p:nvSpPr>
          <p:cNvPr id="1975299" name="Rectangle 3"/>
          <p:cNvSpPr>
            <a:spLocks noChangeArrowheads="1"/>
          </p:cNvSpPr>
          <p:nvPr>
            <p:ph type="body" idx="1"/>
          </p:nvPr>
        </p:nvSpPr>
        <p:spPr bwMode="auto">
          <a:xfrm>
            <a:off x="609600" y="1219200"/>
            <a:ext cx="7924800" cy="3168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90500" indent="-190500" algn="just">
              <a:lnSpc>
                <a:spcPct val="85000"/>
              </a:lnSpc>
              <a:spcBef>
                <a:spcPct val="0"/>
              </a:spcBef>
              <a:spcAft>
                <a:spcPct val="25000"/>
              </a:spcAft>
              <a:buClr>
                <a:srgbClr val="CC3300"/>
              </a:buClr>
              <a:buSzPct val="50000"/>
              <a:buFont typeface="Wingdings" panose="05000000000000000000" pitchFamily="2" charset="2"/>
              <a:buChar char="¤"/>
            </a:pPr>
            <a:r>
              <a:rPr lang="es-ES_tradnl" b="0"/>
              <a:t>Provee una gráfica representación de actores, casos de uso y la frontera del sistema.</a:t>
            </a:r>
          </a:p>
          <a:p>
            <a:pPr marL="190500" indent="-190500" algn="just">
              <a:lnSpc>
                <a:spcPct val="85000"/>
              </a:lnSpc>
              <a:spcBef>
                <a:spcPct val="0"/>
              </a:spcBef>
              <a:spcAft>
                <a:spcPct val="25000"/>
              </a:spcAft>
              <a:buClr>
                <a:srgbClr val="CC3300"/>
              </a:buClr>
              <a:buSzPct val="50000"/>
              <a:buFont typeface="Wingdings" panose="05000000000000000000" pitchFamily="2" charset="2"/>
              <a:buChar char="¤"/>
            </a:pPr>
            <a:r>
              <a:rPr lang="es-ES_tradnl" b="0"/>
              <a:t>El diagrama de casos de uso logra mostrar explícitamente la frontera del sistema. Esto es usualmente imposible mostrar a través de los casos de uso.</a:t>
            </a:r>
          </a:p>
          <a:p>
            <a:pPr marL="190500" indent="-190500" algn="just">
              <a:lnSpc>
                <a:spcPct val="85000"/>
              </a:lnSpc>
              <a:spcBef>
                <a:spcPct val="0"/>
              </a:spcBef>
              <a:spcAft>
                <a:spcPct val="25000"/>
              </a:spcAft>
              <a:buClr>
                <a:srgbClr val="CC3300"/>
              </a:buClr>
              <a:buSzPct val="50000"/>
              <a:buFont typeface="Wingdings" panose="05000000000000000000" pitchFamily="2" charset="2"/>
              <a:buChar char="¤"/>
            </a:pPr>
            <a:r>
              <a:rPr lang="es-ES_tradnl" b="0"/>
              <a:t>Para detallar este diagrama usualmente es suficiente mostrar la lista de actores y para cada actor sus casos de uso asociados.</a:t>
            </a:r>
          </a:p>
          <a:p>
            <a:pPr marL="190500" indent="-190500" algn="just">
              <a:lnSpc>
                <a:spcPct val="85000"/>
              </a:lnSpc>
              <a:spcBef>
                <a:spcPct val="0"/>
              </a:spcBef>
              <a:spcAft>
                <a:spcPct val="25000"/>
              </a:spcAft>
              <a:buClr>
                <a:srgbClr val="CC3300"/>
              </a:buClr>
              <a:buSzPct val="50000"/>
              <a:buFont typeface="Wingdings" panose="05000000000000000000" pitchFamily="2" charset="2"/>
              <a:buChar char="¤"/>
            </a:pPr>
            <a:r>
              <a:rPr lang="es-ES_tradnl" b="0"/>
              <a:t>Estos diagramas proporcionan una plataforma para obtener un entendimiento más profundo del problema.</a:t>
            </a:r>
          </a:p>
        </p:txBody>
      </p:sp>
      <p:sp>
        <p:nvSpPr>
          <p:cNvPr id="1975301" name="Rectangle 5"/>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Diagrama de Casos de Uso</a:t>
            </a:r>
            <a:endParaRPr kumimoji="0" lang="en-US" sz="1400" b="1" i="1">
              <a:latin typeface="Arial Narrow" panose="020B0606020202030204" pitchFamily="34" charset="0"/>
            </a:endParaRPr>
          </a:p>
        </p:txBody>
      </p:sp>
      <p:grpSp>
        <p:nvGrpSpPr>
          <p:cNvPr id="1975320" name="Group 24"/>
          <p:cNvGrpSpPr>
            <a:grpSpLocks/>
          </p:cNvGrpSpPr>
          <p:nvPr/>
        </p:nvGrpSpPr>
        <p:grpSpPr bwMode="auto">
          <a:xfrm>
            <a:off x="990600" y="4572000"/>
            <a:ext cx="685800" cy="1423988"/>
            <a:chOff x="624" y="2880"/>
            <a:chExt cx="432" cy="897"/>
          </a:xfrm>
        </p:grpSpPr>
        <p:grpSp>
          <p:nvGrpSpPr>
            <p:cNvPr id="1975313" name="Group 17"/>
            <p:cNvGrpSpPr>
              <a:grpSpLocks/>
            </p:cNvGrpSpPr>
            <p:nvPr/>
          </p:nvGrpSpPr>
          <p:grpSpPr bwMode="auto">
            <a:xfrm>
              <a:off x="742" y="3312"/>
              <a:ext cx="314" cy="465"/>
              <a:chOff x="720" y="3216"/>
              <a:chExt cx="314" cy="465"/>
            </a:xfrm>
          </p:grpSpPr>
          <p:grpSp>
            <p:nvGrpSpPr>
              <p:cNvPr id="1975302" name="Group 6"/>
              <p:cNvGrpSpPr>
                <a:grpSpLocks/>
              </p:cNvGrpSpPr>
              <p:nvPr/>
            </p:nvGrpSpPr>
            <p:grpSpPr bwMode="auto">
              <a:xfrm>
                <a:off x="768" y="3216"/>
                <a:ext cx="192" cy="336"/>
                <a:chOff x="4704" y="2400"/>
                <a:chExt cx="384" cy="672"/>
              </a:xfrm>
            </p:grpSpPr>
            <p:sp>
              <p:nvSpPr>
                <p:cNvPr id="1975303" name="Oval 7"/>
                <p:cNvSpPr>
                  <a:spLocks noChangeArrowheads="1"/>
                </p:cNvSpPr>
                <p:nvPr/>
              </p:nvSpPr>
              <p:spPr bwMode="auto">
                <a:xfrm>
                  <a:off x="4800" y="2400"/>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75304" name="Line 8"/>
                <p:cNvSpPr>
                  <a:spLocks noChangeShapeType="1"/>
                </p:cNvSpPr>
                <p:nvPr/>
              </p:nvSpPr>
              <p:spPr bwMode="auto">
                <a:xfrm>
                  <a:off x="4896" y="259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75305" name="Line 9"/>
                <p:cNvSpPr>
                  <a:spLocks noChangeShapeType="1"/>
                </p:cNvSpPr>
                <p:nvPr/>
              </p:nvSpPr>
              <p:spPr bwMode="auto">
                <a:xfrm>
                  <a:off x="4704" y="268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75306" name="Line 10"/>
                <p:cNvSpPr>
                  <a:spLocks noChangeShapeType="1"/>
                </p:cNvSpPr>
                <p:nvPr/>
              </p:nvSpPr>
              <p:spPr bwMode="auto">
                <a:xfrm>
                  <a:off x="4896" y="2880"/>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75307" name="Line 11"/>
                <p:cNvSpPr>
                  <a:spLocks noChangeShapeType="1"/>
                </p:cNvSpPr>
                <p:nvPr/>
              </p:nvSpPr>
              <p:spPr bwMode="auto">
                <a:xfrm flipH="1">
                  <a:off x="4704" y="2880"/>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grpSp>
          <p:sp>
            <p:nvSpPr>
              <p:cNvPr id="1975312" name="Text Box 16" descr="Gotas de agua"/>
              <p:cNvSpPr txBox="1">
                <a:spLocks noChangeArrowheads="1"/>
              </p:cNvSpPr>
              <p:nvPr/>
            </p:nvSpPr>
            <p:spPr bwMode="auto">
              <a:xfrm>
                <a:off x="720" y="3552"/>
                <a:ext cx="314" cy="129"/>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r>
                  <a:rPr lang="es-MX" sz="1200"/>
                  <a:t>nombre</a:t>
                </a:r>
                <a:endParaRPr lang="es-ES" sz="1200"/>
              </a:p>
            </p:txBody>
          </p:sp>
        </p:grpSp>
        <p:sp>
          <p:nvSpPr>
            <p:cNvPr id="1975316" name="Text Box 20" descr="Gotas de agua"/>
            <p:cNvSpPr txBox="1">
              <a:spLocks noChangeArrowheads="1"/>
            </p:cNvSpPr>
            <p:nvPr/>
          </p:nvSpPr>
          <p:spPr bwMode="auto">
            <a:xfrm>
              <a:off x="624" y="2880"/>
              <a:ext cx="420" cy="168"/>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algn="just"/>
              <a:r>
                <a:rPr lang="es-MX" sz="1600" b="1">
                  <a:solidFill>
                    <a:srgbClr val="7EA9D4"/>
                  </a:solidFill>
                </a:rPr>
                <a:t>ACTOR</a:t>
              </a:r>
              <a:endParaRPr lang="es-ES" sz="1600" b="1">
                <a:solidFill>
                  <a:srgbClr val="7EA9D4"/>
                </a:solidFill>
              </a:endParaRPr>
            </a:p>
          </p:txBody>
        </p:sp>
      </p:grpSp>
      <p:grpSp>
        <p:nvGrpSpPr>
          <p:cNvPr id="1975321" name="Group 25"/>
          <p:cNvGrpSpPr>
            <a:grpSpLocks/>
          </p:cNvGrpSpPr>
          <p:nvPr/>
        </p:nvGrpSpPr>
        <p:grpSpPr bwMode="auto">
          <a:xfrm>
            <a:off x="2667000" y="4572000"/>
            <a:ext cx="1241425" cy="1219200"/>
            <a:chOff x="1680" y="2880"/>
            <a:chExt cx="782" cy="768"/>
          </a:xfrm>
        </p:grpSpPr>
        <p:sp>
          <p:nvSpPr>
            <p:cNvPr id="1975308" name="Oval 12"/>
            <p:cNvSpPr>
              <a:spLocks noChangeArrowheads="1"/>
            </p:cNvSpPr>
            <p:nvPr/>
          </p:nvSpPr>
          <p:spPr bwMode="auto">
            <a:xfrm>
              <a:off x="1680" y="3312"/>
              <a:ext cx="720"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s-ES_tradnl" sz="1200"/>
                <a:t>nombre</a:t>
              </a:r>
            </a:p>
          </p:txBody>
        </p:sp>
        <p:sp>
          <p:nvSpPr>
            <p:cNvPr id="1975317" name="Text Box 21" descr="Gotas de agua"/>
            <p:cNvSpPr txBox="1">
              <a:spLocks noChangeArrowheads="1"/>
            </p:cNvSpPr>
            <p:nvPr/>
          </p:nvSpPr>
          <p:spPr bwMode="auto">
            <a:xfrm>
              <a:off x="1680" y="2880"/>
              <a:ext cx="782" cy="168"/>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algn="just"/>
              <a:r>
                <a:rPr lang="es-MX" sz="1600" b="1">
                  <a:solidFill>
                    <a:srgbClr val="7EA9D4"/>
                  </a:solidFill>
                </a:rPr>
                <a:t>CASO DE USO</a:t>
              </a:r>
              <a:endParaRPr lang="es-ES" sz="1600" b="1">
                <a:solidFill>
                  <a:srgbClr val="7EA9D4"/>
                </a:solidFill>
              </a:endParaRPr>
            </a:p>
          </p:txBody>
        </p:sp>
      </p:grpSp>
      <p:grpSp>
        <p:nvGrpSpPr>
          <p:cNvPr id="1975322" name="Group 26"/>
          <p:cNvGrpSpPr>
            <a:grpSpLocks/>
          </p:cNvGrpSpPr>
          <p:nvPr/>
        </p:nvGrpSpPr>
        <p:grpSpPr bwMode="auto">
          <a:xfrm>
            <a:off x="4702175" y="4572000"/>
            <a:ext cx="1393825" cy="1143000"/>
            <a:chOff x="2962" y="2880"/>
            <a:chExt cx="878" cy="720"/>
          </a:xfrm>
        </p:grpSpPr>
        <p:sp>
          <p:nvSpPr>
            <p:cNvPr id="1975309" name="Line 13"/>
            <p:cNvSpPr>
              <a:spLocks noChangeShapeType="1"/>
            </p:cNvSpPr>
            <p:nvPr/>
          </p:nvSpPr>
          <p:spPr bwMode="auto">
            <a:xfrm>
              <a:off x="2976" y="3408"/>
              <a:ext cx="86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75318" name="Text Box 22" descr="Gotas de agua"/>
            <p:cNvSpPr txBox="1">
              <a:spLocks noChangeArrowheads="1"/>
            </p:cNvSpPr>
            <p:nvPr/>
          </p:nvSpPr>
          <p:spPr bwMode="auto">
            <a:xfrm>
              <a:off x="2962" y="2880"/>
              <a:ext cx="595" cy="168"/>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algn="just"/>
              <a:r>
                <a:rPr lang="es-MX" sz="1600" b="1">
                  <a:solidFill>
                    <a:srgbClr val="7EA9D4"/>
                  </a:solidFill>
                </a:rPr>
                <a:t>RELACIÓN</a:t>
              </a:r>
              <a:endParaRPr lang="es-ES" sz="1600" b="1">
                <a:solidFill>
                  <a:srgbClr val="7EA9D4"/>
                </a:solidFill>
              </a:endParaRPr>
            </a:p>
          </p:txBody>
        </p:sp>
      </p:grpSp>
      <p:grpSp>
        <p:nvGrpSpPr>
          <p:cNvPr id="1975323" name="Group 27"/>
          <p:cNvGrpSpPr>
            <a:grpSpLocks/>
          </p:cNvGrpSpPr>
          <p:nvPr/>
        </p:nvGrpSpPr>
        <p:grpSpPr bwMode="auto">
          <a:xfrm>
            <a:off x="6477000" y="4572000"/>
            <a:ext cx="2071688" cy="1676400"/>
            <a:chOff x="4080" y="2880"/>
            <a:chExt cx="1305" cy="1056"/>
          </a:xfrm>
        </p:grpSpPr>
        <p:grpSp>
          <p:nvGrpSpPr>
            <p:cNvPr id="1975314" name="Group 18"/>
            <p:cNvGrpSpPr>
              <a:grpSpLocks/>
            </p:cNvGrpSpPr>
            <p:nvPr/>
          </p:nvGrpSpPr>
          <p:grpSpPr bwMode="auto">
            <a:xfrm>
              <a:off x="4320" y="3024"/>
              <a:ext cx="816" cy="912"/>
              <a:chOff x="3936" y="2976"/>
              <a:chExt cx="816" cy="912"/>
            </a:xfrm>
          </p:grpSpPr>
          <p:sp>
            <p:nvSpPr>
              <p:cNvPr id="1975310" name="Rectangle 14"/>
              <p:cNvSpPr>
                <a:spLocks noChangeArrowheads="1"/>
              </p:cNvSpPr>
              <p:nvPr/>
            </p:nvSpPr>
            <p:spPr bwMode="auto">
              <a:xfrm>
                <a:off x="3984" y="3120"/>
                <a:ext cx="768" cy="7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75311" name="Text Box 15"/>
              <p:cNvSpPr txBox="1">
                <a:spLocks noChangeArrowheads="1"/>
              </p:cNvSpPr>
              <p:nvPr/>
            </p:nvSpPr>
            <p:spPr bwMode="auto">
              <a:xfrm>
                <a:off x="3936" y="2976"/>
                <a:ext cx="4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s-ES_tradnl" sz="1200"/>
                  <a:t>Nombre</a:t>
                </a:r>
              </a:p>
            </p:txBody>
          </p:sp>
        </p:grpSp>
        <p:sp>
          <p:nvSpPr>
            <p:cNvPr id="1975319" name="Text Box 23" descr="Gotas de agua"/>
            <p:cNvSpPr txBox="1">
              <a:spLocks noChangeArrowheads="1"/>
            </p:cNvSpPr>
            <p:nvPr/>
          </p:nvSpPr>
          <p:spPr bwMode="auto">
            <a:xfrm>
              <a:off x="4080" y="2880"/>
              <a:ext cx="1305" cy="168"/>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algn="just"/>
              <a:r>
                <a:rPr lang="es-MX" sz="1600" b="1">
                  <a:solidFill>
                    <a:srgbClr val="7EA9D4"/>
                  </a:solidFill>
                </a:rPr>
                <a:t>FRONTERA del SISTEMA</a:t>
              </a:r>
              <a:endParaRPr lang="es-ES" sz="1600" b="1">
                <a:solidFill>
                  <a:srgbClr val="7EA9D4"/>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75299">
                                            <p:txEl>
                                              <p:pRg st="0" end="0"/>
                                            </p:txEl>
                                          </p:spTgt>
                                        </p:tgtEl>
                                        <p:attrNameLst>
                                          <p:attrName>style.visibility</p:attrName>
                                        </p:attrNameLst>
                                      </p:cBhvr>
                                      <p:to>
                                        <p:strVal val="visible"/>
                                      </p:to>
                                    </p:set>
                                    <p:anim calcmode="lin" valueType="num">
                                      <p:cBhvr additive="base">
                                        <p:cTn id="7" dur="500" fill="hold"/>
                                        <p:tgtEl>
                                          <p:spTgt spid="1975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752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75299">
                                            <p:txEl>
                                              <p:pRg st="1" end="1"/>
                                            </p:txEl>
                                          </p:spTgt>
                                        </p:tgtEl>
                                        <p:attrNameLst>
                                          <p:attrName>style.visibility</p:attrName>
                                        </p:attrNameLst>
                                      </p:cBhvr>
                                      <p:to>
                                        <p:strVal val="visible"/>
                                      </p:to>
                                    </p:set>
                                    <p:anim calcmode="lin" valueType="num">
                                      <p:cBhvr additive="base">
                                        <p:cTn id="13" dur="500" fill="hold"/>
                                        <p:tgtEl>
                                          <p:spTgt spid="19752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752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75299">
                                            <p:txEl>
                                              <p:pRg st="2" end="2"/>
                                            </p:txEl>
                                          </p:spTgt>
                                        </p:tgtEl>
                                        <p:attrNameLst>
                                          <p:attrName>style.visibility</p:attrName>
                                        </p:attrNameLst>
                                      </p:cBhvr>
                                      <p:to>
                                        <p:strVal val="visible"/>
                                      </p:to>
                                    </p:set>
                                    <p:anim calcmode="lin" valueType="num">
                                      <p:cBhvr additive="base">
                                        <p:cTn id="19" dur="500" fill="hold"/>
                                        <p:tgtEl>
                                          <p:spTgt spid="19752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752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75299">
                                            <p:txEl>
                                              <p:pRg st="3" end="3"/>
                                            </p:txEl>
                                          </p:spTgt>
                                        </p:tgtEl>
                                        <p:attrNameLst>
                                          <p:attrName>style.visibility</p:attrName>
                                        </p:attrNameLst>
                                      </p:cBhvr>
                                      <p:to>
                                        <p:strVal val="visible"/>
                                      </p:to>
                                    </p:set>
                                    <p:anim calcmode="lin" valueType="num">
                                      <p:cBhvr additive="base">
                                        <p:cTn id="25" dur="500" fill="hold"/>
                                        <p:tgtEl>
                                          <p:spTgt spid="19752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752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88" fill="hold" nodeType="clickEffect">
                                  <p:stCondLst>
                                    <p:cond delay="0"/>
                                  </p:stCondLst>
                                  <p:childTnLst>
                                    <p:set>
                                      <p:cBhvr>
                                        <p:cTn id="30" dur="1" fill="hold">
                                          <p:stCondLst>
                                            <p:cond delay="0"/>
                                          </p:stCondLst>
                                        </p:cTn>
                                        <p:tgtEl>
                                          <p:spTgt spid="1975320"/>
                                        </p:tgtEl>
                                        <p:attrNameLst>
                                          <p:attrName>style.visibility</p:attrName>
                                        </p:attrNameLst>
                                      </p:cBhvr>
                                      <p:to>
                                        <p:strVal val="visible"/>
                                      </p:to>
                                    </p:set>
                                    <p:anim calcmode="lin" valueType="num">
                                      <p:cBhvr>
                                        <p:cTn id="31" dur="500" fill="hold"/>
                                        <p:tgtEl>
                                          <p:spTgt spid="1975320"/>
                                        </p:tgtEl>
                                        <p:attrNameLst>
                                          <p:attrName>ppt_w</p:attrName>
                                        </p:attrNameLst>
                                      </p:cBhvr>
                                      <p:tavLst>
                                        <p:tav tm="0">
                                          <p:val>
                                            <p:strVal val="4/3*#ppt_w"/>
                                          </p:val>
                                        </p:tav>
                                        <p:tav tm="100000">
                                          <p:val>
                                            <p:strVal val="#ppt_w"/>
                                          </p:val>
                                        </p:tav>
                                      </p:tavLst>
                                    </p:anim>
                                    <p:anim calcmode="lin" valueType="num">
                                      <p:cBhvr>
                                        <p:cTn id="32" dur="500" fill="hold"/>
                                        <p:tgtEl>
                                          <p:spTgt spid="1975320"/>
                                        </p:tgtEl>
                                        <p:attrNameLst>
                                          <p:attrName>ppt_h</p:attrName>
                                        </p:attrNameLst>
                                      </p:cBhvr>
                                      <p:tavLst>
                                        <p:tav tm="0">
                                          <p:val>
                                            <p:strVal val="4/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88" fill="hold" nodeType="clickEffect">
                                  <p:stCondLst>
                                    <p:cond delay="0"/>
                                  </p:stCondLst>
                                  <p:childTnLst>
                                    <p:set>
                                      <p:cBhvr>
                                        <p:cTn id="36" dur="1" fill="hold">
                                          <p:stCondLst>
                                            <p:cond delay="0"/>
                                          </p:stCondLst>
                                        </p:cTn>
                                        <p:tgtEl>
                                          <p:spTgt spid="1975321"/>
                                        </p:tgtEl>
                                        <p:attrNameLst>
                                          <p:attrName>style.visibility</p:attrName>
                                        </p:attrNameLst>
                                      </p:cBhvr>
                                      <p:to>
                                        <p:strVal val="visible"/>
                                      </p:to>
                                    </p:set>
                                    <p:anim calcmode="lin" valueType="num">
                                      <p:cBhvr>
                                        <p:cTn id="37" dur="500" fill="hold"/>
                                        <p:tgtEl>
                                          <p:spTgt spid="1975321"/>
                                        </p:tgtEl>
                                        <p:attrNameLst>
                                          <p:attrName>ppt_w</p:attrName>
                                        </p:attrNameLst>
                                      </p:cBhvr>
                                      <p:tavLst>
                                        <p:tav tm="0">
                                          <p:val>
                                            <p:strVal val="4/3*#ppt_w"/>
                                          </p:val>
                                        </p:tav>
                                        <p:tav tm="100000">
                                          <p:val>
                                            <p:strVal val="#ppt_w"/>
                                          </p:val>
                                        </p:tav>
                                      </p:tavLst>
                                    </p:anim>
                                    <p:anim calcmode="lin" valueType="num">
                                      <p:cBhvr>
                                        <p:cTn id="38" dur="500" fill="hold"/>
                                        <p:tgtEl>
                                          <p:spTgt spid="1975321"/>
                                        </p:tgtEl>
                                        <p:attrNameLst>
                                          <p:attrName>ppt_h</p:attrName>
                                        </p:attrNameLst>
                                      </p:cBhvr>
                                      <p:tavLst>
                                        <p:tav tm="0">
                                          <p:val>
                                            <p:strVal val="4/3*#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288" fill="hold" nodeType="clickEffect">
                                  <p:stCondLst>
                                    <p:cond delay="0"/>
                                  </p:stCondLst>
                                  <p:childTnLst>
                                    <p:set>
                                      <p:cBhvr>
                                        <p:cTn id="42" dur="1" fill="hold">
                                          <p:stCondLst>
                                            <p:cond delay="0"/>
                                          </p:stCondLst>
                                        </p:cTn>
                                        <p:tgtEl>
                                          <p:spTgt spid="1975322"/>
                                        </p:tgtEl>
                                        <p:attrNameLst>
                                          <p:attrName>style.visibility</p:attrName>
                                        </p:attrNameLst>
                                      </p:cBhvr>
                                      <p:to>
                                        <p:strVal val="visible"/>
                                      </p:to>
                                    </p:set>
                                    <p:anim calcmode="lin" valueType="num">
                                      <p:cBhvr>
                                        <p:cTn id="43" dur="500" fill="hold"/>
                                        <p:tgtEl>
                                          <p:spTgt spid="1975322"/>
                                        </p:tgtEl>
                                        <p:attrNameLst>
                                          <p:attrName>ppt_w</p:attrName>
                                        </p:attrNameLst>
                                      </p:cBhvr>
                                      <p:tavLst>
                                        <p:tav tm="0">
                                          <p:val>
                                            <p:strVal val="4/3*#ppt_w"/>
                                          </p:val>
                                        </p:tav>
                                        <p:tav tm="100000">
                                          <p:val>
                                            <p:strVal val="#ppt_w"/>
                                          </p:val>
                                        </p:tav>
                                      </p:tavLst>
                                    </p:anim>
                                    <p:anim calcmode="lin" valueType="num">
                                      <p:cBhvr>
                                        <p:cTn id="44" dur="500" fill="hold"/>
                                        <p:tgtEl>
                                          <p:spTgt spid="1975322"/>
                                        </p:tgtEl>
                                        <p:attrNameLst>
                                          <p:attrName>ppt_h</p:attrName>
                                        </p:attrNameLst>
                                      </p:cBhvr>
                                      <p:tavLst>
                                        <p:tav tm="0">
                                          <p:val>
                                            <p:strVal val="4/3*#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288" fill="hold" nodeType="clickEffect">
                                  <p:stCondLst>
                                    <p:cond delay="0"/>
                                  </p:stCondLst>
                                  <p:childTnLst>
                                    <p:set>
                                      <p:cBhvr>
                                        <p:cTn id="48" dur="1" fill="hold">
                                          <p:stCondLst>
                                            <p:cond delay="0"/>
                                          </p:stCondLst>
                                        </p:cTn>
                                        <p:tgtEl>
                                          <p:spTgt spid="1975323"/>
                                        </p:tgtEl>
                                        <p:attrNameLst>
                                          <p:attrName>style.visibility</p:attrName>
                                        </p:attrNameLst>
                                      </p:cBhvr>
                                      <p:to>
                                        <p:strVal val="visible"/>
                                      </p:to>
                                    </p:set>
                                    <p:anim calcmode="lin" valueType="num">
                                      <p:cBhvr>
                                        <p:cTn id="49" dur="500" fill="hold"/>
                                        <p:tgtEl>
                                          <p:spTgt spid="1975323"/>
                                        </p:tgtEl>
                                        <p:attrNameLst>
                                          <p:attrName>ppt_w</p:attrName>
                                        </p:attrNameLst>
                                      </p:cBhvr>
                                      <p:tavLst>
                                        <p:tav tm="0">
                                          <p:val>
                                            <p:strVal val="4/3*#ppt_w"/>
                                          </p:val>
                                        </p:tav>
                                        <p:tav tm="100000">
                                          <p:val>
                                            <p:strVal val="#ppt_w"/>
                                          </p:val>
                                        </p:tav>
                                      </p:tavLst>
                                    </p:anim>
                                    <p:anim calcmode="lin" valueType="num">
                                      <p:cBhvr>
                                        <p:cTn id="50" dur="500" fill="hold"/>
                                        <p:tgtEl>
                                          <p:spTgt spid="1975323"/>
                                        </p:tgtEl>
                                        <p:attrNameLst>
                                          <p:attrName>ppt_h</p:attrName>
                                        </p:attrNameLst>
                                      </p:cBhvr>
                                      <p:tavLst>
                                        <p:tav tm="0">
                                          <p:val>
                                            <p:strVal val="4/3*#ppt_h"/>
                                          </p:val>
                                        </p:tav>
                                        <p:tav tm="100000">
                                          <p:val>
                                            <p:strVal val="#ppt_h"/>
                                          </p:val>
                                        </p:tav>
                                      </p:tavLst>
                                    </p:anim>
                                  </p:childTnLst>
                                </p:cTn>
                              </p:par>
                            </p:childTnLst>
                          </p:cTn>
                        </p:par>
                        <p:par>
                          <p:cTn id="51" fill="hold" nodeType="afterGroup">
                            <p:stCondLst>
                              <p:cond delay="500"/>
                            </p:stCondLst>
                            <p:childTnLst>
                              <p:par>
                                <p:cTn id="52" presetID="9" presetClass="entr" presetSubtype="0" fill="hold" grpId="0" nodeType="afterEffect">
                                  <p:stCondLst>
                                    <p:cond delay="0"/>
                                  </p:stCondLst>
                                  <p:childTnLst>
                                    <p:set>
                                      <p:cBhvr>
                                        <p:cTn id="53" dur="1" fill="hold">
                                          <p:stCondLst>
                                            <p:cond delay="0"/>
                                          </p:stCondLst>
                                        </p:cTn>
                                        <p:tgtEl>
                                          <p:spTgt spid="1975315"/>
                                        </p:tgtEl>
                                        <p:attrNameLst>
                                          <p:attrName>style.visibility</p:attrName>
                                        </p:attrNameLst>
                                      </p:cBhvr>
                                      <p:to>
                                        <p:strVal val="visible"/>
                                      </p:to>
                                    </p:set>
                                    <p:animEffect transition="in" filter="dissolve">
                                      <p:cBhvr>
                                        <p:cTn id="54" dur="500"/>
                                        <p:tgtEl>
                                          <p:spTgt spid="1975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5315" grpId="0" animBg="1"/>
      <p:bldP spid="197529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04015" name="Group 47"/>
          <p:cNvGrpSpPr>
            <a:grpSpLocks/>
          </p:cNvGrpSpPr>
          <p:nvPr/>
        </p:nvGrpSpPr>
        <p:grpSpPr bwMode="auto">
          <a:xfrm>
            <a:off x="1905000" y="1133475"/>
            <a:ext cx="5410200" cy="5191125"/>
            <a:chOff x="1526" y="714"/>
            <a:chExt cx="3408" cy="3270"/>
          </a:xfrm>
        </p:grpSpPr>
        <p:sp>
          <p:nvSpPr>
            <p:cNvPr id="2004008" name="Rectangle 40"/>
            <p:cNvSpPr>
              <a:spLocks noChangeArrowheads="1"/>
            </p:cNvSpPr>
            <p:nvPr/>
          </p:nvSpPr>
          <p:spPr bwMode="auto">
            <a:xfrm>
              <a:off x="2208" y="864"/>
              <a:ext cx="1728" cy="3120"/>
            </a:xfrm>
            <a:prstGeom prst="rect">
              <a:avLst/>
            </a:prstGeom>
            <a:solidFill>
              <a:srgbClr val="E5F5FF"/>
            </a:solidFill>
            <a:ln w="31750">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3994" name="Oval 26"/>
            <p:cNvSpPr>
              <a:spLocks noChangeArrowheads="1"/>
            </p:cNvSpPr>
            <p:nvPr/>
          </p:nvSpPr>
          <p:spPr bwMode="auto">
            <a:xfrm>
              <a:off x="2400" y="1056"/>
              <a:ext cx="960" cy="480"/>
            </a:xfrm>
            <a:prstGeom prst="ellipse">
              <a:avLst/>
            </a:prstGeom>
            <a:solidFill>
              <a:srgbClr val="FFEEDD"/>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0000"/>
                </a:lnSpc>
              </a:pPr>
              <a:r>
                <a:rPr kumimoji="0" lang="es-ES_tradnl" sz="1400"/>
                <a:t>Definir crédito</a:t>
              </a:r>
            </a:p>
          </p:txBody>
        </p:sp>
        <p:sp>
          <p:nvSpPr>
            <p:cNvPr id="2003995" name="Oval 27"/>
            <p:cNvSpPr>
              <a:spLocks noChangeArrowheads="1"/>
            </p:cNvSpPr>
            <p:nvPr/>
          </p:nvSpPr>
          <p:spPr bwMode="auto">
            <a:xfrm>
              <a:off x="2496" y="1824"/>
              <a:ext cx="960" cy="480"/>
            </a:xfrm>
            <a:prstGeom prst="ellipse">
              <a:avLst/>
            </a:prstGeom>
            <a:solidFill>
              <a:srgbClr val="FFEEDD"/>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0000"/>
                </a:lnSpc>
              </a:pPr>
              <a:r>
                <a:rPr kumimoji="0" lang="es-ES_tradnl" sz="1400"/>
                <a:t>Hacer un pedido</a:t>
              </a:r>
            </a:p>
          </p:txBody>
        </p:sp>
        <p:sp>
          <p:nvSpPr>
            <p:cNvPr id="2003996" name="Oval 28"/>
            <p:cNvSpPr>
              <a:spLocks noChangeArrowheads="1"/>
            </p:cNvSpPr>
            <p:nvPr/>
          </p:nvSpPr>
          <p:spPr bwMode="auto">
            <a:xfrm>
              <a:off x="2352" y="2592"/>
              <a:ext cx="960" cy="480"/>
            </a:xfrm>
            <a:prstGeom prst="ellipse">
              <a:avLst/>
            </a:prstGeom>
            <a:solidFill>
              <a:srgbClr val="FFEEDD"/>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0000"/>
                </a:lnSpc>
              </a:pPr>
              <a:r>
                <a:rPr kumimoji="0" lang="es-ES_tradnl" sz="1400"/>
                <a:t>Consultar estado</a:t>
              </a:r>
            </a:p>
            <a:p>
              <a:pPr>
                <a:lnSpc>
                  <a:spcPct val="80000"/>
                </a:lnSpc>
              </a:pPr>
              <a:r>
                <a:rPr kumimoji="0" lang="es-ES_tradnl" sz="1400"/>
                <a:t>de pedido</a:t>
              </a:r>
            </a:p>
          </p:txBody>
        </p:sp>
        <p:sp>
          <p:nvSpPr>
            <p:cNvPr id="2003997" name="Oval 29"/>
            <p:cNvSpPr>
              <a:spLocks noChangeArrowheads="1"/>
            </p:cNvSpPr>
            <p:nvPr/>
          </p:nvSpPr>
          <p:spPr bwMode="auto">
            <a:xfrm>
              <a:off x="2640" y="3360"/>
              <a:ext cx="960" cy="480"/>
            </a:xfrm>
            <a:prstGeom prst="ellipse">
              <a:avLst/>
            </a:prstGeom>
            <a:solidFill>
              <a:srgbClr val="FFEEDD"/>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0000"/>
                </a:lnSpc>
              </a:pPr>
              <a:r>
                <a:rPr kumimoji="0" lang="es-ES_tradnl" sz="1400"/>
                <a:t>Consultar </a:t>
              </a:r>
            </a:p>
            <a:p>
              <a:pPr>
                <a:lnSpc>
                  <a:spcPct val="80000"/>
                </a:lnSpc>
              </a:pPr>
              <a:r>
                <a:rPr kumimoji="0" lang="es-ES_tradnl" sz="1400"/>
                <a:t>embarques</a:t>
              </a:r>
            </a:p>
            <a:p>
              <a:pPr>
                <a:lnSpc>
                  <a:spcPct val="80000"/>
                </a:lnSpc>
              </a:pPr>
              <a:r>
                <a:rPr kumimoji="0" lang="es-ES_tradnl" sz="1400"/>
                <a:t>pendientes</a:t>
              </a:r>
            </a:p>
          </p:txBody>
        </p:sp>
        <p:sp>
          <p:nvSpPr>
            <p:cNvPr id="2003998" name="Line 30"/>
            <p:cNvSpPr>
              <a:spLocks noChangeShapeType="1"/>
            </p:cNvSpPr>
            <p:nvPr/>
          </p:nvSpPr>
          <p:spPr bwMode="auto">
            <a:xfrm flipV="1">
              <a:off x="1920" y="1488"/>
              <a:ext cx="576"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3999" name="Line 31"/>
            <p:cNvSpPr>
              <a:spLocks noChangeShapeType="1"/>
            </p:cNvSpPr>
            <p:nvPr/>
          </p:nvSpPr>
          <p:spPr bwMode="auto">
            <a:xfrm>
              <a:off x="1920" y="2064"/>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4000" name="Line 32"/>
            <p:cNvSpPr>
              <a:spLocks noChangeShapeType="1"/>
            </p:cNvSpPr>
            <p:nvPr/>
          </p:nvSpPr>
          <p:spPr bwMode="auto">
            <a:xfrm>
              <a:off x="1920" y="2160"/>
              <a:ext cx="528"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4001" name="Line 33"/>
            <p:cNvSpPr>
              <a:spLocks noChangeShapeType="1"/>
            </p:cNvSpPr>
            <p:nvPr/>
          </p:nvSpPr>
          <p:spPr bwMode="auto">
            <a:xfrm>
              <a:off x="3408" y="1296"/>
              <a:ext cx="96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4002" name="Line 34"/>
            <p:cNvSpPr>
              <a:spLocks noChangeShapeType="1"/>
            </p:cNvSpPr>
            <p:nvPr/>
          </p:nvSpPr>
          <p:spPr bwMode="auto">
            <a:xfrm>
              <a:off x="3504" y="2112"/>
              <a:ext cx="96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4003" name="Line 35"/>
            <p:cNvSpPr>
              <a:spLocks noChangeShapeType="1"/>
            </p:cNvSpPr>
            <p:nvPr/>
          </p:nvSpPr>
          <p:spPr bwMode="auto">
            <a:xfrm flipV="1">
              <a:off x="3648" y="3504"/>
              <a:ext cx="768"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grpSp>
          <p:nvGrpSpPr>
            <p:cNvPr id="2004012" name="Group 44"/>
            <p:cNvGrpSpPr>
              <a:grpSpLocks/>
            </p:cNvGrpSpPr>
            <p:nvPr/>
          </p:nvGrpSpPr>
          <p:grpSpPr bwMode="auto">
            <a:xfrm>
              <a:off x="1526" y="1776"/>
              <a:ext cx="401" cy="645"/>
              <a:chOff x="1526" y="1776"/>
              <a:chExt cx="401" cy="645"/>
            </a:xfrm>
          </p:grpSpPr>
          <p:grpSp>
            <p:nvGrpSpPr>
              <p:cNvPr id="2003970" name="Group 2"/>
              <p:cNvGrpSpPr>
                <a:grpSpLocks/>
              </p:cNvGrpSpPr>
              <p:nvPr/>
            </p:nvGrpSpPr>
            <p:grpSpPr bwMode="auto">
              <a:xfrm>
                <a:off x="1584" y="1776"/>
                <a:ext cx="288" cy="432"/>
                <a:chOff x="4704" y="2400"/>
                <a:chExt cx="384" cy="672"/>
              </a:xfrm>
            </p:grpSpPr>
            <p:sp>
              <p:nvSpPr>
                <p:cNvPr id="2003971" name="Oval 3"/>
                <p:cNvSpPr>
                  <a:spLocks noChangeArrowheads="1"/>
                </p:cNvSpPr>
                <p:nvPr/>
              </p:nvSpPr>
              <p:spPr bwMode="auto">
                <a:xfrm>
                  <a:off x="4800" y="2400"/>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3972" name="Line 4"/>
                <p:cNvSpPr>
                  <a:spLocks noChangeShapeType="1"/>
                </p:cNvSpPr>
                <p:nvPr/>
              </p:nvSpPr>
              <p:spPr bwMode="auto">
                <a:xfrm>
                  <a:off x="4896" y="259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3973" name="Line 5"/>
                <p:cNvSpPr>
                  <a:spLocks noChangeShapeType="1"/>
                </p:cNvSpPr>
                <p:nvPr/>
              </p:nvSpPr>
              <p:spPr bwMode="auto">
                <a:xfrm>
                  <a:off x="4704" y="268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3974" name="Line 6"/>
                <p:cNvSpPr>
                  <a:spLocks noChangeShapeType="1"/>
                </p:cNvSpPr>
                <p:nvPr/>
              </p:nvSpPr>
              <p:spPr bwMode="auto">
                <a:xfrm>
                  <a:off x="4896" y="2880"/>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3975" name="Line 7"/>
                <p:cNvSpPr>
                  <a:spLocks noChangeShapeType="1"/>
                </p:cNvSpPr>
                <p:nvPr/>
              </p:nvSpPr>
              <p:spPr bwMode="auto">
                <a:xfrm flipH="1">
                  <a:off x="4704" y="2880"/>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grpSp>
          <p:sp>
            <p:nvSpPr>
              <p:cNvPr id="2004004" name="Text Box 36"/>
              <p:cNvSpPr txBox="1">
                <a:spLocks noChangeArrowheads="1"/>
              </p:cNvSpPr>
              <p:nvPr/>
            </p:nvSpPr>
            <p:spPr bwMode="auto">
              <a:xfrm>
                <a:off x="1526" y="2256"/>
                <a:ext cx="401"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0000"/>
                  </a:lnSpc>
                </a:pPr>
                <a:r>
                  <a:rPr kumimoji="0" lang="es-ES_tradnl" sz="1400"/>
                  <a:t>Cliente</a:t>
                </a:r>
              </a:p>
            </p:txBody>
          </p:sp>
        </p:grpSp>
        <p:grpSp>
          <p:nvGrpSpPr>
            <p:cNvPr id="2004011" name="Group 43"/>
            <p:cNvGrpSpPr>
              <a:grpSpLocks/>
            </p:cNvGrpSpPr>
            <p:nvPr/>
          </p:nvGrpSpPr>
          <p:grpSpPr bwMode="auto">
            <a:xfrm>
              <a:off x="4310" y="1152"/>
              <a:ext cx="555" cy="645"/>
              <a:chOff x="4310" y="1152"/>
              <a:chExt cx="555" cy="645"/>
            </a:xfrm>
          </p:grpSpPr>
          <p:grpSp>
            <p:nvGrpSpPr>
              <p:cNvPr id="2003988" name="Group 20"/>
              <p:cNvGrpSpPr>
                <a:grpSpLocks/>
              </p:cNvGrpSpPr>
              <p:nvPr/>
            </p:nvGrpSpPr>
            <p:grpSpPr bwMode="auto">
              <a:xfrm>
                <a:off x="4416" y="1152"/>
                <a:ext cx="288" cy="432"/>
                <a:chOff x="4704" y="2400"/>
                <a:chExt cx="384" cy="672"/>
              </a:xfrm>
            </p:grpSpPr>
            <p:sp>
              <p:nvSpPr>
                <p:cNvPr id="2003989" name="Oval 21"/>
                <p:cNvSpPr>
                  <a:spLocks noChangeArrowheads="1"/>
                </p:cNvSpPr>
                <p:nvPr/>
              </p:nvSpPr>
              <p:spPr bwMode="auto">
                <a:xfrm>
                  <a:off x="4800" y="2400"/>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3990" name="Line 22"/>
                <p:cNvSpPr>
                  <a:spLocks noChangeShapeType="1"/>
                </p:cNvSpPr>
                <p:nvPr/>
              </p:nvSpPr>
              <p:spPr bwMode="auto">
                <a:xfrm>
                  <a:off x="4896" y="259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3991" name="Line 23"/>
                <p:cNvSpPr>
                  <a:spLocks noChangeShapeType="1"/>
                </p:cNvSpPr>
                <p:nvPr/>
              </p:nvSpPr>
              <p:spPr bwMode="auto">
                <a:xfrm>
                  <a:off x="4704" y="268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3992" name="Line 24"/>
                <p:cNvSpPr>
                  <a:spLocks noChangeShapeType="1"/>
                </p:cNvSpPr>
                <p:nvPr/>
              </p:nvSpPr>
              <p:spPr bwMode="auto">
                <a:xfrm>
                  <a:off x="4896" y="2880"/>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3993" name="Line 25"/>
                <p:cNvSpPr>
                  <a:spLocks noChangeShapeType="1"/>
                </p:cNvSpPr>
                <p:nvPr/>
              </p:nvSpPr>
              <p:spPr bwMode="auto">
                <a:xfrm flipH="1">
                  <a:off x="4704" y="2880"/>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grpSp>
          <p:sp>
            <p:nvSpPr>
              <p:cNvPr id="2004005" name="Text Box 37"/>
              <p:cNvSpPr txBox="1">
                <a:spLocks noChangeArrowheads="1"/>
              </p:cNvSpPr>
              <p:nvPr/>
            </p:nvSpPr>
            <p:spPr bwMode="auto">
              <a:xfrm>
                <a:off x="4310" y="1632"/>
                <a:ext cx="555"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0000"/>
                  </a:lnSpc>
                </a:pPr>
                <a:r>
                  <a:rPr kumimoji="0" lang="es-ES_tradnl" sz="1400"/>
                  <a:t>Supervisor</a:t>
                </a:r>
              </a:p>
            </p:txBody>
          </p:sp>
        </p:grpSp>
        <p:grpSp>
          <p:nvGrpSpPr>
            <p:cNvPr id="2004013" name="Group 45"/>
            <p:cNvGrpSpPr>
              <a:grpSpLocks/>
            </p:cNvGrpSpPr>
            <p:nvPr/>
          </p:nvGrpSpPr>
          <p:grpSpPr bwMode="auto">
            <a:xfrm>
              <a:off x="4406" y="2160"/>
              <a:ext cx="514" cy="625"/>
              <a:chOff x="4406" y="2160"/>
              <a:chExt cx="514" cy="625"/>
            </a:xfrm>
          </p:grpSpPr>
          <p:grpSp>
            <p:nvGrpSpPr>
              <p:cNvPr id="2003982" name="Group 14"/>
              <p:cNvGrpSpPr>
                <a:grpSpLocks/>
              </p:cNvGrpSpPr>
              <p:nvPr/>
            </p:nvGrpSpPr>
            <p:grpSpPr bwMode="auto">
              <a:xfrm>
                <a:off x="4512" y="2160"/>
                <a:ext cx="288" cy="432"/>
                <a:chOff x="4704" y="2400"/>
                <a:chExt cx="384" cy="672"/>
              </a:xfrm>
            </p:grpSpPr>
            <p:sp>
              <p:nvSpPr>
                <p:cNvPr id="2003983" name="Oval 15"/>
                <p:cNvSpPr>
                  <a:spLocks noChangeArrowheads="1"/>
                </p:cNvSpPr>
                <p:nvPr/>
              </p:nvSpPr>
              <p:spPr bwMode="auto">
                <a:xfrm>
                  <a:off x="4800" y="2400"/>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3984" name="Line 16"/>
                <p:cNvSpPr>
                  <a:spLocks noChangeShapeType="1"/>
                </p:cNvSpPr>
                <p:nvPr/>
              </p:nvSpPr>
              <p:spPr bwMode="auto">
                <a:xfrm>
                  <a:off x="4896" y="259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3985" name="Line 17"/>
                <p:cNvSpPr>
                  <a:spLocks noChangeShapeType="1"/>
                </p:cNvSpPr>
                <p:nvPr/>
              </p:nvSpPr>
              <p:spPr bwMode="auto">
                <a:xfrm>
                  <a:off x="4704" y="268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3986" name="Line 18"/>
                <p:cNvSpPr>
                  <a:spLocks noChangeShapeType="1"/>
                </p:cNvSpPr>
                <p:nvPr/>
              </p:nvSpPr>
              <p:spPr bwMode="auto">
                <a:xfrm>
                  <a:off x="4896" y="2880"/>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3987" name="Line 19"/>
                <p:cNvSpPr>
                  <a:spLocks noChangeShapeType="1"/>
                </p:cNvSpPr>
                <p:nvPr/>
              </p:nvSpPr>
              <p:spPr bwMode="auto">
                <a:xfrm flipH="1">
                  <a:off x="4704" y="2880"/>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grpSp>
          <p:sp>
            <p:nvSpPr>
              <p:cNvPr id="2004006" name="Text Box 38"/>
              <p:cNvSpPr txBox="1">
                <a:spLocks noChangeArrowheads="1"/>
              </p:cNvSpPr>
              <p:nvPr/>
            </p:nvSpPr>
            <p:spPr bwMode="auto">
              <a:xfrm>
                <a:off x="4406" y="2620"/>
                <a:ext cx="514"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0000"/>
                  </a:lnSpc>
                </a:pPr>
                <a:r>
                  <a:rPr kumimoji="0" lang="es-ES_tradnl" sz="1400"/>
                  <a:t>Vendedor</a:t>
                </a:r>
              </a:p>
            </p:txBody>
          </p:sp>
        </p:grpSp>
        <p:grpSp>
          <p:nvGrpSpPr>
            <p:cNvPr id="2004014" name="Group 46"/>
            <p:cNvGrpSpPr>
              <a:grpSpLocks/>
            </p:cNvGrpSpPr>
            <p:nvPr/>
          </p:nvGrpSpPr>
          <p:grpSpPr bwMode="auto">
            <a:xfrm>
              <a:off x="4272" y="3264"/>
              <a:ext cx="662" cy="604"/>
              <a:chOff x="4272" y="3264"/>
              <a:chExt cx="662" cy="604"/>
            </a:xfrm>
          </p:grpSpPr>
          <p:grpSp>
            <p:nvGrpSpPr>
              <p:cNvPr id="2003976" name="Group 8"/>
              <p:cNvGrpSpPr>
                <a:grpSpLocks/>
              </p:cNvGrpSpPr>
              <p:nvPr/>
            </p:nvGrpSpPr>
            <p:grpSpPr bwMode="auto">
              <a:xfrm>
                <a:off x="4464" y="3264"/>
                <a:ext cx="288" cy="432"/>
                <a:chOff x="4704" y="2400"/>
                <a:chExt cx="384" cy="672"/>
              </a:xfrm>
            </p:grpSpPr>
            <p:sp>
              <p:nvSpPr>
                <p:cNvPr id="2003977" name="Oval 9"/>
                <p:cNvSpPr>
                  <a:spLocks noChangeArrowheads="1"/>
                </p:cNvSpPr>
                <p:nvPr/>
              </p:nvSpPr>
              <p:spPr bwMode="auto">
                <a:xfrm>
                  <a:off x="4800" y="2400"/>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3978" name="Line 10"/>
                <p:cNvSpPr>
                  <a:spLocks noChangeShapeType="1"/>
                </p:cNvSpPr>
                <p:nvPr/>
              </p:nvSpPr>
              <p:spPr bwMode="auto">
                <a:xfrm>
                  <a:off x="4896" y="259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3979" name="Line 11"/>
                <p:cNvSpPr>
                  <a:spLocks noChangeShapeType="1"/>
                </p:cNvSpPr>
                <p:nvPr/>
              </p:nvSpPr>
              <p:spPr bwMode="auto">
                <a:xfrm>
                  <a:off x="4704" y="268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3980" name="Line 12"/>
                <p:cNvSpPr>
                  <a:spLocks noChangeShapeType="1"/>
                </p:cNvSpPr>
                <p:nvPr/>
              </p:nvSpPr>
              <p:spPr bwMode="auto">
                <a:xfrm>
                  <a:off x="4896" y="2880"/>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3981" name="Line 13"/>
                <p:cNvSpPr>
                  <a:spLocks noChangeShapeType="1"/>
                </p:cNvSpPr>
                <p:nvPr/>
              </p:nvSpPr>
              <p:spPr bwMode="auto">
                <a:xfrm flipH="1">
                  <a:off x="4704" y="2880"/>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grpSp>
          <p:sp>
            <p:nvSpPr>
              <p:cNvPr id="2004007" name="Text Box 39"/>
              <p:cNvSpPr txBox="1">
                <a:spLocks noChangeArrowheads="1"/>
              </p:cNvSpPr>
              <p:nvPr/>
            </p:nvSpPr>
            <p:spPr bwMode="auto">
              <a:xfrm>
                <a:off x="4272" y="3703"/>
                <a:ext cx="662"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0000"/>
                  </a:lnSpc>
                </a:pPr>
                <a:r>
                  <a:rPr kumimoji="0" lang="es-ES_tradnl" sz="1400"/>
                  <a:t>Despachador</a:t>
                </a:r>
              </a:p>
            </p:txBody>
          </p:sp>
        </p:grpSp>
        <p:sp>
          <p:nvSpPr>
            <p:cNvPr id="2004009" name="Text Box 41"/>
            <p:cNvSpPr txBox="1">
              <a:spLocks noChangeArrowheads="1"/>
            </p:cNvSpPr>
            <p:nvPr/>
          </p:nvSpPr>
          <p:spPr bwMode="auto">
            <a:xfrm>
              <a:off x="2160" y="714"/>
              <a:ext cx="816" cy="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0000"/>
                </a:lnSpc>
              </a:pPr>
              <a:r>
                <a:rPr kumimoji="0" lang="es-ES_tradnl" sz="1200" b="1">
                  <a:solidFill>
                    <a:srgbClr val="CC3300"/>
                  </a:solidFill>
                </a:rPr>
                <a:t>AREA DE VENTA</a:t>
              </a:r>
            </a:p>
          </p:txBody>
        </p:sp>
      </p:grpSp>
      <p:sp>
        <p:nvSpPr>
          <p:cNvPr id="2004010" name="Rectangle 42"/>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Diagrama de Casos de Uso </a:t>
            </a:r>
            <a:r>
              <a:rPr kumimoji="0" lang="es-MX" sz="2000" b="1" i="1">
                <a:latin typeface="Arial Narrow" panose="020B0606020202030204" pitchFamily="34" charset="0"/>
              </a:rPr>
              <a:t>- Ejemplo</a:t>
            </a:r>
            <a:endParaRPr kumimoji="0" lang="en-US" sz="2000" b="1" i="1">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88" fill="hold" nodeType="afterEffect">
                                  <p:stCondLst>
                                    <p:cond delay="0"/>
                                  </p:stCondLst>
                                  <p:childTnLst>
                                    <p:set>
                                      <p:cBhvr>
                                        <p:cTn id="6" dur="1" fill="hold">
                                          <p:stCondLst>
                                            <p:cond delay="0"/>
                                          </p:stCondLst>
                                        </p:cTn>
                                        <p:tgtEl>
                                          <p:spTgt spid="2004015"/>
                                        </p:tgtEl>
                                        <p:attrNameLst>
                                          <p:attrName>style.visibility</p:attrName>
                                        </p:attrNameLst>
                                      </p:cBhvr>
                                      <p:to>
                                        <p:strVal val="visible"/>
                                      </p:to>
                                    </p:set>
                                    <p:anim calcmode="lin" valueType="num">
                                      <p:cBhvr>
                                        <p:cTn id="7" dur="500" fill="hold"/>
                                        <p:tgtEl>
                                          <p:spTgt spid="2004015"/>
                                        </p:tgtEl>
                                        <p:attrNameLst>
                                          <p:attrName>ppt_w</p:attrName>
                                        </p:attrNameLst>
                                      </p:cBhvr>
                                      <p:tavLst>
                                        <p:tav tm="0">
                                          <p:val>
                                            <p:strVal val="4/3*#ppt_w"/>
                                          </p:val>
                                        </p:tav>
                                        <p:tav tm="100000">
                                          <p:val>
                                            <p:strVal val="#ppt_w"/>
                                          </p:val>
                                        </p:tav>
                                      </p:tavLst>
                                    </p:anim>
                                    <p:anim calcmode="lin" valueType="num">
                                      <p:cBhvr>
                                        <p:cTn id="8" dur="500" fill="hold"/>
                                        <p:tgtEl>
                                          <p:spTgt spid="2004015"/>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8371" name="Rectangle 3"/>
          <p:cNvSpPr>
            <a:spLocks noChangeArrowheads="1"/>
          </p:cNvSpPr>
          <p:nvPr>
            <p:ph type="body" idx="1"/>
          </p:nvPr>
        </p:nvSpPr>
        <p:spPr bwMode="auto">
          <a:xfrm>
            <a:off x="609600" y="1219200"/>
            <a:ext cx="7924800" cy="24526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just">
              <a:lnSpc>
                <a:spcPct val="85000"/>
              </a:lnSpc>
              <a:spcBef>
                <a:spcPct val="0"/>
              </a:spcBef>
              <a:spcAft>
                <a:spcPct val="10000"/>
              </a:spcAft>
              <a:buClr>
                <a:srgbClr val="CC3300"/>
              </a:buClr>
              <a:buSzPct val="50000"/>
              <a:buFont typeface="Wingdings" panose="05000000000000000000" pitchFamily="2" charset="2"/>
              <a:buChar char="¤"/>
            </a:pPr>
            <a:r>
              <a:rPr lang="es-ES_tradnl" b="0"/>
              <a:t>En algunos sistemas se tienen actividades que se ejecutan periódicamente.</a:t>
            </a:r>
          </a:p>
          <a:p>
            <a:pPr marL="742950" lvl="1" indent="-349250" algn="just">
              <a:lnSpc>
                <a:spcPct val="85000"/>
              </a:lnSpc>
              <a:spcBef>
                <a:spcPct val="0"/>
              </a:spcBef>
              <a:spcAft>
                <a:spcPct val="10000"/>
              </a:spcAft>
              <a:buClr>
                <a:srgbClr val="CC3300"/>
              </a:buClr>
              <a:buSzPct val="50000"/>
              <a:buFont typeface="Wingdings" panose="05000000000000000000" pitchFamily="2" charset="2"/>
              <a:buChar char="£"/>
            </a:pPr>
            <a:r>
              <a:rPr lang="es-ES_tradnl"/>
              <a:t>Procesos de respaldo automático.</a:t>
            </a:r>
          </a:p>
          <a:p>
            <a:pPr marL="742950" lvl="1" indent="-349250" algn="just">
              <a:lnSpc>
                <a:spcPct val="85000"/>
              </a:lnSpc>
              <a:spcBef>
                <a:spcPct val="0"/>
              </a:spcBef>
              <a:spcAft>
                <a:spcPct val="10000"/>
              </a:spcAft>
              <a:buClr>
                <a:srgbClr val="CC3300"/>
              </a:buClr>
              <a:buSzPct val="50000"/>
              <a:buFont typeface="Wingdings" panose="05000000000000000000" pitchFamily="2" charset="2"/>
              <a:buChar char="£"/>
            </a:pPr>
            <a:r>
              <a:rPr lang="es-ES_tradnl"/>
              <a:t>procesos de cálculo de interés.</a:t>
            </a:r>
          </a:p>
          <a:p>
            <a:pPr marL="742950" lvl="1" indent="-349250" algn="just">
              <a:lnSpc>
                <a:spcPct val="85000"/>
              </a:lnSpc>
              <a:spcBef>
                <a:spcPct val="0"/>
              </a:spcBef>
              <a:spcAft>
                <a:spcPct val="20000"/>
              </a:spcAft>
              <a:buClr>
                <a:srgbClr val="CC3300"/>
              </a:buClr>
              <a:buSzPct val="50000"/>
              <a:buFont typeface="Wingdings" panose="05000000000000000000" pitchFamily="2" charset="2"/>
              <a:buChar char="£"/>
            </a:pPr>
            <a:r>
              <a:rPr lang="es-ES_tradnl"/>
              <a:t>Generación de tablas con datos históricos del negocio.</a:t>
            </a:r>
          </a:p>
          <a:p>
            <a:pPr algn="just">
              <a:lnSpc>
                <a:spcPct val="85000"/>
              </a:lnSpc>
              <a:spcBef>
                <a:spcPct val="0"/>
              </a:spcBef>
              <a:spcAft>
                <a:spcPct val="20000"/>
              </a:spcAft>
              <a:buClr>
                <a:srgbClr val="CC3300"/>
              </a:buClr>
              <a:buSzPct val="50000"/>
              <a:buFont typeface="Wingdings" panose="05000000000000000000" pitchFamily="2" charset="2"/>
              <a:buChar char="¤"/>
            </a:pPr>
            <a:r>
              <a:rPr lang="es-ES_tradnl" b="0"/>
              <a:t>Es en estos casos necesario tratar al tiempo como un actor que inicia el flujo de eventos en el U</a:t>
            </a:r>
            <a:r>
              <a:rPr lang="es-ES_tradnl" b="0" i="1"/>
              <a:t>se Case</a:t>
            </a:r>
            <a:r>
              <a:rPr lang="es-ES_tradnl" b="0"/>
              <a:t>.</a:t>
            </a:r>
          </a:p>
        </p:txBody>
      </p:sp>
      <p:sp>
        <p:nvSpPr>
          <p:cNvPr id="1978373" name="Rectangle 5"/>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Manejo del tiempo</a:t>
            </a:r>
            <a:endParaRPr kumimoji="0" lang="en-US" sz="2000" b="1" i="1">
              <a:latin typeface="Arial Narrow" panose="020B0606020202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9413" name="Rectangle 21"/>
          <p:cNvSpPr>
            <a:spLocks noChangeArrowheads="1"/>
          </p:cNvSpPr>
          <p:nvPr/>
        </p:nvSpPr>
        <p:spPr bwMode="auto">
          <a:xfrm>
            <a:off x="2286000" y="3352800"/>
            <a:ext cx="4648200" cy="1752600"/>
          </a:xfrm>
          <a:prstGeom prst="rect">
            <a:avLst/>
          </a:prstGeom>
          <a:solidFill>
            <a:srgbClr val="FFEEDD">
              <a:alpha val="50000"/>
            </a:srgbClr>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p>
            <a:endParaRPr lang="es-PE"/>
          </a:p>
        </p:txBody>
      </p:sp>
      <p:sp>
        <p:nvSpPr>
          <p:cNvPr id="1979395" name="Rectangle 3"/>
          <p:cNvSpPr>
            <a:spLocks noChangeArrowheads="1"/>
          </p:cNvSpPr>
          <p:nvPr>
            <p:ph type="body" idx="1"/>
          </p:nvPr>
        </p:nvSpPr>
        <p:spPr bwMode="auto">
          <a:xfrm>
            <a:off x="609600" y="1295400"/>
            <a:ext cx="7924800" cy="1171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342900" indent="-342900" algn="just">
              <a:lnSpc>
                <a:spcPct val="85000"/>
              </a:lnSpc>
              <a:spcBef>
                <a:spcPct val="0"/>
              </a:spcBef>
              <a:spcAft>
                <a:spcPct val="20000"/>
              </a:spcAft>
              <a:buFont typeface="Wingdings" panose="05000000000000000000" pitchFamily="2" charset="2"/>
              <a:buNone/>
            </a:pPr>
            <a:r>
              <a:rPr lang="es-ES_tradnl"/>
              <a:t>Comunicación o Asociación.</a:t>
            </a:r>
          </a:p>
          <a:p>
            <a:pPr marL="342900" indent="-342900" algn="just">
              <a:lnSpc>
                <a:spcPct val="85000"/>
              </a:lnSpc>
              <a:spcBef>
                <a:spcPct val="0"/>
              </a:spcBef>
              <a:spcAft>
                <a:spcPct val="20000"/>
              </a:spcAft>
              <a:buClr>
                <a:srgbClr val="CC3300"/>
              </a:buClr>
              <a:buSzPct val="50000"/>
              <a:buFont typeface="Wingdings" panose="05000000000000000000" pitchFamily="2" charset="2"/>
              <a:buChar char="£"/>
            </a:pPr>
            <a:r>
              <a:rPr lang="es-ES_tradnl" b="0"/>
              <a:t>En este tipo de relaciones participan un actor y un </a:t>
            </a:r>
            <a:r>
              <a:rPr lang="es-ES_tradnl" b="0" i="1"/>
              <a:t>use case.</a:t>
            </a:r>
          </a:p>
          <a:p>
            <a:pPr marL="342900" indent="-342900" algn="just">
              <a:lnSpc>
                <a:spcPct val="85000"/>
              </a:lnSpc>
              <a:spcBef>
                <a:spcPct val="0"/>
              </a:spcBef>
              <a:spcAft>
                <a:spcPct val="35000"/>
              </a:spcAft>
              <a:buClr>
                <a:srgbClr val="CC3300"/>
              </a:buClr>
              <a:buSzPct val="50000"/>
              <a:buFont typeface="Wingdings" panose="05000000000000000000" pitchFamily="2" charset="2"/>
              <a:buChar char="£"/>
            </a:pPr>
            <a:r>
              <a:rPr lang="es-ES_tradnl" b="0"/>
              <a:t>Esta es la única relación posible entre ambos.</a:t>
            </a:r>
          </a:p>
        </p:txBody>
      </p:sp>
      <p:grpSp>
        <p:nvGrpSpPr>
          <p:cNvPr id="1979412" name="Group 20"/>
          <p:cNvGrpSpPr>
            <a:grpSpLocks/>
          </p:cNvGrpSpPr>
          <p:nvPr/>
        </p:nvGrpSpPr>
        <p:grpSpPr bwMode="auto">
          <a:xfrm>
            <a:off x="2881313" y="3733800"/>
            <a:ext cx="3379787" cy="990600"/>
            <a:chOff x="1951" y="2640"/>
            <a:chExt cx="2129" cy="624"/>
          </a:xfrm>
        </p:grpSpPr>
        <p:sp>
          <p:nvSpPr>
            <p:cNvPr id="1979402" name="Oval 10"/>
            <p:cNvSpPr>
              <a:spLocks noChangeArrowheads="1"/>
            </p:cNvSpPr>
            <p:nvPr/>
          </p:nvSpPr>
          <p:spPr bwMode="auto">
            <a:xfrm>
              <a:off x="3120" y="2688"/>
              <a:ext cx="960" cy="4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s-ES_tradnl" sz="1400"/>
                <a:t>Obtener Saldo</a:t>
              </a:r>
            </a:p>
          </p:txBody>
        </p:sp>
        <p:grpSp>
          <p:nvGrpSpPr>
            <p:cNvPr id="1979411" name="Group 19"/>
            <p:cNvGrpSpPr>
              <a:grpSpLocks/>
            </p:cNvGrpSpPr>
            <p:nvPr/>
          </p:nvGrpSpPr>
          <p:grpSpPr bwMode="auto">
            <a:xfrm>
              <a:off x="1951" y="2640"/>
              <a:ext cx="401" cy="624"/>
              <a:chOff x="1951" y="2640"/>
              <a:chExt cx="401" cy="624"/>
            </a:xfrm>
          </p:grpSpPr>
          <p:grpSp>
            <p:nvGrpSpPr>
              <p:cNvPr id="1979396" name="Group 4"/>
              <p:cNvGrpSpPr>
                <a:grpSpLocks/>
              </p:cNvGrpSpPr>
              <p:nvPr/>
            </p:nvGrpSpPr>
            <p:grpSpPr bwMode="auto">
              <a:xfrm>
                <a:off x="1997" y="2640"/>
                <a:ext cx="288" cy="432"/>
                <a:chOff x="4704" y="2400"/>
                <a:chExt cx="384" cy="672"/>
              </a:xfrm>
            </p:grpSpPr>
            <p:sp>
              <p:nvSpPr>
                <p:cNvPr id="1979397" name="Oval 5"/>
                <p:cNvSpPr>
                  <a:spLocks noChangeArrowheads="1"/>
                </p:cNvSpPr>
                <p:nvPr/>
              </p:nvSpPr>
              <p:spPr bwMode="auto">
                <a:xfrm>
                  <a:off x="4800" y="2400"/>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79398" name="Line 6"/>
                <p:cNvSpPr>
                  <a:spLocks noChangeShapeType="1"/>
                </p:cNvSpPr>
                <p:nvPr/>
              </p:nvSpPr>
              <p:spPr bwMode="auto">
                <a:xfrm>
                  <a:off x="4896" y="259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79399" name="Line 7"/>
                <p:cNvSpPr>
                  <a:spLocks noChangeShapeType="1"/>
                </p:cNvSpPr>
                <p:nvPr/>
              </p:nvSpPr>
              <p:spPr bwMode="auto">
                <a:xfrm>
                  <a:off x="4704" y="268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79400" name="Line 8"/>
                <p:cNvSpPr>
                  <a:spLocks noChangeShapeType="1"/>
                </p:cNvSpPr>
                <p:nvPr/>
              </p:nvSpPr>
              <p:spPr bwMode="auto">
                <a:xfrm>
                  <a:off x="4896" y="2880"/>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79401" name="Line 9"/>
                <p:cNvSpPr>
                  <a:spLocks noChangeShapeType="1"/>
                </p:cNvSpPr>
                <p:nvPr/>
              </p:nvSpPr>
              <p:spPr bwMode="auto">
                <a:xfrm flipH="1">
                  <a:off x="4704" y="2880"/>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grpSp>
          <p:sp>
            <p:nvSpPr>
              <p:cNvPr id="1979403" name="Text Box 11"/>
              <p:cNvSpPr txBox="1">
                <a:spLocks noChangeArrowheads="1"/>
              </p:cNvSpPr>
              <p:nvPr/>
            </p:nvSpPr>
            <p:spPr bwMode="auto">
              <a:xfrm>
                <a:off x="1951" y="3072"/>
                <a:ext cx="40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s-ES_tradnl" sz="1400"/>
                  <a:t>Cliente</a:t>
                </a:r>
              </a:p>
            </p:txBody>
          </p:sp>
        </p:grpSp>
        <p:sp>
          <p:nvSpPr>
            <p:cNvPr id="1979404" name="Line 12"/>
            <p:cNvSpPr>
              <a:spLocks noChangeShapeType="1"/>
            </p:cNvSpPr>
            <p:nvPr/>
          </p:nvSpPr>
          <p:spPr bwMode="auto">
            <a:xfrm>
              <a:off x="2400" y="2928"/>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grpSp>
      <p:sp>
        <p:nvSpPr>
          <p:cNvPr id="1979406" name="AutoShape 14"/>
          <p:cNvSpPr>
            <a:spLocks noChangeArrowheads="1"/>
          </p:cNvSpPr>
          <p:nvPr/>
        </p:nvSpPr>
        <p:spPr bwMode="auto">
          <a:xfrm>
            <a:off x="7086600" y="3733800"/>
            <a:ext cx="1219200" cy="333375"/>
          </a:xfrm>
          <a:prstGeom prst="wedgeRoundRectCallout">
            <a:avLst>
              <a:gd name="adj1" fmla="val -111329"/>
              <a:gd name="adj2" fmla="val 74287"/>
              <a:gd name="adj3" fmla="val 16667"/>
            </a:avLst>
          </a:prstGeom>
          <a:solidFill>
            <a:srgbClr val="FFFFFF"/>
          </a:solidFill>
          <a:ln w="9525">
            <a:solidFill>
              <a:srgbClr val="7EA9D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0" lang="es-ES_tradnl" sz="1400"/>
              <a:t>Use Case</a:t>
            </a:r>
          </a:p>
        </p:txBody>
      </p:sp>
      <p:sp>
        <p:nvSpPr>
          <p:cNvPr id="1979407" name="AutoShape 15"/>
          <p:cNvSpPr>
            <a:spLocks noChangeArrowheads="1"/>
          </p:cNvSpPr>
          <p:nvPr/>
        </p:nvSpPr>
        <p:spPr bwMode="auto">
          <a:xfrm>
            <a:off x="3695700" y="5181600"/>
            <a:ext cx="1752600" cy="561975"/>
          </a:xfrm>
          <a:prstGeom prst="wedgeRoundRectCallout">
            <a:avLst>
              <a:gd name="adj1" fmla="val -35597"/>
              <a:gd name="adj2" fmla="val -213843"/>
              <a:gd name="adj3" fmla="val 16667"/>
            </a:avLst>
          </a:prstGeom>
          <a:solidFill>
            <a:srgbClr val="FFFFFF"/>
          </a:solidFill>
          <a:ln w="9525">
            <a:solidFill>
              <a:srgbClr val="7EA9D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0" lang="es-ES_tradnl" sz="1400"/>
              <a:t>Relación de </a:t>
            </a:r>
          </a:p>
          <a:p>
            <a:r>
              <a:rPr kumimoji="0" lang="es-ES_tradnl" sz="1400"/>
              <a:t>Comunicación</a:t>
            </a:r>
          </a:p>
        </p:txBody>
      </p:sp>
      <p:sp>
        <p:nvSpPr>
          <p:cNvPr id="1979408" name="AutoShape 16"/>
          <p:cNvSpPr>
            <a:spLocks noChangeArrowheads="1"/>
          </p:cNvSpPr>
          <p:nvPr/>
        </p:nvSpPr>
        <p:spPr bwMode="auto">
          <a:xfrm>
            <a:off x="1143000" y="4495800"/>
            <a:ext cx="990600" cy="333375"/>
          </a:xfrm>
          <a:prstGeom prst="wedgeRoundRectCallout">
            <a:avLst>
              <a:gd name="adj1" fmla="val 136699"/>
              <a:gd name="adj2" fmla="val -168569"/>
              <a:gd name="adj3" fmla="val 16667"/>
            </a:avLst>
          </a:prstGeom>
          <a:solidFill>
            <a:srgbClr val="FFFFFF"/>
          </a:solidFill>
          <a:ln w="9525">
            <a:solidFill>
              <a:srgbClr val="7EA9D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0" lang="es-ES_tradnl" sz="1400"/>
              <a:t>Actor</a:t>
            </a:r>
          </a:p>
        </p:txBody>
      </p:sp>
      <p:sp>
        <p:nvSpPr>
          <p:cNvPr id="1979410" name="Rectangle 18"/>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Relaciones entre Casos de Uso</a:t>
            </a:r>
            <a:endParaRPr kumimoji="0" lang="en-US" sz="2000" b="1" i="1">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79395">
                                            <p:txEl>
                                              <p:pRg st="0" end="0"/>
                                            </p:txEl>
                                          </p:spTgt>
                                        </p:tgtEl>
                                        <p:attrNameLst>
                                          <p:attrName>style.visibility</p:attrName>
                                        </p:attrNameLst>
                                      </p:cBhvr>
                                      <p:to>
                                        <p:strVal val="visible"/>
                                      </p:to>
                                    </p:set>
                                    <p:anim calcmode="lin" valueType="num">
                                      <p:cBhvr additive="base">
                                        <p:cTn id="7" dur="500" fill="hold"/>
                                        <p:tgtEl>
                                          <p:spTgt spid="19793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793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79395">
                                            <p:txEl>
                                              <p:pRg st="1" end="1"/>
                                            </p:txEl>
                                          </p:spTgt>
                                        </p:tgtEl>
                                        <p:attrNameLst>
                                          <p:attrName>style.visibility</p:attrName>
                                        </p:attrNameLst>
                                      </p:cBhvr>
                                      <p:to>
                                        <p:strVal val="visible"/>
                                      </p:to>
                                    </p:set>
                                    <p:anim calcmode="lin" valueType="num">
                                      <p:cBhvr additive="base">
                                        <p:cTn id="13" dur="500" fill="hold"/>
                                        <p:tgtEl>
                                          <p:spTgt spid="19793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793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79395">
                                            <p:txEl>
                                              <p:pRg st="2" end="2"/>
                                            </p:txEl>
                                          </p:spTgt>
                                        </p:tgtEl>
                                        <p:attrNameLst>
                                          <p:attrName>style.visibility</p:attrName>
                                        </p:attrNameLst>
                                      </p:cBhvr>
                                      <p:to>
                                        <p:strVal val="visible"/>
                                      </p:to>
                                    </p:set>
                                    <p:anim calcmode="lin" valueType="num">
                                      <p:cBhvr additive="base">
                                        <p:cTn id="19" dur="500" fill="hold"/>
                                        <p:tgtEl>
                                          <p:spTgt spid="19793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793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979413"/>
                                        </p:tgtEl>
                                        <p:attrNameLst>
                                          <p:attrName>style.visibility</p:attrName>
                                        </p:attrNameLst>
                                      </p:cBhvr>
                                      <p:to>
                                        <p:strVal val="visible"/>
                                      </p:to>
                                    </p:set>
                                    <p:animEffect transition="in" filter="dissolve">
                                      <p:cBhvr>
                                        <p:cTn id="25" dur="500"/>
                                        <p:tgtEl>
                                          <p:spTgt spid="1979413"/>
                                        </p:tgtEl>
                                      </p:cBhvr>
                                    </p:animEffect>
                                  </p:childTnLst>
                                </p:cTn>
                              </p:par>
                            </p:childTnLst>
                          </p:cTn>
                        </p:par>
                        <p:par>
                          <p:cTn id="26" fill="hold" nodeType="afterGroup">
                            <p:stCondLst>
                              <p:cond delay="500"/>
                            </p:stCondLst>
                            <p:childTnLst>
                              <p:par>
                                <p:cTn id="27" presetID="23" presetClass="entr" presetSubtype="288" fill="hold" nodeType="afterEffect">
                                  <p:stCondLst>
                                    <p:cond delay="0"/>
                                  </p:stCondLst>
                                  <p:childTnLst>
                                    <p:set>
                                      <p:cBhvr>
                                        <p:cTn id="28" dur="1" fill="hold">
                                          <p:stCondLst>
                                            <p:cond delay="0"/>
                                          </p:stCondLst>
                                        </p:cTn>
                                        <p:tgtEl>
                                          <p:spTgt spid="1979412"/>
                                        </p:tgtEl>
                                        <p:attrNameLst>
                                          <p:attrName>style.visibility</p:attrName>
                                        </p:attrNameLst>
                                      </p:cBhvr>
                                      <p:to>
                                        <p:strVal val="visible"/>
                                      </p:to>
                                    </p:set>
                                    <p:anim calcmode="lin" valueType="num">
                                      <p:cBhvr>
                                        <p:cTn id="29" dur="500" fill="hold"/>
                                        <p:tgtEl>
                                          <p:spTgt spid="1979412"/>
                                        </p:tgtEl>
                                        <p:attrNameLst>
                                          <p:attrName>ppt_w</p:attrName>
                                        </p:attrNameLst>
                                      </p:cBhvr>
                                      <p:tavLst>
                                        <p:tav tm="0">
                                          <p:val>
                                            <p:strVal val="4/3*#ppt_w"/>
                                          </p:val>
                                        </p:tav>
                                        <p:tav tm="100000">
                                          <p:val>
                                            <p:strVal val="#ppt_w"/>
                                          </p:val>
                                        </p:tav>
                                      </p:tavLst>
                                    </p:anim>
                                    <p:anim calcmode="lin" valueType="num">
                                      <p:cBhvr>
                                        <p:cTn id="30" dur="500" fill="hold"/>
                                        <p:tgtEl>
                                          <p:spTgt spid="1979412"/>
                                        </p:tgtEl>
                                        <p:attrNameLst>
                                          <p:attrName>ppt_h</p:attrName>
                                        </p:attrNameLst>
                                      </p:cBhvr>
                                      <p:tavLst>
                                        <p:tav tm="0">
                                          <p:val>
                                            <p:strVal val="4/3*#ppt_h"/>
                                          </p:val>
                                        </p:tav>
                                        <p:tav tm="100000">
                                          <p:val>
                                            <p:strVal val="#ppt_h"/>
                                          </p:val>
                                        </p:tav>
                                      </p:tavLst>
                                    </p:anim>
                                  </p:childTnLst>
                                </p:cTn>
                              </p:par>
                            </p:childTnLst>
                          </p:cTn>
                        </p:par>
                        <p:par>
                          <p:cTn id="31" fill="hold" nodeType="afterGroup">
                            <p:stCondLst>
                              <p:cond delay="1000"/>
                            </p:stCondLst>
                            <p:childTnLst>
                              <p:par>
                                <p:cTn id="32" presetID="9" presetClass="entr" presetSubtype="0" fill="hold" grpId="0" nodeType="afterEffect">
                                  <p:stCondLst>
                                    <p:cond delay="0"/>
                                  </p:stCondLst>
                                  <p:childTnLst>
                                    <p:set>
                                      <p:cBhvr>
                                        <p:cTn id="33" dur="1" fill="hold">
                                          <p:stCondLst>
                                            <p:cond delay="0"/>
                                          </p:stCondLst>
                                        </p:cTn>
                                        <p:tgtEl>
                                          <p:spTgt spid="1979408"/>
                                        </p:tgtEl>
                                        <p:attrNameLst>
                                          <p:attrName>style.visibility</p:attrName>
                                        </p:attrNameLst>
                                      </p:cBhvr>
                                      <p:to>
                                        <p:strVal val="visible"/>
                                      </p:to>
                                    </p:set>
                                    <p:animEffect transition="in" filter="dissolve">
                                      <p:cBhvr>
                                        <p:cTn id="34" dur="500"/>
                                        <p:tgtEl>
                                          <p:spTgt spid="1979408"/>
                                        </p:tgtEl>
                                      </p:cBhvr>
                                    </p:animEffect>
                                  </p:childTnLst>
                                </p:cTn>
                              </p:par>
                            </p:childTnLst>
                          </p:cTn>
                        </p:par>
                        <p:par>
                          <p:cTn id="35" fill="hold" nodeType="afterGroup">
                            <p:stCondLst>
                              <p:cond delay="1500"/>
                            </p:stCondLst>
                            <p:childTnLst>
                              <p:par>
                                <p:cTn id="36" presetID="9" presetClass="entr" presetSubtype="0" fill="hold" grpId="0" nodeType="afterEffect">
                                  <p:stCondLst>
                                    <p:cond delay="0"/>
                                  </p:stCondLst>
                                  <p:childTnLst>
                                    <p:set>
                                      <p:cBhvr>
                                        <p:cTn id="37" dur="1" fill="hold">
                                          <p:stCondLst>
                                            <p:cond delay="0"/>
                                          </p:stCondLst>
                                        </p:cTn>
                                        <p:tgtEl>
                                          <p:spTgt spid="1979407"/>
                                        </p:tgtEl>
                                        <p:attrNameLst>
                                          <p:attrName>style.visibility</p:attrName>
                                        </p:attrNameLst>
                                      </p:cBhvr>
                                      <p:to>
                                        <p:strVal val="visible"/>
                                      </p:to>
                                    </p:set>
                                    <p:animEffect transition="in" filter="dissolve">
                                      <p:cBhvr>
                                        <p:cTn id="38" dur="500"/>
                                        <p:tgtEl>
                                          <p:spTgt spid="1979407"/>
                                        </p:tgtEl>
                                      </p:cBhvr>
                                    </p:animEffect>
                                  </p:childTnLst>
                                </p:cTn>
                              </p:par>
                            </p:childTnLst>
                          </p:cTn>
                        </p:par>
                        <p:par>
                          <p:cTn id="39" fill="hold" nodeType="afterGroup">
                            <p:stCondLst>
                              <p:cond delay="2000"/>
                            </p:stCondLst>
                            <p:childTnLst>
                              <p:par>
                                <p:cTn id="40" presetID="9" presetClass="entr" presetSubtype="0" fill="hold" grpId="0" nodeType="afterEffect">
                                  <p:stCondLst>
                                    <p:cond delay="0"/>
                                  </p:stCondLst>
                                  <p:childTnLst>
                                    <p:set>
                                      <p:cBhvr>
                                        <p:cTn id="41" dur="1" fill="hold">
                                          <p:stCondLst>
                                            <p:cond delay="0"/>
                                          </p:stCondLst>
                                        </p:cTn>
                                        <p:tgtEl>
                                          <p:spTgt spid="1979406"/>
                                        </p:tgtEl>
                                        <p:attrNameLst>
                                          <p:attrName>style.visibility</p:attrName>
                                        </p:attrNameLst>
                                      </p:cBhvr>
                                      <p:to>
                                        <p:strVal val="visible"/>
                                      </p:to>
                                    </p:set>
                                    <p:animEffect transition="in" filter="dissolve">
                                      <p:cBhvr>
                                        <p:cTn id="42" dur="500"/>
                                        <p:tgtEl>
                                          <p:spTgt spid="1979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9413" grpId="0" animBg="1"/>
      <p:bldP spid="1979395" grpId="0" build="p" autoUpdateAnimBg="0"/>
      <p:bldP spid="1979406" grpId="0" animBg="1" autoUpdateAnimBg="0"/>
      <p:bldP spid="1979407" grpId="0" animBg="1" autoUpdateAnimBg="0"/>
      <p:bldP spid="1979408"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0419" name="Rectangle 3"/>
          <p:cNvSpPr>
            <a:spLocks noChangeArrowheads="1"/>
          </p:cNvSpPr>
          <p:nvPr>
            <p:ph type="body" idx="1"/>
          </p:nvPr>
        </p:nvSpPr>
        <p:spPr bwMode="auto">
          <a:xfrm>
            <a:off x="609600" y="1219200"/>
            <a:ext cx="7924800" cy="2105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285750" indent="-285750" algn="just">
              <a:lnSpc>
                <a:spcPct val="85000"/>
              </a:lnSpc>
              <a:spcBef>
                <a:spcPct val="0"/>
              </a:spcBef>
              <a:spcAft>
                <a:spcPct val="20000"/>
              </a:spcAft>
              <a:buClr>
                <a:srgbClr val="CC3300"/>
              </a:buClr>
              <a:buSzPct val="50000"/>
              <a:buFont typeface="Wingdings" panose="05000000000000000000" pitchFamily="2" charset="2"/>
              <a:buChar char="£"/>
            </a:pPr>
            <a:r>
              <a:rPr lang="es-ES_tradnl" b="0"/>
              <a:t>Ocurre cuando varios uses cases contienen la misma secuencia de eventos.</a:t>
            </a:r>
          </a:p>
          <a:p>
            <a:pPr marL="285750" indent="-285750" algn="just">
              <a:lnSpc>
                <a:spcPct val="85000"/>
              </a:lnSpc>
              <a:spcBef>
                <a:spcPct val="0"/>
              </a:spcBef>
              <a:spcAft>
                <a:spcPct val="20000"/>
              </a:spcAft>
              <a:buClr>
                <a:srgbClr val="CC3300"/>
              </a:buClr>
              <a:buSzPct val="50000"/>
              <a:buFont typeface="Wingdings" panose="05000000000000000000" pitchFamily="2" charset="2"/>
              <a:buChar char="£"/>
            </a:pPr>
            <a:r>
              <a:rPr lang="es-ES_tradnl" b="0"/>
              <a:t>En estos casos se extrae la secuencia de eventos común a un caso de uso abstracto.</a:t>
            </a:r>
          </a:p>
          <a:p>
            <a:pPr marL="285750" indent="-285750" algn="just">
              <a:lnSpc>
                <a:spcPct val="85000"/>
              </a:lnSpc>
              <a:spcBef>
                <a:spcPct val="0"/>
              </a:spcBef>
              <a:spcAft>
                <a:spcPct val="20000"/>
              </a:spcAft>
              <a:buClr>
                <a:srgbClr val="CC3300"/>
              </a:buClr>
              <a:buSzPct val="50000"/>
              <a:buFont typeface="Wingdings" panose="05000000000000000000" pitchFamily="2" charset="2"/>
              <a:buChar char="£"/>
            </a:pPr>
            <a:r>
              <a:rPr lang="es-ES_tradnl" b="0"/>
              <a:t>Se utiliza para evitar redundancia y permitir el re-uso de una secuencia de eventos</a:t>
            </a:r>
          </a:p>
        </p:txBody>
      </p:sp>
      <p:grpSp>
        <p:nvGrpSpPr>
          <p:cNvPr id="1980434" name="Group 18"/>
          <p:cNvGrpSpPr>
            <a:grpSpLocks/>
          </p:cNvGrpSpPr>
          <p:nvPr/>
        </p:nvGrpSpPr>
        <p:grpSpPr bwMode="auto">
          <a:xfrm>
            <a:off x="1447800" y="3886200"/>
            <a:ext cx="6477000" cy="2362200"/>
            <a:chOff x="912" y="2448"/>
            <a:chExt cx="4080" cy="1488"/>
          </a:xfrm>
        </p:grpSpPr>
        <p:sp>
          <p:nvSpPr>
            <p:cNvPr id="1980432" name="Rectangle 16"/>
            <p:cNvSpPr>
              <a:spLocks noChangeArrowheads="1"/>
            </p:cNvSpPr>
            <p:nvPr/>
          </p:nvSpPr>
          <p:spPr bwMode="auto">
            <a:xfrm>
              <a:off x="912" y="2448"/>
              <a:ext cx="4080" cy="1488"/>
            </a:xfrm>
            <a:prstGeom prst="rect">
              <a:avLst/>
            </a:prstGeom>
            <a:solidFill>
              <a:srgbClr val="FFEEDD">
                <a:alpha val="50000"/>
              </a:srgbClr>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p>
              <a:endParaRPr lang="es-PE"/>
            </a:p>
          </p:txBody>
        </p:sp>
        <p:sp>
          <p:nvSpPr>
            <p:cNvPr id="1980420" name="Oval 4"/>
            <p:cNvSpPr>
              <a:spLocks noChangeArrowheads="1"/>
            </p:cNvSpPr>
            <p:nvPr/>
          </p:nvSpPr>
          <p:spPr bwMode="auto">
            <a:xfrm>
              <a:off x="2544" y="2544"/>
              <a:ext cx="960" cy="4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s-ES_tradnl" sz="1400"/>
                <a:t>Selecciona</a:t>
              </a:r>
            </a:p>
            <a:p>
              <a:r>
                <a:rPr kumimoji="0" lang="es-ES_tradnl" sz="1400"/>
                <a:t>Items</a:t>
              </a:r>
            </a:p>
          </p:txBody>
        </p:sp>
        <p:sp>
          <p:nvSpPr>
            <p:cNvPr id="1980421" name="Line 5"/>
            <p:cNvSpPr>
              <a:spLocks noChangeShapeType="1"/>
            </p:cNvSpPr>
            <p:nvPr/>
          </p:nvSpPr>
          <p:spPr bwMode="auto">
            <a:xfrm flipV="1">
              <a:off x="1872" y="2928"/>
              <a:ext cx="720" cy="432"/>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80422" name="Oval 6"/>
            <p:cNvSpPr>
              <a:spLocks noChangeArrowheads="1"/>
            </p:cNvSpPr>
            <p:nvPr/>
          </p:nvSpPr>
          <p:spPr bwMode="auto">
            <a:xfrm>
              <a:off x="1008" y="3264"/>
              <a:ext cx="960" cy="4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s-ES_tradnl" sz="1400"/>
                <a:t>Comprar</a:t>
              </a:r>
            </a:p>
            <a:p>
              <a:r>
                <a:rPr kumimoji="0" lang="es-ES_tradnl" sz="1400"/>
                <a:t>Bienes</a:t>
              </a:r>
            </a:p>
          </p:txBody>
        </p:sp>
        <p:sp>
          <p:nvSpPr>
            <p:cNvPr id="1980423" name="Text Box 7"/>
            <p:cNvSpPr txBox="1">
              <a:spLocks noChangeArrowheads="1"/>
            </p:cNvSpPr>
            <p:nvPr/>
          </p:nvSpPr>
          <p:spPr bwMode="auto">
            <a:xfrm>
              <a:off x="1680" y="2961"/>
              <a:ext cx="62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sz="1400"/>
                <a:t>&lt;&lt;include&gt;&gt;</a:t>
              </a:r>
            </a:p>
          </p:txBody>
        </p:sp>
        <p:sp>
          <p:nvSpPr>
            <p:cNvPr id="1980425" name="Oval 9"/>
            <p:cNvSpPr>
              <a:spLocks noChangeArrowheads="1"/>
            </p:cNvSpPr>
            <p:nvPr/>
          </p:nvSpPr>
          <p:spPr bwMode="auto">
            <a:xfrm>
              <a:off x="3936" y="3312"/>
              <a:ext cx="960" cy="4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s-ES_tradnl" sz="1400"/>
                <a:t>Retornar</a:t>
              </a:r>
            </a:p>
            <a:p>
              <a:r>
                <a:rPr kumimoji="0" lang="es-ES_tradnl" sz="1400"/>
                <a:t>Bienes</a:t>
              </a:r>
            </a:p>
          </p:txBody>
        </p:sp>
        <p:sp>
          <p:nvSpPr>
            <p:cNvPr id="1980426" name="Line 10"/>
            <p:cNvSpPr>
              <a:spLocks noChangeShapeType="1"/>
            </p:cNvSpPr>
            <p:nvPr/>
          </p:nvSpPr>
          <p:spPr bwMode="auto">
            <a:xfrm flipH="1" flipV="1">
              <a:off x="3408" y="2928"/>
              <a:ext cx="576" cy="48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80427" name="Text Box 11"/>
            <p:cNvSpPr txBox="1">
              <a:spLocks noChangeArrowheads="1"/>
            </p:cNvSpPr>
            <p:nvPr/>
          </p:nvSpPr>
          <p:spPr bwMode="auto">
            <a:xfrm>
              <a:off x="3600" y="3009"/>
              <a:ext cx="62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sz="1400"/>
                <a:t>&lt;&lt;include&gt;&gt;</a:t>
              </a:r>
            </a:p>
          </p:txBody>
        </p:sp>
        <p:sp>
          <p:nvSpPr>
            <p:cNvPr id="1980428" name="Text Box 12"/>
            <p:cNvSpPr txBox="1">
              <a:spLocks noChangeArrowheads="1"/>
            </p:cNvSpPr>
            <p:nvPr/>
          </p:nvSpPr>
          <p:spPr bwMode="auto">
            <a:xfrm>
              <a:off x="2016" y="3201"/>
              <a:ext cx="11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kumimoji="0" lang="es-PE" sz="1400"/>
            </a:p>
          </p:txBody>
        </p:sp>
      </p:grpSp>
      <p:sp>
        <p:nvSpPr>
          <p:cNvPr id="1980431" name="Rectangle 15"/>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Relaciones entre Casos de Uso - </a:t>
            </a:r>
            <a:r>
              <a:rPr kumimoji="0" lang="es-MX" sz="2000" b="1" i="1">
                <a:latin typeface="Arial Narrow" panose="020B0606020202030204" pitchFamily="34" charset="0"/>
              </a:rPr>
              <a:t>Include</a:t>
            </a:r>
            <a:endParaRPr kumimoji="0" lang="en-US" sz="2000" b="1" i="1">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80419">
                                            <p:txEl>
                                              <p:pRg st="0" end="0"/>
                                            </p:txEl>
                                          </p:spTgt>
                                        </p:tgtEl>
                                        <p:attrNameLst>
                                          <p:attrName>style.visibility</p:attrName>
                                        </p:attrNameLst>
                                      </p:cBhvr>
                                      <p:to>
                                        <p:strVal val="visible"/>
                                      </p:to>
                                    </p:set>
                                    <p:anim calcmode="lin" valueType="num">
                                      <p:cBhvr additive="base">
                                        <p:cTn id="7" dur="500" fill="hold"/>
                                        <p:tgtEl>
                                          <p:spTgt spid="1980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804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80419">
                                            <p:txEl>
                                              <p:pRg st="1" end="1"/>
                                            </p:txEl>
                                          </p:spTgt>
                                        </p:tgtEl>
                                        <p:attrNameLst>
                                          <p:attrName>style.visibility</p:attrName>
                                        </p:attrNameLst>
                                      </p:cBhvr>
                                      <p:to>
                                        <p:strVal val="visible"/>
                                      </p:to>
                                    </p:set>
                                    <p:anim calcmode="lin" valueType="num">
                                      <p:cBhvr additive="base">
                                        <p:cTn id="13" dur="500" fill="hold"/>
                                        <p:tgtEl>
                                          <p:spTgt spid="19804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804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80419">
                                            <p:txEl>
                                              <p:pRg st="2" end="2"/>
                                            </p:txEl>
                                          </p:spTgt>
                                        </p:tgtEl>
                                        <p:attrNameLst>
                                          <p:attrName>style.visibility</p:attrName>
                                        </p:attrNameLst>
                                      </p:cBhvr>
                                      <p:to>
                                        <p:strVal val="visible"/>
                                      </p:to>
                                    </p:set>
                                    <p:anim calcmode="lin" valueType="num">
                                      <p:cBhvr additive="base">
                                        <p:cTn id="19" dur="500" fill="hold"/>
                                        <p:tgtEl>
                                          <p:spTgt spid="19804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80419">
                                            <p:txEl>
                                              <p:pRg st="2" end="2"/>
                                            </p:txEl>
                                          </p:spTgt>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23" presetClass="entr" presetSubtype="288" fill="hold" nodeType="afterEffect">
                                  <p:stCondLst>
                                    <p:cond delay="0"/>
                                  </p:stCondLst>
                                  <p:childTnLst>
                                    <p:set>
                                      <p:cBhvr>
                                        <p:cTn id="23" dur="1" fill="hold">
                                          <p:stCondLst>
                                            <p:cond delay="0"/>
                                          </p:stCondLst>
                                        </p:cTn>
                                        <p:tgtEl>
                                          <p:spTgt spid="1980434"/>
                                        </p:tgtEl>
                                        <p:attrNameLst>
                                          <p:attrName>style.visibility</p:attrName>
                                        </p:attrNameLst>
                                      </p:cBhvr>
                                      <p:to>
                                        <p:strVal val="visible"/>
                                      </p:to>
                                    </p:set>
                                    <p:anim calcmode="lin" valueType="num">
                                      <p:cBhvr>
                                        <p:cTn id="24" dur="500" fill="hold"/>
                                        <p:tgtEl>
                                          <p:spTgt spid="1980434"/>
                                        </p:tgtEl>
                                        <p:attrNameLst>
                                          <p:attrName>ppt_w</p:attrName>
                                        </p:attrNameLst>
                                      </p:cBhvr>
                                      <p:tavLst>
                                        <p:tav tm="0">
                                          <p:val>
                                            <p:strVal val="4/3*#ppt_w"/>
                                          </p:val>
                                        </p:tav>
                                        <p:tav tm="100000">
                                          <p:val>
                                            <p:strVal val="#ppt_w"/>
                                          </p:val>
                                        </p:tav>
                                      </p:tavLst>
                                    </p:anim>
                                    <p:anim calcmode="lin" valueType="num">
                                      <p:cBhvr>
                                        <p:cTn id="25" dur="500" fill="hold"/>
                                        <p:tgtEl>
                                          <p:spTgt spid="1980434"/>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0419"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1443" name="Rectangle 3"/>
          <p:cNvSpPr>
            <a:spLocks noChangeArrowheads="1"/>
          </p:cNvSpPr>
          <p:nvPr>
            <p:ph type="body" idx="1"/>
          </p:nvPr>
        </p:nvSpPr>
        <p:spPr bwMode="auto">
          <a:xfrm>
            <a:off x="609600" y="1219200"/>
            <a:ext cx="7924800" cy="2416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285750" indent="-285750" algn="just">
              <a:lnSpc>
                <a:spcPct val="85000"/>
              </a:lnSpc>
              <a:spcBef>
                <a:spcPct val="0"/>
              </a:spcBef>
              <a:spcAft>
                <a:spcPct val="20000"/>
              </a:spcAft>
              <a:buClr>
                <a:srgbClr val="CC3300"/>
              </a:buClr>
              <a:buSzPct val="50000"/>
              <a:buFont typeface="Wingdings" panose="05000000000000000000" pitchFamily="2" charset="2"/>
              <a:buChar char="£"/>
            </a:pPr>
            <a:r>
              <a:rPr lang="es-ES_tradnl" b="0"/>
              <a:t>Significa que se ejecuta el caso de uso base pero, ‘bajo ciertas condiciones’, este caso de uso llama a otro caso de uso que extiende el comportamiento del primero.</a:t>
            </a:r>
          </a:p>
          <a:p>
            <a:pPr marL="285750" indent="-285750" algn="just">
              <a:lnSpc>
                <a:spcPct val="85000"/>
              </a:lnSpc>
              <a:spcBef>
                <a:spcPct val="0"/>
              </a:spcBef>
              <a:spcAft>
                <a:spcPct val="20000"/>
              </a:spcAft>
              <a:buClr>
                <a:srgbClr val="CC3300"/>
              </a:buClr>
              <a:buSzPct val="50000"/>
              <a:buFont typeface="Wingdings" panose="05000000000000000000" pitchFamily="2" charset="2"/>
              <a:buChar char="£"/>
            </a:pPr>
            <a:r>
              <a:rPr lang="es-ES_tradnl" b="0"/>
              <a:t>Esta notación indica en un complejo caso de uso, que se extiende a un simple caso de uso.</a:t>
            </a:r>
          </a:p>
          <a:p>
            <a:pPr marL="285750" indent="-285750" algn="just">
              <a:lnSpc>
                <a:spcPct val="85000"/>
              </a:lnSpc>
              <a:spcBef>
                <a:spcPct val="0"/>
              </a:spcBef>
              <a:spcAft>
                <a:spcPct val="20000"/>
              </a:spcAft>
              <a:buClr>
                <a:srgbClr val="CC3300"/>
              </a:buClr>
              <a:buSzPct val="50000"/>
              <a:buFont typeface="Wingdings" panose="05000000000000000000" pitchFamily="2" charset="2"/>
              <a:buChar char="£"/>
            </a:pPr>
            <a:r>
              <a:rPr lang="es-ES_tradnl" b="0"/>
              <a:t>Para considerar realizar una generalización de un caso de uso este  debe tener su secuencia de eventos completamente definida</a:t>
            </a:r>
            <a:r>
              <a:rPr lang="es-ES_tradnl"/>
              <a:t>.</a:t>
            </a:r>
          </a:p>
        </p:txBody>
      </p:sp>
      <p:grpSp>
        <p:nvGrpSpPr>
          <p:cNvPr id="1981457" name="Group 17"/>
          <p:cNvGrpSpPr>
            <a:grpSpLocks/>
          </p:cNvGrpSpPr>
          <p:nvPr/>
        </p:nvGrpSpPr>
        <p:grpSpPr bwMode="auto">
          <a:xfrm>
            <a:off x="1447800" y="3886200"/>
            <a:ext cx="6477000" cy="2362200"/>
            <a:chOff x="912" y="2448"/>
            <a:chExt cx="4080" cy="1488"/>
          </a:xfrm>
        </p:grpSpPr>
        <p:sp>
          <p:nvSpPr>
            <p:cNvPr id="1981455" name="Rectangle 15"/>
            <p:cNvSpPr>
              <a:spLocks noChangeArrowheads="1"/>
            </p:cNvSpPr>
            <p:nvPr/>
          </p:nvSpPr>
          <p:spPr bwMode="auto">
            <a:xfrm>
              <a:off x="912" y="2448"/>
              <a:ext cx="4080" cy="1488"/>
            </a:xfrm>
            <a:prstGeom prst="rect">
              <a:avLst/>
            </a:prstGeom>
            <a:solidFill>
              <a:srgbClr val="FFEEDD">
                <a:alpha val="50000"/>
              </a:srgbClr>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p>
              <a:endParaRPr lang="es-PE"/>
            </a:p>
          </p:txBody>
        </p:sp>
        <p:sp>
          <p:nvSpPr>
            <p:cNvPr id="1981444" name="Oval 4"/>
            <p:cNvSpPr>
              <a:spLocks noChangeArrowheads="1"/>
            </p:cNvSpPr>
            <p:nvPr/>
          </p:nvSpPr>
          <p:spPr bwMode="auto">
            <a:xfrm>
              <a:off x="2544" y="2592"/>
              <a:ext cx="960" cy="4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s-ES_tradnl" sz="1400"/>
                <a:t>Comprar</a:t>
              </a:r>
            </a:p>
            <a:p>
              <a:r>
                <a:rPr kumimoji="0" lang="es-ES_tradnl" sz="1400"/>
                <a:t>Bienes</a:t>
              </a:r>
            </a:p>
          </p:txBody>
        </p:sp>
        <p:sp>
          <p:nvSpPr>
            <p:cNvPr id="1981445" name="Line 5"/>
            <p:cNvSpPr>
              <a:spLocks noChangeShapeType="1"/>
            </p:cNvSpPr>
            <p:nvPr/>
          </p:nvSpPr>
          <p:spPr bwMode="auto">
            <a:xfrm flipV="1">
              <a:off x="1872" y="2976"/>
              <a:ext cx="720" cy="432"/>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81446" name="Oval 6"/>
            <p:cNvSpPr>
              <a:spLocks noChangeArrowheads="1"/>
            </p:cNvSpPr>
            <p:nvPr/>
          </p:nvSpPr>
          <p:spPr bwMode="auto">
            <a:xfrm>
              <a:off x="1008" y="3312"/>
              <a:ext cx="960" cy="4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s-ES_tradnl" sz="1400"/>
                <a:t>Comprar</a:t>
              </a:r>
            </a:p>
            <a:p>
              <a:r>
                <a:rPr kumimoji="0" lang="es-ES_tradnl" sz="1400"/>
                <a:t>usando TC.</a:t>
              </a:r>
            </a:p>
          </p:txBody>
        </p:sp>
        <p:sp>
          <p:nvSpPr>
            <p:cNvPr id="1981447" name="Text Box 7"/>
            <p:cNvSpPr txBox="1">
              <a:spLocks noChangeArrowheads="1"/>
            </p:cNvSpPr>
            <p:nvPr/>
          </p:nvSpPr>
          <p:spPr bwMode="auto">
            <a:xfrm>
              <a:off x="1680" y="3009"/>
              <a:ext cx="61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sz="1400"/>
                <a:t>&lt;&lt;Extend&gt;&gt;</a:t>
              </a:r>
            </a:p>
          </p:txBody>
        </p:sp>
        <p:sp>
          <p:nvSpPr>
            <p:cNvPr id="1981449" name="Oval 9"/>
            <p:cNvSpPr>
              <a:spLocks noChangeArrowheads="1"/>
            </p:cNvSpPr>
            <p:nvPr/>
          </p:nvSpPr>
          <p:spPr bwMode="auto">
            <a:xfrm>
              <a:off x="3936" y="3360"/>
              <a:ext cx="960" cy="4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s-ES_tradnl" sz="1400"/>
                <a:t>Comprar</a:t>
              </a:r>
            </a:p>
            <a:p>
              <a:r>
                <a:rPr kumimoji="0" lang="es-ES_tradnl" sz="1400"/>
                <a:t>usando CHQ.</a:t>
              </a:r>
            </a:p>
          </p:txBody>
        </p:sp>
        <p:sp>
          <p:nvSpPr>
            <p:cNvPr id="1981450" name="Line 10"/>
            <p:cNvSpPr>
              <a:spLocks noChangeShapeType="1"/>
            </p:cNvSpPr>
            <p:nvPr/>
          </p:nvSpPr>
          <p:spPr bwMode="auto">
            <a:xfrm flipH="1" flipV="1">
              <a:off x="3408" y="2976"/>
              <a:ext cx="576" cy="48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81451" name="Text Box 11"/>
            <p:cNvSpPr txBox="1">
              <a:spLocks noChangeArrowheads="1"/>
            </p:cNvSpPr>
            <p:nvPr/>
          </p:nvSpPr>
          <p:spPr bwMode="auto">
            <a:xfrm>
              <a:off x="3600" y="3057"/>
              <a:ext cx="61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sz="1400"/>
                <a:t>&lt;&lt;Extend&gt;&gt;</a:t>
              </a:r>
            </a:p>
          </p:txBody>
        </p:sp>
      </p:grpSp>
      <p:sp>
        <p:nvSpPr>
          <p:cNvPr id="1981453" name="Rectangle 13"/>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Relaciones entre Casos de Uso - </a:t>
            </a:r>
            <a:r>
              <a:rPr kumimoji="0" lang="es-MX" sz="2000" b="1" i="1">
                <a:latin typeface="Arial Narrow" panose="020B0606020202030204" pitchFamily="34" charset="0"/>
              </a:rPr>
              <a:t>Extend</a:t>
            </a:r>
            <a:endParaRPr kumimoji="0" lang="en-US" sz="2000" b="1" i="1">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81443">
                                            <p:txEl>
                                              <p:pRg st="0" end="0"/>
                                            </p:txEl>
                                          </p:spTgt>
                                        </p:tgtEl>
                                        <p:attrNameLst>
                                          <p:attrName>style.visibility</p:attrName>
                                        </p:attrNameLst>
                                      </p:cBhvr>
                                      <p:to>
                                        <p:strVal val="visible"/>
                                      </p:to>
                                    </p:set>
                                    <p:anim calcmode="lin" valueType="num">
                                      <p:cBhvr additive="base">
                                        <p:cTn id="7" dur="500" fill="hold"/>
                                        <p:tgtEl>
                                          <p:spTgt spid="19814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814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81443">
                                            <p:txEl>
                                              <p:pRg st="1" end="1"/>
                                            </p:txEl>
                                          </p:spTgt>
                                        </p:tgtEl>
                                        <p:attrNameLst>
                                          <p:attrName>style.visibility</p:attrName>
                                        </p:attrNameLst>
                                      </p:cBhvr>
                                      <p:to>
                                        <p:strVal val="visible"/>
                                      </p:to>
                                    </p:set>
                                    <p:anim calcmode="lin" valueType="num">
                                      <p:cBhvr additive="base">
                                        <p:cTn id="13" dur="500" fill="hold"/>
                                        <p:tgtEl>
                                          <p:spTgt spid="19814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814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81443">
                                            <p:txEl>
                                              <p:pRg st="2" end="2"/>
                                            </p:txEl>
                                          </p:spTgt>
                                        </p:tgtEl>
                                        <p:attrNameLst>
                                          <p:attrName>style.visibility</p:attrName>
                                        </p:attrNameLst>
                                      </p:cBhvr>
                                      <p:to>
                                        <p:strVal val="visible"/>
                                      </p:to>
                                    </p:set>
                                    <p:anim calcmode="lin" valueType="num">
                                      <p:cBhvr additive="base">
                                        <p:cTn id="19" dur="500" fill="hold"/>
                                        <p:tgtEl>
                                          <p:spTgt spid="19814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814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88" fill="hold" nodeType="clickEffect">
                                  <p:stCondLst>
                                    <p:cond delay="0"/>
                                  </p:stCondLst>
                                  <p:childTnLst>
                                    <p:set>
                                      <p:cBhvr>
                                        <p:cTn id="24" dur="1" fill="hold">
                                          <p:stCondLst>
                                            <p:cond delay="0"/>
                                          </p:stCondLst>
                                        </p:cTn>
                                        <p:tgtEl>
                                          <p:spTgt spid="1981457"/>
                                        </p:tgtEl>
                                        <p:attrNameLst>
                                          <p:attrName>style.visibility</p:attrName>
                                        </p:attrNameLst>
                                      </p:cBhvr>
                                      <p:to>
                                        <p:strVal val="visible"/>
                                      </p:to>
                                    </p:set>
                                    <p:anim calcmode="lin" valueType="num">
                                      <p:cBhvr>
                                        <p:cTn id="25" dur="500" fill="hold"/>
                                        <p:tgtEl>
                                          <p:spTgt spid="1981457"/>
                                        </p:tgtEl>
                                        <p:attrNameLst>
                                          <p:attrName>ppt_w</p:attrName>
                                        </p:attrNameLst>
                                      </p:cBhvr>
                                      <p:tavLst>
                                        <p:tav tm="0">
                                          <p:val>
                                            <p:strVal val="4/3*#ppt_w"/>
                                          </p:val>
                                        </p:tav>
                                        <p:tav tm="100000">
                                          <p:val>
                                            <p:strVal val="#ppt_w"/>
                                          </p:val>
                                        </p:tav>
                                      </p:tavLst>
                                    </p:anim>
                                    <p:anim calcmode="lin" valueType="num">
                                      <p:cBhvr>
                                        <p:cTn id="26" dur="500" fill="hold"/>
                                        <p:tgtEl>
                                          <p:spTgt spid="198145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144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6867" name="Rectangle 3"/>
          <p:cNvSpPr>
            <a:spLocks noChangeArrowheads="1"/>
          </p:cNvSpPr>
          <p:nvPr>
            <p:ph type="body" idx="1"/>
          </p:nvPr>
        </p:nvSpPr>
        <p:spPr bwMode="auto">
          <a:xfrm>
            <a:off x="609600" y="1219200"/>
            <a:ext cx="7924800" cy="5129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90500" indent="-190500" algn="just">
              <a:lnSpc>
                <a:spcPct val="75000"/>
              </a:lnSpc>
              <a:spcBef>
                <a:spcPct val="0"/>
              </a:spcBef>
              <a:spcAft>
                <a:spcPct val="35000"/>
              </a:spcAft>
              <a:buClr>
                <a:srgbClr val="CC3300"/>
              </a:buClr>
              <a:buSzPct val="50000"/>
              <a:buFont typeface="Wingdings" panose="05000000000000000000" pitchFamily="2" charset="2"/>
              <a:buChar char="¤"/>
            </a:pPr>
            <a:r>
              <a:rPr lang="es-ES_tradnl" b="0"/>
              <a:t>El alcance del sistema define </a:t>
            </a:r>
            <a:r>
              <a:rPr lang="es-ES_tradnl" b="0">
                <a:solidFill>
                  <a:srgbClr val="A50021"/>
                </a:solidFill>
              </a:rPr>
              <a:t>Que</a:t>
            </a:r>
            <a:r>
              <a:rPr lang="es-ES_tradnl" b="0"/>
              <a:t> se encuentra dentro y </a:t>
            </a:r>
            <a:r>
              <a:rPr lang="es-ES_tradnl" b="0">
                <a:solidFill>
                  <a:srgbClr val="A50021"/>
                </a:solidFill>
              </a:rPr>
              <a:t>Que</a:t>
            </a:r>
            <a:r>
              <a:rPr lang="es-ES_tradnl" b="0"/>
              <a:t> se encuentra fuera del mismo.</a:t>
            </a:r>
          </a:p>
          <a:p>
            <a:pPr marL="190500" indent="-190500" algn="just">
              <a:lnSpc>
                <a:spcPct val="75000"/>
              </a:lnSpc>
              <a:spcBef>
                <a:spcPct val="0"/>
              </a:spcBef>
              <a:spcAft>
                <a:spcPct val="35000"/>
              </a:spcAft>
              <a:buClr>
                <a:srgbClr val="CC3300"/>
              </a:buClr>
              <a:buSzPct val="50000"/>
              <a:buFont typeface="Wingdings" panose="05000000000000000000" pitchFamily="2" charset="2"/>
              <a:buChar char="¤"/>
            </a:pPr>
            <a:r>
              <a:rPr lang="es-ES_tradnl" b="0"/>
              <a:t>Cuando se desea definir el alcance de un sistema tanto los usuarios como los desarrolladores tienen distintas interpretaciones del mismo.</a:t>
            </a:r>
          </a:p>
          <a:p>
            <a:pPr marL="190500" indent="-190500" algn="just">
              <a:lnSpc>
                <a:spcPct val="75000"/>
              </a:lnSpc>
              <a:spcBef>
                <a:spcPct val="0"/>
              </a:spcBef>
              <a:spcAft>
                <a:spcPct val="35000"/>
              </a:spcAft>
              <a:buClr>
                <a:srgbClr val="CC3300"/>
              </a:buClr>
              <a:buSzPct val="50000"/>
              <a:buFont typeface="Wingdings" panose="05000000000000000000" pitchFamily="2" charset="2"/>
              <a:buChar char="¤"/>
            </a:pPr>
            <a:r>
              <a:rPr lang="es-ES_tradnl" b="0"/>
              <a:t>Ambos creen conocer todas las funcionalidades que deben ser incluidas en el sistema pero  lo que ellos entienden puede llegar a ser distinto.</a:t>
            </a:r>
          </a:p>
          <a:p>
            <a:pPr marL="190500" indent="-190500" algn="just">
              <a:lnSpc>
                <a:spcPct val="75000"/>
              </a:lnSpc>
              <a:spcBef>
                <a:spcPct val="0"/>
              </a:spcBef>
              <a:spcAft>
                <a:spcPct val="35000"/>
              </a:spcAft>
              <a:buClr>
                <a:srgbClr val="CC3300"/>
              </a:buClr>
              <a:buSzPct val="50000"/>
              <a:buFont typeface="Wingdings" panose="05000000000000000000" pitchFamily="2" charset="2"/>
              <a:buChar char="¤"/>
            </a:pPr>
            <a:r>
              <a:rPr lang="es-ES_tradnl" b="0"/>
              <a:t>En ocasiones los alcances crecen o cambian imperceptiblemente mientras el proyecto está en desarrollo.</a:t>
            </a:r>
          </a:p>
          <a:p>
            <a:pPr marL="190500" indent="-190500" algn="just">
              <a:lnSpc>
                <a:spcPct val="75000"/>
              </a:lnSpc>
              <a:spcBef>
                <a:spcPct val="0"/>
              </a:spcBef>
              <a:spcAft>
                <a:spcPct val="35000"/>
              </a:spcAft>
              <a:buClr>
                <a:srgbClr val="CC3300"/>
              </a:buClr>
              <a:buSzPct val="50000"/>
              <a:buFont typeface="Wingdings" panose="05000000000000000000" pitchFamily="2" charset="2"/>
              <a:buChar char="¤"/>
            </a:pPr>
            <a:r>
              <a:rPr lang="es-ES_tradnl" b="0"/>
              <a:t>Es de vital importancia que los alcances del sistema estén claramente entendidos por todas las partes y que estos no cambien sin ser comunicado. Y en el caso en que sea necesario algún cambio este se haga con el consentimiento (por escrito) de ellas.</a:t>
            </a:r>
          </a:p>
          <a:p>
            <a:pPr marL="190500" indent="-190500" algn="just">
              <a:lnSpc>
                <a:spcPct val="75000"/>
              </a:lnSpc>
              <a:spcBef>
                <a:spcPct val="0"/>
              </a:spcBef>
              <a:spcAft>
                <a:spcPct val="35000"/>
              </a:spcAft>
              <a:buClr>
                <a:srgbClr val="CC3300"/>
              </a:buClr>
              <a:buSzPct val="50000"/>
              <a:buFont typeface="Wingdings" panose="05000000000000000000" pitchFamily="2" charset="2"/>
              <a:buChar char="¤"/>
            </a:pPr>
            <a:r>
              <a:rPr lang="es-ES_tradnl" b="0"/>
              <a:t>Alcances mal escogidos o mal interpretados son la mayor causa de usuario insatisfechos y desarrolladores frustrados.</a:t>
            </a:r>
          </a:p>
        </p:txBody>
      </p:sp>
      <p:sp>
        <p:nvSpPr>
          <p:cNvPr id="1956868" name="Rectangle 4"/>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El alcance del sistema</a:t>
            </a:r>
            <a:endParaRPr kumimoji="0" lang="en-US" sz="2000" b="1">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56867">
                                            <p:txEl>
                                              <p:pRg st="0" end="0"/>
                                            </p:txEl>
                                          </p:spTgt>
                                        </p:tgtEl>
                                        <p:attrNameLst>
                                          <p:attrName>style.visibility</p:attrName>
                                        </p:attrNameLst>
                                      </p:cBhvr>
                                      <p:to>
                                        <p:strVal val="visible"/>
                                      </p:to>
                                    </p:set>
                                    <p:anim calcmode="lin" valueType="num">
                                      <p:cBhvr additive="base">
                                        <p:cTn id="7" dur="500" fill="hold"/>
                                        <p:tgtEl>
                                          <p:spTgt spid="19568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568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56867">
                                            <p:txEl>
                                              <p:pRg st="1" end="1"/>
                                            </p:txEl>
                                          </p:spTgt>
                                        </p:tgtEl>
                                        <p:attrNameLst>
                                          <p:attrName>style.visibility</p:attrName>
                                        </p:attrNameLst>
                                      </p:cBhvr>
                                      <p:to>
                                        <p:strVal val="visible"/>
                                      </p:to>
                                    </p:set>
                                    <p:anim calcmode="lin" valueType="num">
                                      <p:cBhvr additive="base">
                                        <p:cTn id="13" dur="500" fill="hold"/>
                                        <p:tgtEl>
                                          <p:spTgt spid="19568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568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56867">
                                            <p:txEl>
                                              <p:pRg st="2" end="2"/>
                                            </p:txEl>
                                          </p:spTgt>
                                        </p:tgtEl>
                                        <p:attrNameLst>
                                          <p:attrName>style.visibility</p:attrName>
                                        </p:attrNameLst>
                                      </p:cBhvr>
                                      <p:to>
                                        <p:strVal val="visible"/>
                                      </p:to>
                                    </p:set>
                                    <p:anim calcmode="lin" valueType="num">
                                      <p:cBhvr additive="base">
                                        <p:cTn id="19" dur="500" fill="hold"/>
                                        <p:tgtEl>
                                          <p:spTgt spid="19568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568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56867">
                                            <p:txEl>
                                              <p:pRg st="3" end="3"/>
                                            </p:txEl>
                                          </p:spTgt>
                                        </p:tgtEl>
                                        <p:attrNameLst>
                                          <p:attrName>style.visibility</p:attrName>
                                        </p:attrNameLst>
                                      </p:cBhvr>
                                      <p:to>
                                        <p:strVal val="visible"/>
                                      </p:to>
                                    </p:set>
                                    <p:anim calcmode="lin" valueType="num">
                                      <p:cBhvr additive="base">
                                        <p:cTn id="25" dur="500" fill="hold"/>
                                        <p:tgtEl>
                                          <p:spTgt spid="19568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568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56867">
                                            <p:txEl>
                                              <p:pRg st="4" end="4"/>
                                            </p:txEl>
                                          </p:spTgt>
                                        </p:tgtEl>
                                        <p:attrNameLst>
                                          <p:attrName>style.visibility</p:attrName>
                                        </p:attrNameLst>
                                      </p:cBhvr>
                                      <p:to>
                                        <p:strVal val="visible"/>
                                      </p:to>
                                    </p:set>
                                    <p:anim calcmode="lin" valueType="num">
                                      <p:cBhvr additive="base">
                                        <p:cTn id="31" dur="500" fill="hold"/>
                                        <p:tgtEl>
                                          <p:spTgt spid="19568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568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56867">
                                            <p:txEl>
                                              <p:pRg st="5" end="5"/>
                                            </p:txEl>
                                          </p:spTgt>
                                        </p:tgtEl>
                                        <p:attrNameLst>
                                          <p:attrName>style.visibility</p:attrName>
                                        </p:attrNameLst>
                                      </p:cBhvr>
                                      <p:to>
                                        <p:strVal val="visible"/>
                                      </p:to>
                                    </p:set>
                                    <p:anim calcmode="lin" valueType="num">
                                      <p:cBhvr additive="base">
                                        <p:cTn id="37" dur="500" fill="hold"/>
                                        <p:tgtEl>
                                          <p:spTgt spid="19568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95686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86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2467" name="Rectangle 3"/>
          <p:cNvSpPr>
            <a:spLocks noChangeArrowheads="1"/>
          </p:cNvSpPr>
          <p:nvPr>
            <p:ph type="body" idx="1"/>
          </p:nvPr>
        </p:nvSpPr>
        <p:spPr bwMode="auto">
          <a:xfrm>
            <a:off x="609600" y="1143000"/>
            <a:ext cx="7924800" cy="5124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lnSpc>
                <a:spcPct val="85000"/>
              </a:lnSpc>
              <a:spcBef>
                <a:spcPct val="0"/>
              </a:spcBef>
              <a:spcAft>
                <a:spcPct val="20000"/>
              </a:spcAft>
              <a:buFont typeface="Wingdings" panose="05000000000000000000" pitchFamily="2" charset="2"/>
              <a:buNone/>
            </a:pPr>
            <a:r>
              <a:rPr lang="es-ES_tradnl"/>
              <a:t>Identificar los actores y describir el Caso de uso del siguiente caso:</a:t>
            </a:r>
          </a:p>
          <a:p>
            <a:pPr marL="381000" lvl="1" indent="-190500" algn="just">
              <a:lnSpc>
                <a:spcPct val="85000"/>
              </a:lnSpc>
              <a:spcBef>
                <a:spcPct val="0"/>
              </a:spcBef>
              <a:spcAft>
                <a:spcPct val="20000"/>
              </a:spcAft>
              <a:buClr>
                <a:srgbClr val="CC3300"/>
              </a:buClr>
              <a:buSzPct val="50000"/>
              <a:buFont typeface="Wingdings" panose="05000000000000000000" pitchFamily="2" charset="2"/>
              <a:buChar char="£"/>
            </a:pPr>
            <a:r>
              <a:rPr lang="es-ES_tradnl"/>
              <a:t>Cuando un huésped arriba a la recepción de un hotel este entrega su número de reservación para que este sea verificado.</a:t>
            </a:r>
          </a:p>
          <a:p>
            <a:pPr marL="381000" lvl="1" indent="-190500" algn="just">
              <a:lnSpc>
                <a:spcPct val="85000"/>
              </a:lnSpc>
              <a:spcBef>
                <a:spcPct val="0"/>
              </a:spcBef>
              <a:spcAft>
                <a:spcPct val="20000"/>
              </a:spcAft>
              <a:buClr>
                <a:srgbClr val="CC3300"/>
              </a:buClr>
              <a:buSzPct val="50000"/>
              <a:buFont typeface="Wingdings" panose="05000000000000000000" pitchFamily="2" charset="2"/>
              <a:buChar char="£"/>
            </a:pPr>
            <a:r>
              <a:rPr lang="es-ES_tradnl"/>
              <a:t>El sistema entonces determina cual la ha sido asignado y consigue los detalle de precios del mismo.</a:t>
            </a:r>
          </a:p>
          <a:p>
            <a:pPr marL="381000" lvl="1" indent="-190500" algn="just">
              <a:lnSpc>
                <a:spcPct val="85000"/>
              </a:lnSpc>
              <a:spcBef>
                <a:spcPct val="0"/>
              </a:spcBef>
              <a:spcAft>
                <a:spcPct val="20000"/>
              </a:spcAft>
              <a:buClr>
                <a:srgbClr val="CC3300"/>
              </a:buClr>
              <a:buSzPct val="50000"/>
              <a:buFont typeface="Wingdings" panose="05000000000000000000" pitchFamily="2" charset="2"/>
              <a:buChar char="£"/>
            </a:pPr>
            <a:r>
              <a:rPr lang="es-ES_tradnl"/>
              <a:t>Si el huésped desea realizar el pago con tarjeta de crédito, esta debe ser verificada por la Agencia de tarjetas de crédito la cual aprueba o rechaza la misma.</a:t>
            </a:r>
          </a:p>
          <a:p>
            <a:pPr marL="381000" lvl="1" indent="-190500" algn="just">
              <a:lnSpc>
                <a:spcPct val="85000"/>
              </a:lnSpc>
              <a:spcBef>
                <a:spcPct val="0"/>
              </a:spcBef>
              <a:spcAft>
                <a:spcPct val="20000"/>
              </a:spcAft>
              <a:buClr>
                <a:srgbClr val="CC3300"/>
              </a:buClr>
              <a:buSzPct val="50000"/>
              <a:buFont typeface="Wingdings" panose="05000000000000000000" pitchFamily="2" charset="2"/>
              <a:buChar char="£"/>
            </a:pPr>
            <a:r>
              <a:rPr lang="es-ES_tradnl"/>
              <a:t>Una vez que se haya aprobado la tarjeta o que se haya cancelado en efectivo se procede a obtener el número de cuarto que se asignará la huésped. Entonces se genera una llave para el mismo y se abre su cuenta en el hotel.</a:t>
            </a:r>
          </a:p>
          <a:p>
            <a:pPr marL="381000" lvl="1" indent="-190500" algn="just">
              <a:lnSpc>
                <a:spcPct val="85000"/>
              </a:lnSpc>
              <a:spcBef>
                <a:spcPct val="0"/>
              </a:spcBef>
              <a:spcAft>
                <a:spcPct val="20000"/>
              </a:spcAft>
              <a:buClr>
                <a:srgbClr val="CC3300"/>
              </a:buClr>
              <a:buSzPct val="50000"/>
              <a:buFont typeface="Wingdings" panose="05000000000000000000" pitchFamily="2" charset="2"/>
              <a:buChar char="£"/>
            </a:pPr>
            <a:r>
              <a:rPr lang="es-ES_tradnl"/>
              <a:t>Después de esto, la llave generada y el número de habitación es entregada al cliente.</a:t>
            </a:r>
          </a:p>
        </p:txBody>
      </p:sp>
      <p:sp>
        <p:nvSpPr>
          <p:cNvPr id="1982469" name="Rectangle 5"/>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Caso de Uso </a:t>
            </a:r>
            <a:r>
              <a:rPr kumimoji="0" lang="es-MX" sz="2000" b="1" i="1">
                <a:latin typeface="Arial Narrow" panose="020B0606020202030204" pitchFamily="34" charset="0"/>
              </a:rPr>
              <a:t>– Ejemplo “HOTEL”</a:t>
            </a:r>
            <a:endParaRPr kumimoji="0" lang="en-US" sz="2000" b="1" i="1">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82467">
                                            <p:txEl>
                                              <p:pRg st="0" end="0"/>
                                            </p:txEl>
                                          </p:spTgt>
                                        </p:tgtEl>
                                        <p:attrNameLst>
                                          <p:attrName>style.visibility</p:attrName>
                                        </p:attrNameLst>
                                      </p:cBhvr>
                                      <p:to>
                                        <p:strVal val="visible"/>
                                      </p:to>
                                    </p:set>
                                    <p:anim calcmode="lin" valueType="num">
                                      <p:cBhvr additive="base">
                                        <p:cTn id="7" dur="500" fill="hold"/>
                                        <p:tgtEl>
                                          <p:spTgt spid="19824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824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82467">
                                            <p:txEl>
                                              <p:pRg st="1" end="1"/>
                                            </p:txEl>
                                          </p:spTgt>
                                        </p:tgtEl>
                                        <p:attrNameLst>
                                          <p:attrName>style.visibility</p:attrName>
                                        </p:attrNameLst>
                                      </p:cBhvr>
                                      <p:to>
                                        <p:strVal val="visible"/>
                                      </p:to>
                                    </p:set>
                                    <p:anim calcmode="lin" valueType="num">
                                      <p:cBhvr additive="base">
                                        <p:cTn id="13" dur="500" fill="hold"/>
                                        <p:tgtEl>
                                          <p:spTgt spid="19824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824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82467">
                                            <p:txEl>
                                              <p:pRg st="2" end="2"/>
                                            </p:txEl>
                                          </p:spTgt>
                                        </p:tgtEl>
                                        <p:attrNameLst>
                                          <p:attrName>style.visibility</p:attrName>
                                        </p:attrNameLst>
                                      </p:cBhvr>
                                      <p:to>
                                        <p:strVal val="visible"/>
                                      </p:to>
                                    </p:set>
                                    <p:anim calcmode="lin" valueType="num">
                                      <p:cBhvr additive="base">
                                        <p:cTn id="19" dur="500" fill="hold"/>
                                        <p:tgtEl>
                                          <p:spTgt spid="19824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824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82467">
                                            <p:txEl>
                                              <p:pRg st="3" end="3"/>
                                            </p:txEl>
                                          </p:spTgt>
                                        </p:tgtEl>
                                        <p:attrNameLst>
                                          <p:attrName>style.visibility</p:attrName>
                                        </p:attrNameLst>
                                      </p:cBhvr>
                                      <p:to>
                                        <p:strVal val="visible"/>
                                      </p:to>
                                    </p:set>
                                    <p:anim calcmode="lin" valueType="num">
                                      <p:cBhvr additive="base">
                                        <p:cTn id="25" dur="500" fill="hold"/>
                                        <p:tgtEl>
                                          <p:spTgt spid="19824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824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82467">
                                            <p:txEl>
                                              <p:pRg st="4" end="4"/>
                                            </p:txEl>
                                          </p:spTgt>
                                        </p:tgtEl>
                                        <p:attrNameLst>
                                          <p:attrName>style.visibility</p:attrName>
                                        </p:attrNameLst>
                                      </p:cBhvr>
                                      <p:to>
                                        <p:strVal val="visible"/>
                                      </p:to>
                                    </p:set>
                                    <p:anim calcmode="lin" valueType="num">
                                      <p:cBhvr additive="base">
                                        <p:cTn id="31" dur="500" fill="hold"/>
                                        <p:tgtEl>
                                          <p:spTgt spid="19824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824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82467">
                                            <p:txEl>
                                              <p:pRg st="5" end="5"/>
                                            </p:txEl>
                                          </p:spTgt>
                                        </p:tgtEl>
                                        <p:attrNameLst>
                                          <p:attrName>style.visibility</p:attrName>
                                        </p:attrNameLst>
                                      </p:cBhvr>
                                      <p:to>
                                        <p:strVal val="visible"/>
                                      </p:to>
                                    </p:set>
                                    <p:anim calcmode="lin" valueType="num">
                                      <p:cBhvr additive="base">
                                        <p:cTn id="37" dur="500" fill="hold"/>
                                        <p:tgtEl>
                                          <p:spTgt spid="19824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98246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2467"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3491" name="Rectangle 3"/>
          <p:cNvSpPr>
            <a:spLocks noChangeArrowheads="1"/>
          </p:cNvSpPr>
          <p:nvPr>
            <p:ph type="body" idx="1"/>
          </p:nvPr>
        </p:nvSpPr>
        <p:spPr bwMode="auto">
          <a:xfrm>
            <a:off x="609600" y="1254125"/>
            <a:ext cx="7924800" cy="20399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lnSpc>
                <a:spcPct val="85000"/>
              </a:lnSpc>
              <a:spcBef>
                <a:spcPct val="0"/>
              </a:spcBef>
              <a:spcAft>
                <a:spcPct val="20000"/>
              </a:spcAft>
              <a:buFont typeface="Wingdings" panose="05000000000000000000" pitchFamily="2" charset="2"/>
              <a:buNone/>
            </a:pPr>
            <a:r>
              <a:rPr lang="es-ES_tradnl" sz="2000">
                <a:solidFill>
                  <a:srgbClr val="CC3300"/>
                </a:solidFill>
              </a:rPr>
              <a:t>ACTORES :</a:t>
            </a:r>
          </a:p>
          <a:p>
            <a:pPr marL="381000" lvl="1" indent="-190500" algn="just">
              <a:lnSpc>
                <a:spcPct val="85000"/>
              </a:lnSpc>
              <a:spcBef>
                <a:spcPct val="0"/>
              </a:spcBef>
              <a:spcAft>
                <a:spcPct val="20000"/>
              </a:spcAft>
              <a:buClr>
                <a:srgbClr val="CC3300"/>
              </a:buClr>
              <a:buSzPct val="50000"/>
              <a:buFont typeface="Wingdings" panose="05000000000000000000" pitchFamily="2" charset="2"/>
              <a:buChar char="£"/>
            </a:pPr>
            <a:r>
              <a:rPr lang="es-ES_tradnl" b="1">
                <a:solidFill>
                  <a:srgbClr val="7EA9D4"/>
                </a:solidFill>
              </a:rPr>
              <a:t>Huésped :</a:t>
            </a:r>
            <a:r>
              <a:rPr lang="es-ES_tradnl"/>
              <a:t> Quien chequea en el hotel los detalles de su reservación.</a:t>
            </a:r>
          </a:p>
          <a:p>
            <a:pPr marL="381000" lvl="1" indent="-190500" algn="just">
              <a:lnSpc>
                <a:spcPct val="85000"/>
              </a:lnSpc>
              <a:spcBef>
                <a:spcPct val="0"/>
              </a:spcBef>
              <a:spcAft>
                <a:spcPct val="20000"/>
              </a:spcAft>
              <a:buClr>
                <a:srgbClr val="CC3300"/>
              </a:buClr>
              <a:buSzPct val="50000"/>
              <a:buFont typeface="Wingdings" panose="05000000000000000000" pitchFamily="2" charset="2"/>
              <a:buChar char="£"/>
            </a:pPr>
            <a:r>
              <a:rPr lang="es-ES_tradnl" b="1">
                <a:solidFill>
                  <a:srgbClr val="7EA9D4"/>
                </a:solidFill>
              </a:rPr>
              <a:t>Agencia de Tarjetas de Crédito :</a:t>
            </a:r>
            <a:r>
              <a:rPr lang="es-ES_tradnl"/>
              <a:t> Quien interactúa con el Sistema del hotel para aprobar o desaprobar una tarjeta de crédito.</a:t>
            </a:r>
          </a:p>
        </p:txBody>
      </p:sp>
      <p:sp>
        <p:nvSpPr>
          <p:cNvPr id="1983493" name="Rectangle 5"/>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Caso de Uso </a:t>
            </a:r>
            <a:r>
              <a:rPr kumimoji="0" lang="es-MX" sz="2000" b="1" i="1">
                <a:latin typeface="Arial Narrow" panose="020B0606020202030204" pitchFamily="34" charset="0"/>
              </a:rPr>
              <a:t>– Ejemplo “HOTEL”</a:t>
            </a:r>
            <a:endParaRPr kumimoji="0" lang="en-US" sz="2000" b="1" i="1">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83491">
                                            <p:txEl>
                                              <p:pRg st="0" end="0"/>
                                            </p:txEl>
                                          </p:spTgt>
                                        </p:tgtEl>
                                        <p:attrNameLst>
                                          <p:attrName>style.visibility</p:attrName>
                                        </p:attrNameLst>
                                      </p:cBhvr>
                                      <p:to>
                                        <p:strVal val="visible"/>
                                      </p:to>
                                    </p:set>
                                    <p:anim calcmode="lin" valueType="num">
                                      <p:cBhvr additive="base">
                                        <p:cTn id="7" dur="500" fill="hold"/>
                                        <p:tgtEl>
                                          <p:spTgt spid="19834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834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83491">
                                            <p:txEl>
                                              <p:pRg st="1" end="1"/>
                                            </p:txEl>
                                          </p:spTgt>
                                        </p:tgtEl>
                                        <p:attrNameLst>
                                          <p:attrName>style.visibility</p:attrName>
                                        </p:attrNameLst>
                                      </p:cBhvr>
                                      <p:to>
                                        <p:strVal val="visible"/>
                                      </p:to>
                                    </p:set>
                                    <p:anim calcmode="lin" valueType="num">
                                      <p:cBhvr additive="base">
                                        <p:cTn id="13" dur="500" fill="hold"/>
                                        <p:tgtEl>
                                          <p:spTgt spid="19834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834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83491">
                                            <p:txEl>
                                              <p:pRg st="2" end="2"/>
                                            </p:txEl>
                                          </p:spTgt>
                                        </p:tgtEl>
                                        <p:attrNameLst>
                                          <p:attrName>style.visibility</p:attrName>
                                        </p:attrNameLst>
                                      </p:cBhvr>
                                      <p:to>
                                        <p:strVal val="visible"/>
                                      </p:to>
                                    </p:set>
                                    <p:anim calcmode="lin" valueType="num">
                                      <p:cBhvr additive="base">
                                        <p:cTn id="19" dur="500" fill="hold"/>
                                        <p:tgtEl>
                                          <p:spTgt spid="19834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8349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3491"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4517" name="Rectangle 5"/>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Caso de Uso </a:t>
            </a:r>
            <a:r>
              <a:rPr kumimoji="0" lang="es-MX" sz="2000" b="1" i="1">
                <a:latin typeface="Arial Narrow" panose="020B0606020202030204" pitchFamily="34" charset="0"/>
              </a:rPr>
              <a:t>– Ejemplo “HOTEL”</a:t>
            </a:r>
            <a:endParaRPr kumimoji="0" lang="en-US" sz="2000" b="1" i="1">
              <a:latin typeface="Arial Narrow" panose="020B0606020202030204" pitchFamily="34" charset="0"/>
            </a:endParaRPr>
          </a:p>
        </p:txBody>
      </p:sp>
      <p:sp>
        <p:nvSpPr>
          <p:cNvPr id="1984519" name="Rectangle 7"/>
          <p:cNvSpPr>
            <a:spLocks noChangeArrowheads="1"/>
          </p:cNvSpPr>
          <p:nvPr>
            <p:ph type="body" idx="1"/>
          </p:nvPr>
        </p:nvSpPr>
        <p:spPr bwMode="auto">
          <a:xfrm>
            <a:off x="609600" y="1143000"/>
            <a:ext cx="7924800" cy="5200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90500" indent="-190500" algn="just">
              <a:spcBef>
                <a:spcPct val="0"/>
              </a:spcBef>
              <a:spcAft>
                <a:spcPct val="20000"/>
              </a:spcAft>
              <a:buClr>
                <a:srgbClr val="CC3300"/>
              </a:buClr>
              <a:buSzPct val="50000"/>
              <a:buFont typeface="Wingdings" panose="05000000000000000000" pitchFamily="2" charset="2"/>
              <a:buChar char="£"/>
            </a:pPr>
            <a:r>
              <a:rPr lang="es-ES_tradnl" sz="2000">
                <a:solidFill>
                  <a:srgbClr val="7EA9D4"/>
                </a:solidFill>
              </a:rPr>
              <a:t>USE CASE:  </a:t>
            </a:r>
            <a:r>
              <a:rPr lang="es-ES_tradnl" sz="2000"/>
              <a:t>ASIGNAR HABITACIÓN</a:t>
            </a:r>
            <a:endParaRPr lang="es-ES_tradnl" sz="2000">
              <a:solidFill>
                <a:srgbClr val="7EA9D4"/>
              </a:solidFill>
            </a:endParaRPr>
          </a:p>
          <a:p>
            <a:pPr marL="190500" indent="-190500" algn="just">
              <a:spcBef>
                <a:spcPct val="0"/>
              </a:spcBef>
              <a:spcAft>
                <a:spcPct val="20000"/>
              </a:spcAft>
              <a:buClr>
                <a:srgbClr val="CC3300"/>
              </a:buClr>
              <a:buSzPct val="50000"/>
              <a:buFont typeface="Wingdings" panose="05000000000000000000" pitchFamily="2" charset="2"/>
              <a:buChar char="£"/>
            </a:pPr>
            <a:r>
              <a:rPr lang="es-ES_tradnl" sz="2000">
                <a:solidFill>
                  <a:srgbClr val="7EA9D4"/>
                </a:solidFill>
              </a:rPr>
              <a:t>Descripción General:  </a:t>
            </a:r>
            <a:r>
              <a:rPr lang="es-ES_tradnl" sz="2000" b="0"/>
              <a:t>Asigna una habitación a un huesped que ha hecho una reservación previa.</a:t>
            </a:r>
            <a:endParaRPr lang="es-ES_tradnl" sz="2000" b="0">
              <a:solidFill>
                <a:srgbClr val="7EA9D4"/>
              </a:solidFill>
            </a:endParaRPr>
          </a:p>
          <a:p>
            <a:pPr marL="190500" indent="-190500" algn="just">
              <a:spcBef>
                <a:spcPct val="0"/>
              </a:spcBef>
              <a:spcAft>
                <a:spcPct val="5000"/>
              </a:spcAft>
              <a:buClr>
                <a:srgbClr val="CC3300"/>
              </a:buClr>
              <a:buSzPct val="50000"/>
              <a:buFont typeface="Wingdings" panose="05000000000000000000" pitchFamily="2" charset="2"/>
              <a:buChar char="£"/>
            </a:pPr>
            <a:r>
              <a:rPr lang="es-ES_tradnl" sz="2000">
                <a:solidFill>
                  <a:srgbClr val="7EA9D4"/>
                </a:solidFill>
              </a:rPr>
              <a:t>Escenario Primario:</a:t>
            </a:r>
          </a:p>
          <a:p>
            <a:pPr marL="571500" lvl="1" indent="-190500" algn="just">
              <a:spcBef>
                <a:spcPct val="0"/>
              </a:spcBef>
              <a:spcAft>
                <a:spcPct val="5000"/>
              </a:spcAft>
              <a:buClr>
                <a:srgbClr val="CC3300"/>
              </a:buClr>
              <a:buFont typeface="Wingdings" panose="05000000000000000000" pitchFamily="2" charset="2"/>
              <a:buAutoNum type="arabicPeriod"/>
            </a:pPr>
            <a:r>
              <a:rPr lang="es-ES_tradnl" sz="2000"/>
              <a:t>El cliente entrega su número de reservación tan pronto llega al hotel.</a:t>
            </a:r>
          </a:p>
          <a:p>
            <a:pPr marL="571500" lvl="1" indent="-190500" algn="just">
              <a:spcBef>
                <a:spcPct val="0"/>
              </a:spcBef>
              <a:spcAft>
                <a:spcPct val="5000"/>
              </a:spcAft>
              <a:buClr>
                <a:srgbClr val="CC3300"/>
              </a:buClr>
              <a:buFont typeface="Wingdings" panose="05000000000000000000" pitchFamily="2" charset="2"/>
              <a:buAutoNum type="arabicPeriod"/>
            </a:pPr>
            <a:r>
              <a:rPr lang="es-ES_tradnl" sz="2000"/>
              <a:t>El sistema indica si la reservación es válida.</a:t>
            </a:r>
          </a:p>
          <a:p>
            <a:pPr marL="571500" lvl="1" indent="-190500" algn="just">
              <a:spcBef>
                <a:spcPct val="0"/>
              </a:spcBef>
              <a:spcAft>
                <a:spcPct val="5000"/>
              </a:spcAft>
              <a:buClr>
                <a:srgbClr val="CC3300"/>
              </a:buClr>
              <a:buFont typeface="Wingdings" panose="05000000000000000000" pitchFamily="2" charset="2"/>
              <a:buAutoNum type="arabicPeriod"/>
            </a:pPr>
            <a:r>
              <a:rPr lang="es-ES_tradnl" sz="2000"/>
              <a:t>El sistema muestra el precio de la habitación reservada.</a:t>
            </a:r>
          </a:p>
          <a:p>
            <a:pPr marL="571500" lvl="1" indent="-190500" algn="just">
              <a:lnSpc>
                <a:spcPct val="85000"/>
              </a:lnSpc>
              <a:spcBef>
                <a:spcPct val="0"/>
              </a:spcBef>
              <a:spcAft>
                <a:spcPct val="10000"/>
              </a:spcAft>
              <a:buClr>
                <a:srgbClr val="CC3300"/>
              </a:buClr>
              <a:buFont typeface="Wingdings" panose="05000000000000000000" pitchFamily="2" charset="2"/>
              <a:buAutoNum type="arabicPeriod"/>
            </a:pPr>
            <a:r>
              <a:rPr lang="es-ES_tradnl" sz="2000"/>
              <a:t>Si el cliente va a cancelar con tarjeta de crédito.</a:t>
            </a:r>
          </a:p>
          <a:p>
            <a:pPr marL="952500" lvl="2" indent="-190500" algn="just">
              <a:spcBef>
                <a:spcPct val="0"/>
              </a:spcBef>
              <a:spcAft>
                <a:spcPct val="5000"/>
              </a:spcAft>
              <a:buClr>
                <a:srgbClr val="CC3300"/>
              </a:buClr>
              <a:buSzPct val="65000"/>
              <a:buFont typeface="Wingdings" panose="05000000000000000000" pitchFamily="2" charset="2"/>
              <a:buAutoNum type="alphaLcParenR"/>
            </a:pPr>
            <a:r>
              <a:rPr lang="es-ES_tradnl" sz="2000"/>
              <a:t>El cliente entrega el número de su tarjeta de crédito.</a:t>
            </a:r>
          </a:p>
          <a:p>
            <a:pPr marL="952500" lvl="2" indent="-190500" algn="just">
              <a:spcBef>
                <a:spcPct val="0"/>
              </a:spcBef>
              <a:spcAft>
                <a:spcPct val="5000"/>
              </a:spcAft>
              <a:buClr>
                <a:srgbClr val="CC3300"/>
              </a:buClr>
              <a:buSzPct val="65000"/>
              <a:buFont typeface="Wingdings" panose="05000000000000000000" pitchFamily="2" charset="2"/>
              <a:buAutoNum type="alphaLcParenR"/>
            </a:pPr>
            <a:r>
              <a:rPr lang="es-ES_tradnl" sz="2000"/>
              <a:t>El número de tarjeta es entregado a la agencia de tarjetas de crédito para su aprobación.</a:t>
            </a:r>
          </a:p>
          <a:p>
            <a:pPr marL="952500" lvl="2" indent="-190500" algn="just">
              <a:spcBef>
                <a:spcPct val="0"/>
              </a:spcBef>
              <a:spcAft>
                <a:spcPct val="5000"/>
              </a:spcAft>
              <a:buClr>
                <a:srgbClr val="CC3300"/>
              </a:buClr>
              <a:buSzPct val="65000"/>
              <a:buFont typeface="Wingdings" panose="05000000000000000000" pitchFamily="2" charset="2"/>
              <a:buAutoNum type="alphaLcParenR"/>
            </a:pPr>
            <a:r>
              <a:rPr lang="es-ES_tradnl" sz="2000"/>
              <a:t>La agencia de tarjetas de crédito aprueba la tarjeta dada por el cliente.</a:t>
            </a:r>
          </a:p>
          <a:p>
            <a:pPr marL="571500" lvl="1" indent="-190500" algn="just">
              <a:lnSpc>
                <a:spcPct val="85000"/>
              </a:lnSpc>
              <a:spcBef>
                <a:spcPct val="0"/>
              </a:spcBef>
              <a:spcAft>
                <a:spcPct val="10000"/>
              </a:spcAft>
              <a:buClr>
                <a:srgbClr val="CC3300"/>
              </a:buClr>
              <a:buFont typeface="Wingdings" panose="05000000000000000000" pitchFamily="2" charset="2"/>
              <a:buAutoNum type="arabicPeriod"/>
            </a:pPr>
            <a:r>
              <a:rPr lang="es-ES_tradnl" sz="2000"/>
              <a:t>Si el cliente va a cancelar en efectivo.</a:t>
            </a:r>
          </a:p>
          <a:p>
            <a:pPr marL="952500" lvl="2" indent="-190500" algn="just">
              <a:spcBef>
                <a:spcPct val="0"/>
              </a:spcBef>
              <a:spcAft>
                <a:spcPct val="5000"/>
              </a:spcAft>
              <a:buClr>
                <a:srgbClr val="CC3300"/>
              </a:buClr>
              <a:buSzPct val="65000"/>
              <a:buFont typeface="Wingdings" panose="05000000000000000000" pitchFamily="2" charset="2"/>
              <a:buAutoNum type="alphaLcParenR"/>
            </a:pPr>
            <a:r>
              <a:rPr lang="es-ES_tradnl" sz="2000"/>
              <a:t>Cancela el valor de la habitación.</a:t>
            </a:r>
          </a:p>
          <a:p>
            <a:pPr marL="571500" lvl="1" indent="-190500" algn="just">
              <a:lnSpc>
                <a:spcPct val="85000"/>
              </a:lnSpc>
              <a:spcBef>
                <a:spcPct val="0"/>
              </a:spcBef>
              <a:spcAft>
                <a:spcPct val="10000"/>
              </a:spcAft>
              <a:buClr>
                <a:srgbClr val="CC3300"/>
              </a:buClr>
              <a:buFont typeface="Wingdings" panose="05000000000000000000" pitchFamily="2" charset="2"/>
              <a:buAutoNum type="arabicPeriod"/>
            </a:pPr>
            <a:r>
              <a:rPr lang="es-ES_tradnl" sz="2000"/>
              <a:t>El sistema genera la llave del cuarto del huesped.</a:t>
            </a:r>
          </a:p>
          <a:p>
            <a:pPr marL="571500" lvl="1" indent="-190500" algn="just">
              <a:lnSpc>
                <a:spcPct val="85000"/>
              </a:lnSpc>
              <a:spcBef>
                <a:spcPct val="0"/>
              </a:spcBef>
              <a:spcAft>
                <a:spcPct val="10000"/>
              </a:spcAft>
              <a:buClr>
                <a:srgbClr val="CC3300"/>
              </a:buClr>
              <a:buFont typeface="Wingdings" panose="05000000000000000000" pitchFamily="2" charset="2"/>
              <a:buAutoNum type="arabicPeriod"/>
            </a:pPr>
            <a:r>
              <a:rPr lang="es-ES_tradnl" sz="2000"/>
              <a:t>El sistema crea la cuenta del huesped en el hotel.</a:t>
            </a:r>
          </a:p>
          <a:p>
            <a:pPr marL="571500" lvl="1" indent="-190500" algn="just">
              <a:lnSpc>
                <a:spcPct val="85000"/>
              </a:lnSpc>
              <a:spcBef>
                <a:spcPct val="0"/>
              </a:spcBef>
              <a:spcAft>
                <a:spcPct val="10000"/>
              </a:spcAft>
              <a:buClr>
                <a:srgbClr val="CC3300"/>
              </a:buClr>
              <a:buFont typeface="Wingdings" panose="05000000000000000000" pitchFamily="2" charset="2"/>
              <a:buAutoNum type="arabicPeriod"/>
            </a:pPr>
            <a:r>
              <a:rPr lang="es-ES_tradnl" sz="2000"/>
              <a:t>La llave y el número de habitación son entregados al husped.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84519">
                                            <p:txEl>
                                              <p:pRg st="0" end="0"/>
                                            </p:txEl>
                                          </p:spTgt>
                                        </p:tgtEl>
                                        <p:attrNameLst>
                                          <p:attrName>style.visibility</p:attrName>
                                        </p:attrNameLst>
                                      </p:cBhvr>
                                      <p:to>
                                        <p:strVal val="visible"/>
                                      </p:to>
                                    </p:set>
                                    <p:anim calcmode="lin" valueType="num">
                                      <p:cBhvr additive="base">
                                        <p:cTn id="7" dur="500" fill="hold"/>
                                        <p:tgtEl>
                                          <p:spTgt spid="19845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8451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84519">
                                            <p:txEl>
                                              <p:pRg st="0" end="0"/>
                                            </p:txEl>
                                          </p:spTgt>
                                        </p:tgtEl>
                                        <p:attrNameLst>
                                          <p:attrName>ppt_c</p:attrName>
                                        </p:attrNameLst>
                                      </p:cBhvr>
                                      <p:to>
                                        <a:srgbClr val="009999"/>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84519">
                                            <p:txEl>
                                              <p:pRg st="1" end="1"/>
                                            </p:txEl>
                                          </p:spTgt>
                                        </p:tgtEl>
                                        <p:attrNameLst>
                                          <p:attrName>style.visibility</p:attrName>
                                        </p:attrNameLst>
                                      </p:cBhvr>
                                      <p:to>
                                        <p:strVal val="visible"/>
                                      </p:to>
                                    </p:set>
                                    <p:anim calcmode="lin" valueType="num">
                                      <p:cBhvr additive="base">
                                        <p:cTn id="13" dur="500" fill="hold"/>
                                        <p:tgtEl>
                                          <p:spTgt spid="19845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8451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84519">
                                            <p:txEl>
                                              <p:pRg st="1" end="1"/>
                                            </p:txEl>
                                          </p:spTgt>
                                        </p:tgtEl>
                                        <p:attrNameLst>
                                          <p:attrName>ppt_c</p:attrName>
                                        </p:attrNameLst>
                                      </p:cBhvr>
                                      <p:to>
                                        <a:srgbClr val="009999"/>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84519">
                                            <p:txEl>
                                              <p:pRg st="2" end="2"/>
                                            </p:txEl>
                                          </p:spTgt>
                                        </p:tgtEl>
                                        <p:attrNameLst>
                                          <p:attrName>style.visibility</p:attrName>
                                        </p:attrNameLst>
                                      </p:cBhvr>
                                      <p:to>
                                        <p:strVal val="visible"/>
                                      </p:to>
                                    </p:set>
                                    <p:anim calcmode="lin" valueType="num">
                                      <p:cBhvr additive="base">
                                        <p:cTn id="19" dur="500" fill="hold"/>
                                        <p:tgtEl>
                                          <p:spTgt spid="19845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84519">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84519">
                                            <p:txEl>
                                              <p:pRg st="2" end="2"/>
                                            </p:txEl>
                                          </p:spTgt>
                                        </p:tgtEl>
                                        <p:attrNameLst>
                                          <p:attrName>ppt_c</p:attrName>
                                        </p:attrNameLst>
                                      </p:cBhvr>
                                      <p:to>
                                        <a:srgbClr val="009999"/>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84519">
                                            <p:txEl>
                                              <p:pRg st="3" end="3"/>
                                            </p:txEl>
                                          </p:spTgt>
                                        </p:tgtEl>
                                        <p:attrNameLst>
                                          <p:attrName>style.visibility</p:attrName>
                                        </p:attrNameLst>
                                      </p:cBhvr>
                                      <p:to>
                                        <p:strVal val="visible"/>
                                      </p:to>
                                    </p:set>
                                    <p:anim calcmode="lin" valueType="num">
                                      <p:cBhvr additive="base">
                                        <p:cTn id="25" dur="500" fill="hold"/>
                                        <p:tgtEl>
                                          <p:spTgt spid="19845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84519">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84519">
                                            <p:txEl>
                                              <p:pRg st="3" end="3"/>
                                            </p:txEl>
                                          </p:spTgt>
                                        </p:tgtEl>
                                        <p:attrNameLst>
                                          <p:attrName>ppt_c</p:attrName>
                                        </p:attrNameLst>
                                      </p:cBhvr>
                                      <p:to>
                                        <a:srgbClr val="009999"/>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84519">
                                            <p:txEl>
                                              <p:pRg st="4" end="4"/>
                                            </p:txEl>
                                          </p:spTgt>
                                        </p:tgtEl>
                                        <p:attrNameLst>
                                          <p:attrName>style.visibility</p:attrName>
                                        </p:attrNameLst>
                                      </p:cBhvr>
                                      <p:to>
                                        <p:strVal val="visible"/>
                                      </p:to>
                                    </p:set>
                                    <p:anim calcmode="lin" valueType="num">
                                      <p:cBhvr additive="base">
                                        <p:cTn id="31" dur="500" fill="hold"/>
                                        <p:tgtEl>
                                          <p:spTgt spid="198451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84519">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84519">
                                            <p:txEl>
                                              <p:pRg st="4" end="4"/>
                                            </p:txEl>
                                          </p:spTgt>
                                        </p:tgtEl>
                                        <p:attrNameLst>
                                          <p:attrName>ppt_c</p:attrName>
                                        </p:attrNameLst>
                                      </p:cBhvr>
                                      <p:to>
                                        <a:srgbClr val="009999"/>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84519">
                                            <p:txEl>
                                              <p:pRg st="5" end="5"/>
                                            </p:txEl>
                                          </p:spTgt>
                                        </p:tgtEl>
                                        <p:attrNameLst>
                                          <p:attrName>style.visibility</p:attrName>
                                        </p:attrNameLst>
                                      </p:cBhvr>
                                      <p:to>
                                        <p:strVal val="visible"/>
                                      </p:to>
                                    </p:set>
                                    <p:anim calcmode="lin" valueType="num">
                                      <p:cBhvr additive="base">
                                        <p:cTn id="37" dur="500" fill="hold"/>
                                        <p:tgtEl>
                                          <p:spTgt spid="198451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984519">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84519">
                                            <p:txEl>
                                              <p:pRg st="5" end="5"/>
                                            </p:txEl>
                                          </p:spTgt>
                                        </p:tgtEl>
                                        <p:attrNameLst>
                                          <p:attrName>ppt_c</p:attrName>
                                        </p:attrNameLst>
                                      </p:cBhvr>
                                      <p:to>
                                        <a:srgbClr val="009999"/>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984519">
                                            <p:txEl>
                                              <p:pRg st="6" end="6"/>
                                            </p:txEl>
                                          </p:spTgt>
                                        </p:tgtEl>
                                        <p:attrNameLst>
                                          <p:attrName>style.visibility</p:attrName>
                                        </p:attrNameLst>
                                      </p:cBhvr>
                                      <p:to>
                                        <p:strVal val="visible"/>
                                      </p:to>
                                    </p:set>
                                    <p:anim calcmode="lin" valueType="num">
                                      <p:cBhvr additive="base">
                                        <p:cTn id="43" dur="500" fill="hold"/>
                                        <p:tgtEl>
                                          <p:spTgt spid="198451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984519">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84519">
                                            <p:txEl>
                                              <p:pRg st="6" end="6"/>
                                            </p:txEl>
                                          </p:spTgt>
                                        </p:tgtEl>
                                        <p:attrNameLst>
                                          <p:attrName>ppt_c</p:attrName>
                                        </p:attrNameLst>
                                      </p:cBhvr>
                                      <p:to>
                                        <a:srgbClr val="009999"/>
                                      </p:to>
                                    </p:animClr>
                                  </p:subTnLst>
                                </p:cTn>
                              </p:par>
                              <p:par>
                                <p:cTn id="45" presetID="2" presetClass="entr" presetSubtype="8" fill="hold" grpId="0" nodeType="withEffect">
                                  <p:stCondLst>
                                    <p:cond delay="0"/>
                                  </p:stCondLst>
                                  <p:childTnLst>
                                    <p:set>
                                      <p:cBhvr>
                                        <p:cTn id="46" dur="1" fill="hold">
                                          <p:stCondLst>
                                            <p:cond delay="0"/>
                                          </p:stCondLst>
                                        </p:cTn>
                                        <p:tgtEl>
                                          <p:spTgt spid="1984519">
                                            <p:txEl>
                                              <p:pRg st="7" end="7"/>
                                            </p:txEl>
                                          </p:spTgt>
                                        </p:tgtEl>
                                        <p:attrNameLst>
                                          <p:attrName>style.visibility</p:attrName>
                                        </p:attrNameLst>
                                      </p:cBhvr>
                                      <p:to>
                                        <p:strVal val="visible"/>
                                      </p:to>
                                    </p:set>
                                    <p:anim calcmode="lin" valueType="num">
                                      <p:cBhvr additive="base">
                                        <p:cTn id="47" dur="500" fill="hold"/>
                                        <p:tgtEl>
                                          <p:spTgt spid="1984519">
                                            <p:txEl>
                                              <p:pRg st="7" end="7"/>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984519">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84519">
                                            <p:txEl>
                                              <p:pRg st="7" end="7"/>
                                            </p:txEl>
                                          </p:spTgt>
                                        </p:tgtEl>
                                        <p:attrNameLst>
                                          <p:attrName>ppt_c</p:attrName>
                                        </p:attrNameLst>
                                      </p:cBhvr>
                                      <p:to>
                                        <a:srgbClr val="009999"/>
                                      </p:to>
                                    </p:animClr>
                                  </p:subTnLst>
                                </p:cTn>
                              </p:par>
                              <p:par>
                                <p:cTn id="49" presetID="2" presetClass="entr" presetSubtype="8" fill="hold" grpId="0" nodeType="withEffect">
                                  <p:stCondLst>
                                    <p:cond delay="0"/>
                                  </p:stCondLst>
                                  <p:childTnLst>
                                    <p:set>
                                      <p:cBhvr>
                                        <p:cTn id="50" dur="1" fill="hold">
                                          <p:stCondLst>
                                            <p:cond delay="0"/>
                                          </p:stCondLst>
                                        </p:cTn>
                                        <p:tgtEl>
                                          <p:spTgt spid="1984519">
                                            <p:txEl>
                                              <p:pRg st="8" end="8"/>
                                            </p:txEl>
                                          </p:spTgt>
                                        </p:tgtEl>
                                        <p:attrNameLst>
                                          <p:attrName>style.visibility</p:attrName>
                                        </p:attrNameLst>
                                      </p:cBhvr>
                                      <p:to>
                                        <p:strVal val="visible"/>
                                      </p:to>
                                    </p:set>
                                    <p:anim calcmode="lin" valueType="num">
                                      <p:cBhvr additive="base">
                                        <p:cTn id="51" dur="500" fill="hold"/>
                                        <p:tgtEl>
                                          <p:spTgt spid="1984519">
                                            <p:txEl>
                                              <p:pRg st="8" end="8"/>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984519">
                                            <p:txEl>
                                              <p:pRg st="8" end="8"/>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84519">
                                            <p:txEl>
                                              <p:pRg st="8" end="8"/>
                                            </p:txEl>
                                          </p:spTgt>
                                        </p:tgtEl>
                                        <p:attrNameLst>
                                          <p:attrName>ppt_c</p:attrName>
                                        </p:attrNameLst>
                                      </p:cBhvr>
                                      <p:to>
                                        <a:srgbClr val="009999"/>
                                      </p:to>
                                    </p:animClr>
                                  </p:subTnLst>
                                </p:cTn>
                              </p:par>
                              <p:par>
                                <p:cTn id="53" presetID="2" presetClass="entr" presetSubtype="8" fill="hold" grpId="0" nodeType="withEffect">
                                  <p:stCondLst>
                                    <p:cond delay="0"/>
                                  </p:stCondLst>
                                  <p:childTnLst>
                                    <p:set>
                                      <p:cBhvr>
                                        <p:cTn id="54" dur="1" fill="hold">
                                          <p:stCondLst>
                                            <p:cond delay="0"/>
                                          </p:stCondLst>
                                        </p:cTn>
                                        <p:tgtEl>
                                          <p:spTgt spid="1984519">
                                            <p:txEl>
                                              <p:pRg st="9" end="9"/>
                                            </p:txEl>
                                          </p:spTgt>
                                        </p:tgtEl>
                                        <p:attrNameLst>
                                          <p:attrName>style.visibility</p:attrName>
                                        </p:attrNameLst>
                                      </p:cBhvr>
                                      <p:to>
                                        <p:strVal val="visible"/>
                                      </p:to>
                                    </p:set>
                                    <p:anim calcmode="lin" valueType="num">
                                      <p:cBhvr additive="base">
                                        <p:cTn id="55" dur="500" fill="hold"/>
                                        <p:tgtEl>
                                          <p:spTgt spid="1984519">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984519">
                                            <p:txEl>
                                              <p:pRg st="9" end="9"/>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84519">
                                            <p:txEl>
                                              <p:pRg st="9" end="9"/>
                                            </p:txEl>
                                          </p:spTgt>
                                        </p:tgtEl>
                                        <p:attrNameLst>
                                          <p:attrName>ppt_c</p:attrName>
                                        </p:attrNameLst>
                                      </p:cBhvr>
                                      <p:to>
                                        <a:srgbClr val="009999"/>
                                      </p:to>
                                    </p:animClr>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984519">
                                            <p:txEl>
                                              <p:pRg st="10" end="10"/>
                                            </p:txEl>
                                          </p:spTgt>
                                        </p:tgtEl>
                                        <p:attrNameLst>
                                          <p:attrName>style.visibility</p:attrName>
                                        </p:attrNameLst>
                                      </p:cBhvr>
                                      <p:to>
                                        <p:strVal val="visible"/>
                                      </p:to>
                                    </p:set>
                                    <p:anim calcmode="lin" valueType="num">
                                      <p:cBhvr additive="base">
                                        <p:cTn id="61" dur="500" fill="hold"/>
                                        <p:tgtEl>
                                          <p:spTgt spid="1984519">
                                            <p:txEl>
                                              <p:pRg st="10" end="1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984519">
                                            <p:txEl>
                                              <p:pRg st="10" end="1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84519">
                                            <p:txEl>
                                              <p:pRg st="10" end="10"/>
                                            </p:txEl>
                                          </p:spTgt>
                                        </p:tgtEl>
                                        <p:attrNameLst>
                                          <p:attrName>ppt_c</p:attrName>
                                        </p:attrNameLst>
                                      </p:cBhvr>
                                      <p:to>
                                        <a:srgbClr val="009999"/>
                                      </p:to>
                                    </p:animClr>
                                  </p:subTnLst>
                                </p:cTn>
                              </p:par>
                              <p:par>
                                <p:cTn id="63" presetID="2" presetClass="entr" presetSubtype="8" fill="hold" grpId="0" nodeType="withEffect">
                                  <p:stCondLst>
                                    <p:cond delay="0"/>
                                  </p:stCondLst>
                                  <p:childTnLst>
                                    <p:set>
                                      <p:cBhvr>
                                        <p:cTn id="64" dur="1" fill="hold">
                                          <p:stCondLst>
                                            <p:cond delay="0"/>
                                          </p:stCondLst>
                                        </p:cTn>
                                        <p:tgtEl>
                                          <p:spTgt spid="1984519">
                                            <p:txEl>
                                              <p:pRg st="11" end="11"/>
                                            </p:txEl>
                                          </p:spTgt>
                                        </p:tgtEl>
                                        <p:attrNameLst>
                                          <p:attrName>style.visibility</p:attrName>
                                        </p:attrNameLst>
                                      </p:cBhvr>
                                      <p:to>
                                        <p:strVal val="visible"/>
                                      </p:to>
                                    </p:set>
                                    <p:anim calcmode="lin" valueType="num">
                                      <p:cBhvr additive="base">
                                        <p:cTn id="65" dur="500" fill="hold"/>
                                        <p:tgtEl>
                                          <p:spTgt spid="1984519">
                                            <p:txEl>
                                              <p:pRg st="11" end="11"/>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1984519">
                                            <p:txEl>
                                              <p:pRg st="11" end="1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84519">
                                            <p:txEl>
                                              <p:pRg st="11" end="11"/>
                                            </p:txEl>
                                          </p:spTgt>
                                        </p:tgtEl>
                                        <p:attrNameLst>
                                          <p:attrName>ppt_c</p:attrName>
                                        </p:attrNameLst>
                                      </p:cBhvr>
                                      <p:to>
                                        <a:srgbClr val="009999"/>
                                      </p:to>
                                    </p:animClr>
                                  </p:sub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1984519">
                                            <p:txEl>
                                              <p:pRg st="12" end="12"/>
                                            </p:txEl>
                                          </p:spTgt>
                                        </p:tgtEl>
                                        <p:attrNameLst>
                                          <p:attrName>style.visibility</p:attrName>
                                        </p:attrNameLst>
                                      </p:cBhvr>
                                      <p:to>
                                        <p:strVal val="visible"/>
                                      </p:to>
                                    </p:set>
                                    <p:anim calcmode="lin" valueType="num">
                                      <p:cBhvr additive="base">
                                        <p:cTn id="71" dur="500" fill="hold"/>
                                        <p:tgtEl>
                                          <p:spTgt spid="1984519">
                                            <p:txEl>
                                              <p:pRg st="12" end="12"/>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1984519">
                                            <p:txEl>
                                              <p:pRg st="12" end="1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84519">
                                            <p:txEl>
                                              <p:pRg st="12" end="12"/>
                                            </p:txEl>
                                          </p:spTgt>
                                        </p:tgtEl>
                                        <p:attrNameLst>
                                          <p:attrName>ppt_c</p:attrName>
                                        </p:attrNameLst>
                                      </p:cBhvr>
                                      <p:to>
                                        <a:srgbClr val="009999"/>
                                      </p:to>
                                    </p:animClr>
                                  </p:sub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1984519">
                                            <p:txEl>
                                              <p:pRg st="13" end="13"/>
                                            </p:txEl>
                                          </p:spTgt>
                                        </p:tgtEl>
                                        <p:attrNameLst>
                                          <p:attrName>style.visibility</p:attrName>
                                        </p:attrNameLst>
                                      </p:cBhvr>
                                      <p:to>
                                        <p:strVal val="visible"/>
                                      </p:to>
                                    </p:set>
                                    <p:anim calcmode="lin" valueType="num">
                                      <p:cBhvr additive="base">
                                        <p:cTn id="77" dur="500" fill="hold"/>
                                        <p:tgtEl>
                                          <p:spTgt spid="1984519">
                                            <p:txEl>
                                              <p:pRg st="13" end="13"/>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1984519">
                                            <p:txEl>
                                              <p:pRg st="13" end="1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84519">
                                            <p:txEl>
                                              <p:pRg st="13" end="13"/>
                                            </p:txEl>
                                          </p:spTgt>
                                        </p:tgtEl>
                                        <p:attrNameLst>
                                          <p:attrName>ppt_c</p:attrName>
                                        </p:attrNameLst>
                                      </p:cBhvr>
                                      <p:to>
                                        <a:srgbClr val="009999"/>
                                      </p:to>
                                    </p:animClr>
                                  </p:sub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1984519">
                                            <p:txEl>
                                              <p:pRg st="14" end="14"/>
                                            </p:txEl>
                                          </p:spTgt>
                                        </p:tgtEl>
                                        <p:attrNameLst>
                                          <p:attrName>style.visibility</p:attrName>
                                        </p:attrNameLst>
                                      </p:cBhvr>
                                      <p:to>
                                        <p:strVal val="visible"/>
                                      </p:to>
                                    </p:set>
                                    <p:anim calcmode="lin" valueType="num">
                                      <p:cBhvr additive="base">
                                        <p:cTn id="83" dur="500" fill="hold"/>
                                        <p:tgtEl>
                                          <p:spTgt spid="1984519">
                                            <p:txEl>
                                              <p:pRg st="14" end="14"/>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984519">
                                            <p:txEl>
                                              <p:pRg st="14" end="1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84519">
                                            <p:txEl>
                                              <p:pRg st="14" end="14"/>
                                            </p:txEl>
                                          </p:spTgt>
                                        </p:tgtEl>
                                        <p:attrNameLst>
                                          <p:attrName>ppt_c</p:attrName>
                                        </p:attrNameLst>
                                      </p:cBhvr>
                                      <p:to>
                                        <a:srgbClr val="00999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4519"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6018" name="Rectangle 2"/>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Caso de Uso </a:t>
            </a:r>
            <a:r>
              <a:rPr kumimoji="0" lang="es-MX" sz="2000" b="1" i="1">
                <a:latin typeface="Arial Narrow" panose="020B0606020202030204" pitchFamily="34" charset="0"/>
              </a:rPr>
              <a:t>– Ejemplo “HOTEL”</a:t>
            </a:r>
            <a:endParaRPr kumimoji="0" lang="en-US" sz="2000" b="1" i="1">
              <a:latin typeface="Arial Narrow" panose="020B0606020202030204" pitchFamily="34" charset="0"/>
            </a:endParaRPr>
          </a:p>
        </p:txBody>
      </p:sp>
      <p:sp>
        <p:nvSpPr>
          <p:cNvPr id="2006019" name="Rectangle 3"/>
          <p:cNvSpPr>
            <a:spLocks noChangeArrowheads="1"/>
          </p:cNvSpPr>
          <p:nvPr>
            <p:ph type="body" idx="1"/>
          </p:nvPr>
        </p:nvSpPr>
        <p:spPr bwMode="auto">
          <a:xfrm>
            <a:off x="609600" y="1143000"/>
            <a:ext cx="7924800" cy="2062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90500" indent="-190500" algn="just">
              <a:spcBef>
                <a:spcPct val="0"/>
              </a:spcBef>
              <a:spcAft>
                <a:spcPct val="5000"/>
              </a:spcAft>
              <a:buClr>
                <a:srgbClr val="CC3300"/>
              </a:buClr>
              <a:buSzPct val="50000"/>
              <a:buFont typeface="Wingdings" panose="05000000000000000000" pitchFamily="2" charset="2"/>
              <a:buChar char="£"/>
            </a:pPr>
            <a:r>
              <a:rPr lang="es-ES_tradnl" sz="2000">
                <a:solidFill>
                  <a:srgbClr val="7EA9D4"/>
                </a:solidFill>
              </a:rPr>
              <a:t>Escenario Secundario:</a:t>
            </a:r>
          </a:p>
          <a:p>
            <a:pPr marL="571500" lvl="1" indent="-190500" algn="just">
              <a:spcBef>
                <a:spcPct val="0"/>
              </a:spcBef>
              <a:spcAft>
                <a:spcPct val="5000"/>
              </a:spcAft>
              <a:buClr>
                <a:srgbClr val="CC3300"/>
              </a:buClr>
              <a:buFont typeface="Wingdings" panose="05000000000000000000" pitchFamily="2" charset="2"/>
              <a:buAutoNum type="alphaUcPeriod"/>
            </a:pPr>
            <a:r>
              <a:rPr lang="es-ES_tradnl" sz="2000"/>
              <a:t>En el paso 2 si no es válida la reservación o el cliente no la tiene, debe verificarse si hay habitaciones libres. Si no las hay se termina el caso de uso.</a:t>
            </a:r>
          </a:p>
          <a:p>
            <a:pPr marL="571500" lvl="1" indent="-190500" algn="just">
              <a:spcBef>
                <a:spcPct val="0"/>
              </a:spcBef>
              <a:spcAft>
                <a:spcPct val="5000"/>
              </a:spcAft>
              <a:buClr>
                <a:srgbClr val="CC3300"/>
              </a:buClr>
              <a:buFont typeface="Wingdings" panose="05000000000000000000" pitchFamily="2" charset="2"/>
              <a:buAutoNum type="alphaUcPeriod"/>
            </a:pPr>
            <a:r>
              <a:rPr lang="es-ES_tradnl" sz="2000"/>
              <a:t>En el paso 4 c) si la agencia de tarjetas de crédito rechaza la tarjeta, el cliente deberá pagar en efectivo.</a:t>
            </a:r>
          </a:p>
          <a:p>
            <a:pPr marL="571500" lvl="1" indent="-190500" algn="just">
              <a:spcBef>
                <a:spcPct val="0"/>
              </a:spcBef>
              <a:spcAft>
                <a:spcPct val="5000"/>
              </a:spcAft>
              <a:buClr>
                <a:srgbClr val="CC3300"/>
              </a:buClr>
              <a:buFont typeface="Wingdings" panose="05000000000000000000" pitchFamily="2" charset="2"/>
              <a:buAutoNum type="alphaUcPeriod"/>
            </a:pPr>
            <a:r>
              <a:rPr lang="es-ES_tradnl" sz="2000"/>
              <a:t>En el paso 5 a) si el cliente no desea cancelar en efectivo se cancela el proceso y termina el caso de uso.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06019">
                                            <p:txEl>
                                              <p:pRg st="0" end="0"/>
                                            </p:txEl>
                                          </p:spTgt>
                                        </p:tgtEl>
                                        <p:attrNameLst>
                                          <p:attrName>style.visibility</p:attrName>
                                        </p:attrNameLst>
                                      </p:cBhvr>
                                      <p:to>
                                        <p:strVal val="visible"/>
                                      </p:to>
                                    </p:set>
                                    <p:anim calcmode="lin" valueType="num">
                                      <p:cBhvr additive="base">
                                        <p:cTn id="7" dur="500" fill="hold"/>
                                        <p:tgtEl>
                                          <p:spTgt spid="20060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0601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6019">
                                            <p:txEl>
                                              <p:pRg st="0" end="0"/>
                                            </p:txEl>
                                          </p:spTgt>
                                        </p:tgtEl>
                                        <p:attrNameLst>
                                          <p:attrName>ppt_c</p:attrName>
                                        </p:attrNameLst>
                                      </p:cBhvr>
                                      <p:to>
                                        <a:srgbClr val="009999"/>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06019">
                                            <p:txEl>
                                              <p:pRg st="1" end="1"/>
                                            </p:txEl>
                                          </p:spTgt>
                                        </p:tgtEl>
                                        <p:attrNameLst>
                                          <p:attrName>style.visibility</p:attrName>
                                        </p:attrNameLst>
                                      </p:cBhvr>
                                      <p:to>
                                        <p:strVal val="visible"/>
                                      </p:to>
                                    </p:set>
                                    <p:anim calcmode="lin" valueType="num">
                                      <p:cBhvr additive="base">
                                        <p:cTn id="13" dur="500" fill="hold"/>
                                        <p:tgtEl>
                                          <p:spTgt spid="20060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0601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6019">
                                            <p:txEl>
                                              <p:pRg st="1" end="1"/>
                                            </p:txEl>
                                          </p:spTgt>
                                        </p:tgtEl>
                                        <p:attrNameLst>
                                          <p:attrName>ppt_c</p:attrName>
                                        </p:attrNameLst>
                                      </p:cBhvr>
                                      <p:to>
                                        <a:srgbClr val="009999"/>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06019">
                                            <p:txEl>
                                              <p:pRg st="2" end="2"/>
                                            </p:txEl>
                                          </p:spTgt>
                                        </p:tgtEl>
                                        <p:attrNameLst>
                                          <p:attrName>style.visibility</p:attrName>
                                        </p:attrNameLst>
                                      </p:cBhvr>
                                      <p:to>
                                        <p:strVal val="visible"/>
                                      </p:to>
                                    </p:set>
                                    <p:anim calcmode="lin" valueType="num">
                                      <p:cBhvr additive="base">
                                        <p:cTn id="19" dur="500" fill="hold"/>
                                        <p:tgtEl>
                                          <p:spTgt spid="20060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06019">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6019">
                                            <p:txEl>
                                              <p:pRg st="2" end="2"/>
                                            </p:txEl>
                                          </p:spTgt>
                                        </p:tgtEl>
                                        <p:attrNameLst>
                                          <p:attrName>ppt_c</p:attrName>
                                        </p:attrNameLst>
                                      </p:cBhvr>
                                      <p:to>
                                        <a:srgbClr val="009999"/>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06019">
                                            <p:txEl>
                                              <p:pRg st="3" end="3"/>
                                            </p:txEl>
                                          </p:spTgt>
                                        </p:tgtEl>
                                        <p:attrNameLst>
                                          <p:attrName>style.visibility</p:attrName>
                                        </p:attrNameLst>
                                      </p:cBhvr>
                                      <p:to>
                                        <p:strVal val="visible"/>
                                      </p:to>
                                    </p:set>
                                    <p:anim calcmode="lin" valueType="num">
                                      <p:cBhvr additive="base">
                                        <p:cTn id="25" dur="500" fill="hold"/>
                                        <p:tgtEl>
                                          <p:spTgt spid="20060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06019">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6019">
                                            <p:txEl>
                                              <p:pRg st="3" end="3"/>
                                            </p:txEl>
                                          </p:spTgt>
                                        </p:tgtEl>
                                        <p:attrNameLst>
                                          <p:attrName>ppt_c</p:attrName>
                                        </p:attrNameLst>
                                      </p:cBhvr>
                                      <p:to>
                                        <a:srgbClr val="00999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6019" grpId="0" build="p" bldLvl="2"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63" name="Rectangle 3"/>
          <p:cNvSpPr>
            <a:spLocks noChangeArrowheads="1"/>
          </p:cNvSpPr>
          <p:nvPr>
            <p:ph type="body" idx="1"/>
          </p:nvPr>
        </p:nvSpPr>
        <p:spPr bwMode="auto">
          <a:xfrm>
            <a:off x="609600" y="1169988"/>
            <a:ext cx="7924800" cy="5137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lnSpc>
                <a:spcPct val="80000"/>
              </a:lnSpc>
              <a:spcBef>
                <a:spcPct val="0"/>
              </a:spcBef>
              <a:spcAft>
                <a:spcPct val="20000"/>
              </a:spcAft>
              <a:buFont typeface="Wingdings" panose="05000000000000000000" pitchFamily="2" charset="2"/>
              <a:buNone/>
            </a:pPr>
            <a:r>
              <a:rPr lang="es-ES_tradnl" sz="1800"/>
              <a:t>Defina los actores, casos de uso y diagramas de casos de uso para el caso:</a:t>
            </a:r>
          </a:p>
          <a:p>
            <a:pPr marL="381000" lvl="1" indent="-190500" algn="just">
              <a:lnSpc>
                <a:spcPct val="80000"/>
              </a:lnSpc>
              <a:spcBef>
                <a:spcPct val="0"/>
              </a:spcBef>
              <a:spcAft>
                <a:spcPct val="20000"/>
              </a:spcAft>
              <a:buClr>
                <a:srgbClr val="CC3300"/>
              </a:buClr>
              <a:buSzPct val="50000"/>
              <a:buFont typeface="Wingdings" panose="05000000000000000000" pitchFamily="2" charset="2"/>
              <a:buChar char="£"/>
            </a:pPr>
            <a:r>
              <a:rPr lang="es-ES_tradnl" sz="1800"/>
              <a:t>Car Rental desea automatizar su actual sistema manual de reservación de autos los cuales operan en varias locaciones en Perú.</a:t>
            </a:r>
          </a:p>
          <a:p>
            <a:pPr marL="381000" lvl="1" indent="-190500" algn="just">
              <a:lnSpc>
                <a:spcPct val="80000"/>
              </a:lnSpc>
              <a:spcBef>
                <a:spcPct val="0"/>
              </a:spcBef>
              <a:spcAft>
                <a:spcPct val="20000"/>
              </a:spcAft>
              <a:buClr>
                <a:srgbClr val="CC3300"/>
              </a:buClr>
              <a:buSzPct val="50000"/>
              <a:buFont typeface="Wingdings" panose="05000000000000000000" pitchFamily="2" charset="2"/>
              <a:buChar char="£"/>
            </a:pPr>
            <a:r>
              <a:rPr lang="es-ES_tradnl" sz="1800"/>
              <a:t>Cualquier empleado estará en posibilidad de hacer búsquedas de autos en los diferentes locales y reservarlos en caso fuese necesario para sus clientes.</a:t>
            </a:r>
          </a:p>
          <a:p>
            <a:pPr marL="381000" lvl="1" indent="-190500" algn="just">
              <a:lnSpc>
                <a:spcPct val="80000"/>
              </a:lnSpc>
              <a:spcBef>
                <a:spcPct val="0"/>
              </a:spcBef>
              <a:spcAft>
                <a:spcPct val="20000"/>
              </a:spcAft>
              <a:buClr>
                <a:srgbClr val="CC3300"/>
              </a:buClr>
              <a:buSzPct val="50000"/>
              <a:buFont typeface="Wingdings" panose="05000000000000000000" pitchFamily="2" charset="2"/>
              <a:buChar char="£"/>
            </a:pPr>
            <a:r>
              <a:rPr lang="es-ES_tradnl" sz="1800"/>
              <a:t>Un cliente puede recoger un auto de cualquier local y puede entregarlo en cualquier otra oficina de la empresa. Estos autos deberán ser regresados a la oficina de origen.</a:t>
            </a:r>
          </a:p>
          <a:p>
            <a:pPr marL="381000" lvl="1" indent="-190500" algn="just">
              <a:lnSpc>
                <a:spcPct val="80000"/>
              </a:lnSpc>
              <a:spcBef>
                <a:spcPct val="0"/>
              </a:spcBef>
              <a:spcAft>
                <a:spcPct val="20000"/>
              </a:spcAft>
              <a:buClr>
                <a:srgbClr val="CC3300"/>
              </a:buClr>
              <a:buSzPct val="50000"/>
              <a:buFont typeface="Wingdings" panose="05000000000000000000" pitchFamily="2" charset="2"/>
              <a:buChar char="£"/>
            </a:pPr>
            <a:r>
              <a:rPr lang="es-ES_tradnl" sz="1800"/>
              <a:t>Los carros son ofrecidos según sus tipos (sedan, camioneta, limosina, etc.) y los clientes pueden escoger entre algunas facilidades como aire acondicionado, cambios automáticos, etc.</a:t>
            </a:r>
          </a:p>
          <a:p>
            <a:pPr marL="381000" lvl="1" indent="-190500" algn="just">
              <a:lnSpc>
                <a:spcPct val="80000"/>
              </a:lnSpc>
              <a:spcBef>
                <a:spcPct val="0"/>
              </a:spcBef>
              <a:spcAft>
                <a:spcPct val="20000"/>
              </a:spcAft>
              <a:buClr>
                <a:srgbClr val="CC3300"/>
              </a:buClr>
              <a:buSzPct val="50000"/>
              <a:buFont typeface="Wingdings" panose="05000000000000000000" pitchFamily="2" charset="2"/>
              <a:buChar char="£"/>
            </a:pPr>
            <a:r>
              <a:rPr lang="es-ES_tradnl" sz="1800"/>
              <a:t>Los autos son asignados y administrados en cada local de Car Rental. Es decir cada local es responsable de asignar nuevos autos a su flota así como del mantenimiento y reparaciones de la misma. (los autos pueden estar fuera de servicio mientras duren estos mantenimientos o reparaciones efectuados por el Departamento de Servicio).</a:t>
            </a:r>
          </a:p>
          <a:p>
            <a:pPr marL="381000" lvl="1" indent="-190500" algn="just">
              <a:lnSpc>
                <a:spcPct val="80000"/>
              </a:lnSpc>
              <a:spcBef>
                <a:spcPct val="0"/>
              </a:spcBef>
              <a:spcAft>
                <a:spcPct val="20000"/>
              </a:spcAft>
              <a:buClr>
                <a:srgbClr val="CC3300"/>
              </a:buClr>
              <a:buSzPct val="50000"/>
              <a:buFont typeface="Wingdings" panose="05000000000000000000" pitchFamily="2" charset="2"/>
              <a:buChar char="£"/>
            </a:pPr>
            <a:r>
              <a:rPr lang="es-ES_tradnl" sz="1800"/>
              <a:t>Las  tarifas de alquiler están definidas en base a los tipos de autos y son cargadas de forma diaria y/o semanal. Habiendo un algoritmo para alquileres por tiempos mayores y para los casos en que el local de origen sea distinto del local de entrega del auto.</a:t>
            </a:r>
          </a:p>
          <a:p>
            <a:pPr marL="381000" lvl="1" indent="-190500" algn="just">
              <a:lnSpc>
                <a:spcPct val="80000"/>
              </a:lnSpc>
              <a:spcBef>
                <a:spcPct val="0"/>
              </a:spcBef>
              <a:spcAft>
                <a:spcPct val="20000"/>
              </a:spcAft>
              <a:buClr>
                <a:srgbClr val="CC3300"/>
              </a:buClr>
              <a:buSzPct val="50000"/>
              <a:buFont typeface="Wingdings" panose="05000000000000000000" pitchFamily="2" charset="2"/>
              <a:buChar char="£"/>
            </a:pPr>
            <a:r>
              <a:rPr lang="es-ES_tradnl" sz="1800"/>
              <a:t>Cada local es libre de poner sus propias tarifas para cada tipo de auto. (diferentes locales podrían tener precios distintos).</a:t>
            </a:r>
          </a:p>
          <a:p>
            <a:pPr marL="381000" lvl="1" indent="-190500" algn="just">
              <a:lnSpc>
                <a:spcPct val="80000"/>
              </a:lnSpc>
              <a:spcBef>
                <a:spcPct val="0"/>
              </a:spcBef>
              <a:spcAft>
                <a:spcPct val="20000"/>
              </a:spcAft>
              <a:buClr>
                <a:srgbClr val="CC3300"/>
              </a:buClr>
              <a:buSzPct val="50000"/>
              <a:buFont typeface="Wingdings" panose="05000000000000000000" pitchFamily="2" charset="2"/>
              <a:buChar char="£"/>
            </a:pPr>
            <a:r>
              <a:rPr lang="es-ES_tradnl" sz="1800"/>
              <a:t>Existe el requerimiento de tener acceso directo de los clientes por medio de Internet para tener acceso a la disponibilidad de vehículos y a la reserva de los mismo.</a:t>
            </a:r>
          </a:p>
        </p:txBody>
      </p:sp>
      <p:sp>
        <p:nvSpPr>
          <p:cNvPr id="1986565" name="Rectangle 5"/>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Caso de Uso </a:t>
            </a:r>
            <a:r>
              <a:rPr kumimoji="0" lang="es-MX" sz="2000" b="1" i="1">
                <a:latin typeface="Arial Narrow" panose="020B0606020202030204" pitchFamily="34" charset="0"/>
              </a:rPr>
              <a:t>– Ejemplo “CAR RENTAL”</a:t>
            </a:r>
            <a:endParaRPr kumimoji="0" lang="en-US" sz="2000" b="1" i="1">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86563">
                                            <p:txEl>
                                              <p:pRg st="0" end="0"/>
                                            </p:txEl>
                                          </p:spTgt>
                                        </p:tgtEl>
                                        <p:attrNameLst>
                                          <p:attrName>style.visibility</p:attrName>
                                        </p:attrNameLst>
                                      </p:cBhvr>
                                      <p:to>
                                        <p:strVal val="visible"/>
                                      </p:to>
                                    </p:set>
                                    <p:anim calcmode="lin" valueType="num">
                                      <p:cBhvr additive="base">
                                        <p:cTn id="7" dur="500" fill="hold"/>
                                        <p:tgtEl>
                                          <p:spTgt spid="19865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865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86563">
                                            <p:txEl>
                                              <p:pRg st="1" end="1"/>
                                            </p:txEl>
                                          </p:spTgt>
                                        </p:tgtEl>
                                        <p:attrNameLst>
                                          <p:attrName>style.visibility</p:attrName>
                                        </p:attrNameLst>
                                      </p:cBhvr>
                                      <p:to>
                                        <p:strVal val="visible"/>
                                      </p:to>
                                    </p:set>
                                    <p:anim calcmode="lin" valueType="num">
                                      <p:cBhvr additive="base">
                                        <p:cTn id="13" dur="500" fill="hold"/>
                                        <p:tgtEl>
                                          <p:spTgt spid="19865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865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86563">
                                            <p:txEl>
                                              <p:pRg st="2" end="2"/>
                                            </p:txEl>
                                          </p:spTgt>
                                        </p:tgtEl>
                                        <p:attrNameLst>
                                          <p:attrName>style.visibility</p:attrName>
                                        </p:attrNameLst>
                                      </p:cBhvr>
                                      <p:to>
                                        <p:strVal val="visible"/>
                                      </p:to>
                                    </p:set>
                                    <p:anim calcmode="lin" valueType="num">
                                      <p:cBhvr additive="base">
                                        <p:cTn id="19" dur="500" fill="hold"/>
                                        <p:tgtEl>
                                          <p:spTgt spid="19865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865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86563">
                                            <p:txEl>
                                              <p:pRg st="3" end="3"/>
                                            </p:txEl>
                                          </p:spTgt>
                                        </p:tgtEl>
                                        <p:attrNameLst>
                                          <p:attrName>style.visibility</p:attrName>
                                        </p:attrNameLst>
                                      </p:cBhvr>
                                      <p:to>
                                        <p:strVal val="visible"/>
                                      </p:to>
                                    </p:set>
                                    <p:anim calcmode="lin" valueType="num">
                                      <p:cBhvr additive="base">
                                        <p:cTn id="25" dur="500" fill="hold"/>
                                        <p:tgtEl>
                                          <p:spTgt spid="19865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865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86563">
                                            <p:txEl>
                                              <p:pRg st="4" end="4"/>
                                            </p:txEl>
                                          </p:spTgt>
                                        </p:tgtEl>
                                        <p:attrNameLst>
                                          <p:attrName>style.visibility</p:attrName>
                                        </p:attrNameLst>
                                      </p:cBhvr>
                                      <p:to>
                                        <p:strVal val="visible"/>
                                      </p:to>
                                    </p:set>
                                    <p:anim calcmode="lin" valueType="num">
                                      <p:cBhvr additive="base">
                                        <p:cTn id="31" dur="500" fill="hold"/>
                                        <p:tgtEl>
                                          <p:spTgt spid="19865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865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86563">
                                            <p:txEl>
                                              <p:pRg st="5" end="5"/>
                                            </p:txEl>
                                          </p:spTgt>
                                        </p:tgtEl>
                                        <p:attrNameLst>
                                          <p:attrName>style.visibility</p:attrName>
                                        </p:attrNameLst>
                                      </p:cBhvr>
                                      <p:to>
                                        <p:strVal val="visible"/>
                                      </p:to>
                                    </p:set>
                                    <p:anim calcmode="lin" valueType="num">
                                      <p:cBhvr additive="base">
                                        <p:cTn id="37" dur="500" fill="hold"/>
                                        <p:tgtEl>
                                          <p:spTgt spid="198656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9865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986563">
                                            <p:txEl>
                                              <p:pRg st="6" end="6"/>
                                            </p:txEl>
                                          </p:spTgt>
                                        </p:tgtEl>
                                        <p:attrNameLst>
                                          <p:attrName>style.visibility</p:attrName>
                                        </p:attrNameLst>
                                      </p:cBhvr>
                                      <p:to>
                                        <p:strVal val="visible"/>
                                      </p:to>
                                    </p:set>
                                    <p:anim calcmode="lin" valueType="num">
                                      <p:cBhvr additive="base">
                                        <p:cTn id="43" dur="500" fill="hold"/>
                                        <p:tgtEl>
                                          <p:spTgt spid="198656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98656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986563">
                                            <p:txEl>
                                              <p:pRg st="7" end="7"/>
                                            </p:txEl>
                                          </p:spTgt>
                                        </p:tgtEl>
                                        <p:attrNameLst>
                                          <p:attrName>style.visibility</p:attrName>
                                        </p:attrNameLst>
                                      </p:cBhvr>
                                      <p:to>
                                        <p:strVal val="visible"/>
                                      </p:to>
                                    </p:set>
                                    <p:anim calcmode="lin" valueType="num">
                                      <p:cBhvr additive="base">
                                        <p:cTn id="49" dur="500" fill="hold"/>
                                        <p:tgtEl>
                                          <p:spTgt spid="198656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98656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986563">
                                            <p:txEl>
                                              <p:pRg st="8" end="8"/>
                                            </p:txEl>
                                          </p:spTgt>
                                        </p:tgtEl>
                                        <p:attrNameLst>
                                          <p:attrName>style.visibility</p:attrName>
                                        </p:attrNameLst>
                                      </p:cBhvr>
                                      <p:to>
                                        <p:strVal val="visible"/>
                                      </p:to>
                                    </p:set>
                                    <p:anim calcmode="lin" valueType="num">
                                      <p:cBhvr additive="base">
                                        <p:cTn id="55" dur="500" fill="hold"/>
                                        <p:tgtEl>
                                          <p:spTgt spid="198656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98656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63"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8611" name="Rectangle 3"/>
          <p:cNvSpPr>
            <a:spLocks noChangeArrowheads="1"/>
          </p:cNvSpPr>
          <p:nvPr>
            <p:ph type="body" idx="1"/>
          </p:nvPr>
        </p:nvSpPr>
        <p:spPr bwMode="auto">
          <a:xfrm>
            <a:off x="609600" y="1246188"/>
            <a:ext cx="3657600" cy="3357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lnSpc>
                <a:spcPct val="75000"/>
              </a:lnSpc>
              <a:spcBef>
                <a:spcPct val="0"/>
              </a:spcBef>
              <a:spcAft>
                <a:spcPct val="10000"/>
              </a:spcAft>
              <a:buFont typeface="Wingdings" panose="05000000000000000000" pitchFamily="2" charset="2"/>
              <a:buNone/>
            </a:pPr>
            <a:r>
              <a:rPr lang="es-ES_tradnl" sz="1800">
                <a:solidFill>
                  <a:srgbClr val="CC3300"/>
                </a:solidFill>
              </a:rPr>
              <a:t>ACTORES :</a:t>
            </a:r>
          </a:p>
          <a:p>
            <a:pPr marL="381000" lvl="1" indent="-190500" algn="just">
              <a:lnSpc>
                <a:spcPct val="75000"/>
              </a:lnSpc>
              <a:spcBef>
                <a:spcPct val="0"/>
              </a:spcBef>
              <a:spcAft>
                <a:spcPct val="10000"/>
              </a:spcAft>
              <a:buClr>
                <a:srgbClr val="CC3300"/>
              </a:buClr>
              <a:buSzPct val="50000"/>
              <a:buFont typeface="Wingdings" panose="05000000000000000000" pitchFamily="2" charset="2"/>
              <a:buChar char="£"/>
            </a:pPr>
            <a:r>
              <a:rPr lang="es-ES_tradnl" sz="2000" b="1">
                <a:solidFill>
                  <a:srgbClr val="7EA9D4"/>
                </a:solidFill>
              </a:rPr>
              <a:t>Cliente :</a:t>
            </a:r>
            <a:r>
              <a:rPr lang="es-ES_tradnl" sz="2000"/>
              <a:t> Un miembro del público que desee usar un carro y contratar las facilidades provistas por Car Rental</a:t>
            </a:r>
          </a:p>
          <a:p>
            <a:pPr marL="381000" lvl="1" indent="-190500" algn="just">
              <a:lnSpc>
                <a:spcPct val="75000"/>
              </a:lnSpc>
              <a:spcBef>
                <a:spcPct val="0"/>
              </a:spcBef>
              <a:spcAft>
                <a:spcPct val="10000"/>
              </a:spcAft>
              <a:buClr>
                <a:srgbClr val="CC3300"/>
              </a:buClr>
              <a:buSzPct val="50000"/>
              <a:buFont typeface="Wingdings" panose="05000000000000000000" pitchFamily="2" charset="2"/>
              <a:buChar char="£"/>
            </a:pPr>
            <a:r>
              <a:rPr lang="es-ES_tradnl" sz="2000" b="1">
                <a:solidFill>
                  <a:srgbClr val="7EA9D4"/>
                </a:solidFill>
              </a:rPr>
              <a:t>Empleado :</a:t>
            </a:r>
            <a:r>
              <a:rPr lang="es-ES_tradnl" sz="2000"/>
              <a:t> Un empleado de Car Rental que usa el sistema de reservas. </a:t>
            </a:r>
          </a:p>
          <a:p>
            <a:pPr marL="381000" lvl="1" indent="-190500" algn="just">
              <a:lnSpc>
                <a:spcPct val="75000"/>
              </a:lnSpc>
              <a:spcBef>
                <a:spcPct val="0"/>
              </a:spcBef>
              <a:spcAft>
                <a:spcPct val="10000"/>
              </a:spcAft>
              <a:buClr>
                <a:srgbClr val="CC3300"/>
              </a:buClr>
              <a:buSzPct val="50000"/>
              <a:buFont typeface="Wingdings" panose="05000000000000000000" pitchFamily="2" charset="2"/>
              <a:buChar char="£"/>
            </a:pPr>
            <a:r>
              <a:rPr lang="es-ES_tradnl" sz="2000" b="1">
                <a:solidFill>
                  <a:srgbClr val="7EA9D4"/>
                </a:solidFill>
              </a:rPr>
              <a:t>Departamento de Servicio :</a:t>
            </a:r>
            <a:r>
              <a:rPr lang="es-ES_tradnl" sz="2000"/>
              <a:t> Un área de Car Rental quien es responsable de reservar autos para el mantenimiento de los mismos y de actualizar los datos históricos de los servicios.</a:t>
            </a:r>
          </a:p>
        </p:txBody>
      </p:sp>
      <p:sp>
        <p:nvSpPr>
          <p:cNvPr id="1988613" name="Rectangle 5"/>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Caso de Uso </a:t>
            </a:r>
            <a:r>
              <a:rPr kumimoji="0" lang="es-MX" sz="2000" b="1" i="1">
                <a:latin typeface="Arial Narrow" panose="020B0606020202030204" pitchFamily="34" charset="0"/>
              </a:rPr>
              <a:t>– Ejemplo “CAR RENTAL”</a:t>
            </a:r>
            <a:endParaRPr kumimoji="0" lang="en-US" sz="2000" b="1" i="1">
              <a:latin typeface="Arial Narrow" panose="020B0606020202030204" pitchFamily="34" charset="0"/>
            </a:endParaRPr>
          </a:p>
        </p:txBody>
      </p:sp>
      <p:sp>
        <p:nvSpPr>
          <p:cNvPr id="1988614" name="Rectangle 6"/>
          <p:cNvSpPr>
            <a:spLocks noChangeArrowheads="1"/>
          </p:cNvSpPr>
          <p:nvPr/>
        </p:nvSpPr>
        <p:spPr bwMode="auto">
          <a:xfrm>
            <a:off x="4724400" y="1219200"/>
            <a:ext cx="3657600" cy="33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anose="02020603050405020304" pitchFamily="18" charset="0"/>
              </a:defRPr>
            </a:lvl1pPr>
            <a:lvl2pPr marL="381000" indent="-190500" algn="l">
              <a:defRPr sz="2400">
                <a:solidFill>
                  <a:schemeClr val="tx1"/>
                </a:solidFill>
                <a:latin typeface="Times New Roman" panose="02020603050405020304" pitchFamily="18" charset="0"/>
              </a:defRPr>
            </a:lvl2pPr>
            <a:lvl3pPr marL="11811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75000"/>
              </a:lnSpc>
              <a:spcAft>
                <a:spcPct val="10000"/>
              </a:spcAft>
              <a:buClr>
                <a:srgbClr val="D60093"/>
              </a:buClr>
              <a:buSzPct val="70000"/>
              <a:buFont typeface="Wingdings" panose="05000000000000000000" pitchFamily="2" charset="2"/>
              <a:buNone/>
            </a:pPr>
            <a:r>
              <a:rPr kumimoji="0" lang="es-ES_tradnl" sz="1800" b="1">
                <a:solidFill>
                  <a:srgbClr val="CC3300"/>
                </a:solidFill>
                <a:latin typeface="Arial Narrow" panose="020B0606020202030204" pitchFamily="34" charset="0"/>
              </a:rPr>
              <a:t>CASOS DE USO:</a:t>
            </a:r>
          </a:p>
          <a:p>
            <a:pPr lvl="1" algn="just">
              <a:lnSpc>
                <a:spcPct val="75000"/>
              </a:lnSpc>
              <a:spcAft>
                <a:spcPct val="10000"/>
              </a:spcAft>
              <a:buClr>
                <a:srgbClr val="CC3300"/>
              </a:buClr>
              <a:buSzPct val="50000"/>
              <a:buFont typeface="Wingdings" panose="05000000000000000000" pitchFamily="2" charset="2"/>
              <a:buChar char="£"/>
            </a:pPr>
            <a:r>
              <a:rPr kumimoji="0" lang="es-ES_tradnl" sz="2000">
                <a:latin typeface="Arial Narrow" panose="020B0606020202030204" pitchFamily="34" charset="0"/>
              </a:rPr>
              <a:t>Buscar un auto disponible.</a:t>
            </a:r>
          </a:p>
          <a:p>
            <a:pPr lvl="1" algn="just">
              <a:lnSpc>
                <a:spcPct val="75000"/>
              </a:lnSpc>
              <a:spcAft>
                <a:spcPct val="10000"/>
              </a:spcAft>
              <a:buClr>
                <a:srgbClr val="CC3300"/>
              </a:buClr>
              <a:buSzPct val="50000"/>
              <a:buFont typeface="Wingdings" panose="05000000000000000000" pitchFamily="2" charset="2"/>
              <a:buChar char="£"/>
            </a:pPr>
            <a:r>
              <a:rPr kumimoji="0" lang="es-ES_tradnl" sz="2000">
                <a:latin typeface="Arial Narrow" panose="020B0606020202030204" pitchFamily="34" charset="0"/>
              </a:rPr>
              <a:t>Reservar un auto. </a:t>
            </a:r>
          </a:p>
          <a:p>
            <a:pPr lvl="1" algn="just">
              <a:lnSpc>
                <a:spcPct val="75000"/>
              </a:lnSpc>
              <a:spcAft>
                <a:spcPct val="10000"/>
              </a:spcAft>
              <a:buClr>
                <a:srgbClr val="CC3300"/>
              </a:buClr>
              <a:buSzPct val="50000"/>
              <a:buFont typeface="Wingdings" panose="05000000000000000000" pitchFamily="2" charset="2"/>
              <a:buChar char="£"/>
            </a:pPr>
            <a:r>
              <a:rPr kumimoji="0" lang="es-ES_tradnl" sz="2000">
                <a:latin typeface="Arial Narrow" panose="020B0606020202030204" pitchFamily="34" charset="0"/>
              </a:rPr>
              <a:t>Recoger un auto.</a:t>
            </a:r>
          </a:p>
          <a:p>
            <a:pPr lvl="1" algn="just">
              <a:lnSpc>
                <a:spcPct val="75000"/>
              </a:lnSpc>
              <a:spcAft>
                <a:spcPct val="10000"/>
              </a:spcAft>
              <a:buClr>
                <a:srgbClr val="CC3300"/>
              </a:buClr>
              <a:buSzPct val="50000"/>
              <a:buFont typeface="Wingdings" panose="05000000000000000000" pitchFamily="2" charset="2"/>
              <a:buChar char="£"/>
            </a:pPr>
            <a:r>
              <a:rPr kumimoji="0" lang="es-ES_tradnl" sz="2000">
                <a:latin typeface="Arial Narrow" panose="020B0606020202030204" pitchFamily="34" charset="0"/>
              </a:rPr>
              <a:t>Retornar un auto.</a:t>
            </a:r>
          </a:p>
          <a:p>
            <a:pPr lvl="1" algn="just">
              <a:lnSpc>
                <a:spcPct val="75000"/>
              </a:lnSpc>
              <a:spcAft>
                <a:spcPct val="10000"/>
              </a:spcAft>
              <a:buClr>
                <a:srgbClr val="CC3300"/>
              </a:buClr>
              <a:buSzPct val="50000"/>
              <a:buFont typeface="Wingdings" panose="05000000000000000000" pitchFamily="2" charset="2"/>
              <a:buChar char="£"/>
            </a:pPr>
            <a:r>
              <a:rPr kumimoji="0" lang="es-ES_tradnl" sz="2000">
                <a:latin typeface="Arial Narrow" panose="020B0606020202030204" pitchFamily="34" charset="0"/>
              </a:rPr>
              <a:t>Cancelar reservación.</a:t>
            </a:r>
          </a:p>
          <a:p>
            <a:pPr lvl="1" algn="just">
              <a:lnSpc>
                <a:spcPct val="75000"/>
              </a:lnSpc>
              <a:spcAft>
                <a:spcPct val="10000"/>
              </a:spcAft>
              <a:buClr>
                <a:srgbClr val="CC3300"/>
              </a:buClr>
              <a:buSzPct val="50000"/>
              <a:buFont typeface="Wingdings" panose="05000000000000000000" pitchFamily="2" charset="2"/>
              <a:buChar char="£"/>
            </a:pPr>
            <a:r>
              <a:rPr kumimoji="0" lang="es-ES_tradnl" sz="2000">
                <a:latin typeface="Arial Narrow" panose="020B0606020202030204" pitchFamily="34" charset="0"/>
              </a:rPr>
              <a:t>Agregar un auto.</a:t>
            </a:r>
          </a:p>
          <a:p>
            <a:pPr lvl="1" algn="just">
              <a:lnSpc>
                <a:spcPct val="75000"/>
              </a:lnSpc>
              <a:spcAft>
                <a:spcPct val="10000"/>
              </a:spcAft>
              <a:buClr>
                <a:srgbClr val="CC3300"/>
              </a:buClr>
              <a:buSzPct val="50000"/>
              <a:buFont typeface="Wingdings" panose="05000000000000000000" pitchFamily="2" charset="2"/>
              <a:buChar char="£"/>
            </a:pPr>
            <a:r>
              <a:rPr kumimoji="0" lang="es-ES_tradnl" sz="2000">
                <a:latin typeface="Arial Narrow" panose="020B0606020202030204" pitchFamily="34" charset="0"/>
              </a:rPr>
              <a:t>Mover un auto de una localidad a otra.</a:t>
            </a:r>
          </a:p>
          <a:p>
            <a:pPr lvl="1" algn="just">
              <a:lnSpc>
                <a:spcPct val="75000"/>
              </a:lnSpc>
              <a:spcAft>
                <a:spcPct val="10000"/>
              </a:spcAft>
              <a:buClr>
                <a:srgbClr val="CC3300"/>
              </a:buClr>
              <a:buSzPct val="50000"/>
              <a:buFont typeface="Wingdings" panose="05000000000000000000" pitchFamily="2" charset="2"/>
              <a:buChar char="£"/>
            </a:pPr>
            <a:r>
              <a:rPr kumimoji="0" lang="es-ES_tradnl" sz="2000">
                <a:latin typeface="Arial Narrow" panose="020B0606020202030204" pitchFamily="34" charset="0"/>
              </a:rPr>
              <a:t>Actualizar el histórico de servicios.</a:t>
            </a:r>
          </a:p>
          <a:p>
            <a:pPr lvl="1" algn="just">
              <a:lnSpc>
                <a:spcPct val="75000"/>
              </a:lnSpc>
              <a:spcAft>
                <a:spcPct val="10000"/>
              </a:spcAft>
              <a:buClr>
                <a:srgbClr val="CC3300"/>
              </a:buClr>
              <a:buSzPct val="50000"/>
              <a:buFont typeface="Wingdings" panose="05000000000000000000" pitchFamily="2" charset="2"/>
              <a:buChar char="£"/>
            </a:pPr>
            <a:r>
              <a:rPr kumimoji="0" lang="es-ES_tradnl" sz="2000">
                <a:latin typeface="Arial Narrow" panose="020B0606020202030204" pitchFamily="34" charset="0"/>
              </a:rPr>
              <a:t> reservar un auto para servicio de mantenimiento.</a:t>
            </a:r>
          </a:p>
        </p:txBody>
      </p:sp>
      <p:sp>
        <p:nvSpPr>
          <p:cNvPr id="1988615" name="Rectangle 7"/>
          <p:cNvSpPr>
            <a:spLocks noChangeArrowheads="1"/>
          </p:cNvSpPr>
          <p:nvPr/>
        </p:nvSpPr>
        <p:spPr bwMode="auto">
          <a:xfrm>
            <a:off x="609600" y="4800600"/>
            <a:ext cx="792480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anose="02020603050405020304" pitchFamily="18" charset="0"/>
              </a:defRPr>
            </a:lvl1pPr>
            <a:lvl2pPr marL="381000" indent="-190500" algn="l">
              <a:defRPr sz="2400">
                <a:solidFill>
                  <a:schemeClr val="tx1"/>
                </a:solidFill>
                <a:latin typeface="Times New Roman" panose="02020603050405020304" pitchFamily="18" charset="0"/>
              </a:defRPr>
            </a:lvl2pPr>
            <a:lvl3pPr marL="11811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75000"/>
              </a:lnSpc>
              <a:spcAft>
                <a:spcPct val="65000"/>
              </a:spcAft>
              <a:buClr>
                <a:srgbClr val="D60093"/>
              </a:buClr>
              <a:buSzPct val="70000"/>
              <a:buFont typeface="Wingdings" panose="05000000000000000000" pitchFamily="2" charset="2"/>
              <a:buNone/>
            </a:pPr>
            <a:r>
              <a:rPr kumimoji="0" lang="es-ES_tradnl" sz="1800" b="1">
                <a:solidFill>
                  <a:srgbClr val="CC3300"/>
                </a:solidFill>
                <a:latin typeface="Arial Narrow" panose="020B0606020202030204" pitchFamily="34" charset="0"/>
              </a:rPr>
              <a:t>ASOCIANDO CASOS DE USO A ACTORES:</a:t>
            </a:r>
          </a:p>
          <a:p>
            <a:pPr lvl="1" algn="just">
              <a:lnSpc>
                <a:spcPct val="75000"/>
              </a:lnSpc>
              <a:spcAft>
                <a:spcPct val="65000"/>
              </a:spcAft>
              <a:buClr>
                <a:srgbClr val="CC3300"/>
              </a:buClr>
              <a:buSzPct val="50000"/>
              <a:buFont typeface="Wingdings" panose="05000000000000000000" pitchFamily="2" charset="2"/>
              <a:buChar char="£"/>
            </a:pPr>
            <a:r>
              <a:rPr kumimoji="0" lang="es-ES_tradnl" sz="2000">
                <a:latin typeface="Arial Narrow" panose="020B0606020202030204" pitchFamily="34" charset="0"/>
              </a:rPr>
              <a:t>Un cliente.</a:t>
            </a:r>
          </a:p>
          <a:p>
            <a:pPr lvl="1" algn="just">
              <a:lnSpc>
                <a:spcPct val="75000"/>
              </a:lnSpc>
              <a:spcAft>
                <a:spcPct val="65000"/>
              </a:spcAft>
              <a:buClr>
                <a:srgbClr val="CC3300"/>
              </a:buClr>
              <a:buSzPct val="50000"/>
              <a:buFont typeface="Wingdings" panose="05000000000000000000" pitchFamily="2" charset="2"/>
              <a:buChar char="£"/>
            </a:pPr>
            <a:r>
              <a:rPr kumimoji="0" lang="es-ES_tradnl" sz="2000">
                <a:latin typeface="Arial Narrow" panose="020B0606020202030204" pitchFamily="34" charset="0"/>
              </a:rPr>
              <a:t>Empleado. </a:t>
            </a:r>
          </a:p>
          <a:p>
            <a:pPr lvl="1" algn="just">
              <a:lnSpc>
                <a:spcPct val="75000"/>
              </a:lnSpc>
              <a:spcAft>
                <a:spcPct val="65000"/>
              </a:spcAft>
              <a:buClr>
                <a:srgbClr val="CC3300"/>
              </a:buClr>
              <a:buSzPct val="50000"/>
              <a:buFont typeface="Wingdings" panose="05000000000000000000" pitchFamily="2" charset="2"/>
              <a:buChar char="£"/>
            </a:pPr>
            <a:r>
              <a:rPr kumimoji="0" lang="es-ES_tradnl" sz="2000">
                <a:latin typeface="Arial Narrow" panose="020B0606020202030204" pitchFamily="34" charset="0"/>
              </a:rPr>
              <a:t>Departamento de Servicio.</a:t>
            </a:r>
          </a:p>
        </p:txBody>
      </p:sp>
      <p:sp>
        <p:nvSpPr>
          <p:cNvPr id="1988616" name="AutoShape 8"/>
          <p:cNvSpPr>
            <a:spLocks noChangeArrowheads="1"/>
          </p:cNvSpPr>
          <p:nvPr/>
        </p:nvSpPr>
        <p:spPr bwMode="auto">
          <a:xfrm>
            <a:off x="2743200" y="4572000"/>
            <a:ext cx="2362200" cy="1009650"/>
          </a:xfrm>
          <a:prstGeom prst="wedgeRoundRectCallout">
            <a:avLst>
              <a:gd name="adj1" fmla="val -77620"/>
              <a:gd name="adj2" fmla="val 25787"/>
              <a:gd name="adj3" fmla="val 16667"/>
            </a:avLst>
          </a:prstGeom>
          <a:solidFill>
            <a:srgbClr val="FFFFFF"/>
          </a:solidFill>
          <a:ln w="9525">
            <a:solidFill>
              <a:srgbClr val="7EA9D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spAutoFit/>
          </a:bodyPr>
          <a:lstStyle>
            <a:lvl1pPr marL="190500" indent="-190500"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buClr>
                <a:srgbClr val="CC3300"/>
              </a:buClr>
              <a:buSzPct val="50000"/>
              <a:buFont typeface="Wingdings" panose="05000000000000000000" pitchFamily="2" charset="2"/>
              <a:buChar char="£"/>
            </a:pPr>
            <a:r>
              <a:rPr kumimoji="0" lang="es-ES_tradnl" sz="1400">
                <a:latin typeface="Arial Narrow" panose="020B0606020202030204" pitchFamily="34" charset="0"/>
              </a:rPr>
              <a:t>Buscar un auto disponible.</a:t>
            </a:r>
          </a:p>
          <a:p>
            <a:pPr algn="just">
              <a:lnSpc>
                <a:spcPct val="85000"/>
              </a:lnSpc>
              <a:buClr>
                <a:srgbClr val="CC3300"/>
              </a:buClr>
              <a:buSzPct val="50000"/>
              <a:buFont typeface="Wingdings" panose="05000000000000000000" pitchFamily="2" charset="2"/>
              <a:buChar char="£"/>
            </a:pPr>
            <a:r>
              <a:rPr kumimoji="0" lang="es-ES_tradnl" sz="1400">
                <a:latin typeface="Arial Narrow" panose="020B0606020202030204" pitchFamily="34" charset="0"/>
              </a:rPr>
              <a:t>Reservar un auto.</a:t>
            </a:r>
          </a:p>
          <a:p>
            <a:pPr algn="just">
              <a:lnSpc>
                <a:spcPct val="85000"/>
              </a:lnSpc>
              <a:buClr>
                <a:srgbClr val="CC3300"/>
              </a:buClr>
              <a:buSzPct val="50000"/>
              <a:buFont typeface="Wingdings" panose="05000000000000000000" pitchFamily="2" charset="2"/>
              <a:buChar char="£"/>
            </a:pPr>
            <a:r>
              <a:rPr kumimoji="0" lang="es-ES_tradnl" sz="1400">
                <a:latin typeface="Arial Narrow" panose="020B0606020202030204" pitchFamily="34" charset="0"/>
              </a:rPr>
              <a:t>Recoger un auto.</a:t>
            </a:r>
          </a:p>
          <a:p>
            <a:pPr algn="just">
              <a:lnSpc>
                <a:spcPct val="85000"/>
              </a:lnSpc>
              <a:buClr>
                <a:srgbClr val="CC3300"/>
              </a:buClr>
              <a:buSzPct val="50000"/>
              <a:buFont typeface="Wingdings" panose="05000000000000000000" pitchFamily="2" charset="2"/>
              <a:buChar char="£"/>
            </a:pPr>
            <a:r>
              <a:rPr kumimoji="0" lang="es-ES_tradnl" sz="1400">
                <a:latin typeface="Arial Narrow" panose="020B0606020202030204" pitchFamily="34" charset="0"/>
              </a:rPr>
              <a:t>Retornar un auto.</a:t>
            </a:r>
          </a:p>
          <a:p>
            <a:pPr algn="just">
              <a:lnSpc>
                <a:spcPct val="85000"/>
              </a:lnSpc>
              <a:buClr>
                <a:srgbClr val="CC3300"/>
              </a:buClr>
              <a:buSzPct val="50000"/>
              <a:buFont typeface="Wingdings" panose="05000000000000000000" pitchFamily="2" charset="2"/>
              <a:buChar char="£"/>
            </a:pPr>
            <a:r>
              <a:rPr kumimoji="0" lang="es-ES_tradnl" sz="1400">
                <a:latin typeface="Arial Narrow" panose="020B0606020202030204" pitchFamily="34" charset="0"/>
              </a:rPr>
              <a:t>Cancelar reservación.</a:t>
            </a:r>
          </a:p>
        </p:txBody>
      </p:sp>
      <p:sp>
        <p:nvSpPr>
          <p:cNvPr id="1988617" name="AutoShape 9"/>
          <p:cNvSpPr>
            <a:spLocks noChangeArrowheads="1"/>
          </p:cNvSpPr>
          <p:nvPr/>
        </p:nvSpPr>
        <p:spPr bwMode="auto">
          <a:xfrm>
            <a:off x="4572000" y="5410200"/>
            <a:ext cx="3048000" cy="425450"/>
          </a:xfrm>
          <a:prstGeom prst="wedgeRoundRectCallout">
            <a:avLst>
              <a:gd name="adj1" fmla="val -127032"/>
              <a:gd name="adj2" fmla="val 29852"/>
              <a:gd name="adj3" fmla="val 16667"/>
            </a:avLst>
          </a:prstGeom>
          <a:solidFill>
            <a:srgbClr val="FFFFFF"/>
          </a:solidFill>
          <a:ln w="9525">
            <a:solidFill>
              <a:srgbClr val="7EA9D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spAutoFit/>
          </a:bodyPr>
          <a:lstStyle>
            <a:lvl1pPr marL="190500" indent="-190500"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buClr>
                <a:srgbClr val="CC3300"/>
              </a:buClr>
              <a:buSzPct val="50000"/>
              <a:buFont typeface="Wingdings" panose="05000000000000000000" pitchFamily="2" charset="2"/>
              <a:buChar char="£"/>
            </a:pPr>
            <a:r>
              <a:rPr kumimoji="0" lang="es-ES_tradnl" sz="1400">
                <a:latin typeface="Arial Narrow" panose="020B0606020202030204" pitchFamily="34" charset="0"/>
              </a:rPr>
              <a:t>Agregar un auto.</a:t>
            </a:r>
          </a:p>
          <a:p>
            <a:pPr algn="just">
              <a:lnSpc>
                <a:spcPct val="85000"/>
              </a:lnSpc>
              <a:buClr>
                <a:srgbClr val="CC3300"/>
              </a:buClr>
              <a:buSzPct val="50000"/>
              <a:buFont typeface="Wingdings" panose="05000000000000000000" pitchFamily="2" charset="2"/>
              <a:buChar char="£"/>
            </a:pPr>
            <a:r>
              <a:rPr kumimoji="0" lang="es-ES_tradnl" sz="1400">
                <a:latin typeface="Arial Narrow" panose="020B0606020202030204" pitchFamily="34" charset="0"/>
              </a:rPr>
              <a:t>Mover un auto de una localidad a otra.</a:t>
            </a:r>
          </a:p>
        </p:txBody>
      </p:sp>
      <p:sp>
        <p:nvSpPr>
          <p:cNvPr id="1988619" name="AutoShape 11"/>
          <p:cNvSpPr>
            <a:spLocks noChangeArrowheads="1"/>
          </p:cNvSpPr>
          <p:nvPr/>
        </p:nvSpPr>
        <p:spPr bwMode="auto">
          <a:xfrm>
            <a:off x="4572000" y="5899150"/>
            <a:ext cx="3962400" cy="425450"/>
          </a:xfrm>
          <a:prstGeom prst="wedgeRoundRectCallout">
            <a:avLst>
              <a:gd name="adj1" fmla="val -74639"/>
              <a:gd name="adj2" fmla="val 20894"/>
              <a:gd name="adj3" fmla="val 16667"/>
            </a:avLst>
          </a:prstGeom>
          <a:solidFill>
            <a:srgbClr val="FFFFFF"/>
          </a:solidFill>
          <a:ln w="9525">
            <a:solidFill>
              <a:srgbClr val="7EA9D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spAutoFit/>
          </a:bodyPr>
          <a:lstStyle>
            <a:lvl1pPr marL="190500" indent="-190500"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buClr>
                <a:srgbClr val="CC3300"/>
              </a:buClr>
              <a:buSzPct val="50000"/>
              <a:buFont typeface="Wingdings" panose="05000000000000000000" pitchFamily="2" charset="2"/>
              <a:buChar char="£"/>
            </a:pPr>
            <a:r>
              <a:rPr kumimoji="0" lang="es-ES_tradnl" sz="1400">
                <a:latin typeface="Arial Narrow" panose="020B0606020202030204" pitchFamily="34" charset="0"/>
              </a:rPr>
              <a:t>Actualizar el histórico de servicios.</a:t>
            </a:r>
          </a:p>
          <a:p>
            <a:pPr algn="just">
              <a:lnSpc>
                <a:spcPct val="85000"/>
              </a:lnSpc>
              <a:buClr>
                <a:srgbClr val="CC3300"/>
              </a:buClr>
              <a:buSzPct val="50000"/>
              <a:buFont typeface="Wingdings" panose="05000000000000000000" pitchFamily="2" charset="2"/>
              <a:buChar char="£"/>
            </a:pPr>
            <a:r>
              <a:rPr kumimoji="0" lang="es-ES_tradnl" sz="1400">
                <a:latin typeface="Arial Narrow" panose="020B0606020202030204" pitchFamily="34" charset="0"/>
              </a:rPr>
              <a:t>Reservar un auto para servicio de mantenimiento.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1988611">
                                            <p:txEl>
                                              <p:pRg st="0" end="0"/>
                                            </p:txEl>
                                          </p:spTgt>
                                        </p:tgtEl>
                                        <p:attrNameLst>
                                          <p:attrName>style.visibility</p:attrName>
                                        </p:attrNameLst>
                                      </p:cBhvr>
                                      <p:to>
                                        <p:strVal val="visible"/>
                                      </p:to>
                                    </p:set>
                                    <p:anim calcmode="lin" valueType="num">
                                      <p:cBhvr>
                                        <p:cTn id="7" dur="500" fill="hold"/>
                                        <p:tgtEl>
                                          <p:spTgt spid="1988611">
                                            <p:txEl>
                                              <p:pRg st="0" end="0"/>
                                            </p:txEl>
                                          </p:spTgt>
                                        </p:tgtEl>
                                        <p:attrNameLst>
                                          <p:attrName>ppt_w</p:attrName>
                                        </p:attrNameLst>
                                      </p:cBhvr>
                                      <p:tavLst>
                                        <p:tav tm="0">
                                          <p:val>
                                            <p:strVal val="4/3*#ppt_w"/>
                                          </p:val>
                                        </p:tav>
                                        <p:tav tm="100000">
                                          <p:val>
                                            <p:strVal val="#ppt_w"/>
                                          </p:val>
                                        </p:tav>
                                      </p:tavLst>
                                    </p:anim>
                                    <p:anim calcmode="lin" valueType="num">
                                      <p:cBhvr>
                                        <p:cTn id="8" dur="500" fill="hold"/>
                                        <p:tgtEl>
                                          <p:spTgt spid="1988611">
                                            <p:txEl>
                                              <p:pRg st="0" end="0"/>
                                            </p:txEl>
                                          </p:spTgt>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1988611">
                                            <p:txEl>
                                              <p:pRg st="0" end="0"/>
                                            </p:txEl>
                                          </p:spTgt>
                                        </p:tgtEl>
                                        <p:attrNameLst>
                                          <p:attrName>ppt_c</p:attrName>
                                        </p:attrNameLst>
                                      </p:cBhvr>
                                      <p:to>
                                        <a:srgbClr val="336699"/>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1988611">
                                            <p:txEl>
                                              <p:pRg st="1" end="1"/>
                                            </p:txEl>
                                          </p:spTgt>
                                        </p:tgtEl>
                                        <p:attrNameLst>
                                          <p:attrName>style.visibility</p:attrName>
                                        </p:attrNameLst>
                                      </p:cBhvr>
                                      <p:to>
                                        <p:strVal val="visible"/>
                                      </p:to>
                                    </p:set>
                                    <p:anim calcmode="lin" valueType="num">
                                      <p:cBhvr>
                                        <p:cTn id="13" dur="500" fill="hold"/>
                                        <p:tgtEl>
                                          <p:spTgt spid="1988611">
                                            <p:txEl>
                                              <p:pRg st="1" end="1"/>
                                            </p:txEl>
                                          </p:spTgt>
                                        </p:tgtEl>
                                        <p:attrNameLst>
                                          <p:attrName>ppt_w</p:attrName>
                                        </p:attrNameLst>
                                      </p:cBhvr>
                                      <p:tavLst>
                                        <p:tav tm="0">
                                          <p:val>
                                            <p:strVal val="4/3*#ppt_w"/>
                                          </p:val>
                                        </p:tav>
                                        <p:tav tm="100000">
                                          <p:val>
                                            <p:strVal val="#ppt_w"/>
                                          </p:val>
                                        </p:tav>
                                      </p:tavLst>
                                    </p:anim>
                                    <p:anim calcmode="lin" valueType="num">
                                      <p:cBhvr>
                                        <p:cTn id="14" dur="500" fill="hold"/>
                                        <p:tgtEl>
                                          <p:spTgt spid="1988611">
                                            <p:txEl>
                                              <p:pRg st="1" end="1"/>
                                            </p:txEl>
                                          </p:spTgt>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1988611">
                                            <p:txEl>
                                              <p:pRg st="1" end="1"/>
                                            </p:txEl>
                                          </p:spTgt>
                                        </p:tgtEl>
                                        <p:attrNameLst>
                                          <p:attrName>ppt_c</p:attrName>
                                        </p:attrNameLst>
                                      </p:cBhvr>
                                      <p:to>
                                        <a:srgbClr val="336699"/>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88" fill="hold" grpId="0" nodeType="clickEffect">
                                  <p:stCondLst>
                                    <p:cond delay="0"/>
                                  </p:stCondLst>
                                  <p:childTnLst>
                                    <p:set>
                                      <p:cBhvr>
                                        <p:cTn id="18" dur="1" fill="hold">
                                          <p:stCondLst>
                                            <p:cond delay="0"/>
                                          </p:stCondLst>
                                        </p:cTn>
                                        <p:tgtEl>
                                          <p:spTgt spid="1988611">
                                            <p:txEl>
                                              <p:pRg st="2" end="2"/>
                                            </p:txEl>
                                          </p:spTgt>
                                        </p:tgtEl>
                                        <p:attrNameLst>
                                          <p:attrName>style.visibility</p:attrName>
                                        </p:attrNameLst>
                                      </p:cBhvr>
                                      <p:to>
                                        <p:strVal val="visible"/>
                                      </p:to>
                                    </p:set>
                                    <p:anim calcmode="lin" valueType="num">
                                      <p:cBhvr>
                                        <p:cTn id="19" dur="500" fill="hold"/>
                                        <p:tgtEl>
                                          <p:spTgt spid="1988611">
                                            <p:txEl>
                                              <p:pRg st="2" end="2"/>
                                            </p:txEl>
                                          </p:spTgt>
                                        </p:tgtEl>
                                        <p:attrNameLst>
                                          <p:attrName>ppt_w</p:attrName>
                                        </p:attrNameLst>
                                      </p:cBhvr>
                                      <p:tavLst>
                                        <p:tav tm="0">
                                          <p:val>
                                            <p:strVal val="4/3*#ppt_w"/>
                                          </p:val>
                                        </p:tav>
                                        <p:tav tm="100000">
                                          <p:val>
                                            <p:strVal val="#ppt_w"/>
                                          </p:val>
                                        </p:tav>
                                      </p:tavLst>
                                    </p:anim>
                                    <p:anim calcmode="lin" valueType="num">
                                      <p:cBhvr>
                                        <p:cTn id="20" dur="500" fill="hold"/>
                                        <p:tgtEl>
                                          <p:spTgt spid="1988611">
                                            <p:txEl>
                                              <p:pRg st="2" end="2"/>
                                            </p:txEl>
                                          </p:spTgt>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1988611">
                                            <p:txEl>
                                              <p:pRg st="2" end="2"/>
                                            </p:txEl>
                                          </p:spTgt>
                                        </p:tgtEl>
                                        <p:attrNameLst>
                                          <p:attrName>ppt_c</p:attrName>
                                        </p:attrNameLst>
                                      </p:cBhvr>
                                      <p:to>
                                        <a:srgbClr val="336699"/>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88" fill="hold" grpId="0" nodeType="clickEffect">
                                  <p:stCondLst>
                                    <p:cond delay="0"/>
                                  </p:stCondLst>
                                  <p:childTnLst>
                                    <p:set>
                                      <p:cBhvr>
                                        <p:cTn id="24" dur="1" fill="hold">
                                          <p:stCondLst>
                                            <p:cond delay="0"/>
                                          </p:stCondLst>
                                        </p:cTn>
                                        <p:tgtEl>
                                          <p:spTgt spid="1988611">
                                            <p:txEl>
                                              <p:pRg st="3" end="3"/>
                                            </p:txEl>
                                          </p:spTgt>
                                        </p:tgtEl>
                                        <p:attrNameLst>
                                          <p:attrName>style.visibility</p:attrName>
                                        </p:attrNameLst>
                                      </p:cBhvr>
                                      <p:to>
                                        <p:strVal val="visible"/>
                                      </p:to>
                                    </p:set>
                                    <p:anim calcmode="lin" valueType="num">
                                      <p:cBhvr>
                                        <p:cTn id="25" dur="500" fill="hold"/>
                                        <p:tgtEl>
                                          <p:spTgt spid="1988611">
                                            <p:txEl>
                                              <p:pRg st="3" end="3"/>
                                            </p:txEl>
                                          </p:spTgt>
                                        </p:tgtEl>
                                        <p:attrNameLst>
                                          <p:attrName>ppt_w</p:attrName>
                                        </p:attrNameLst>
                                      </p:cBhvr>
                                      <p:tavLst>
                                        <p:tav tm="0">
                                          <p:val>
                                            <p:strVal val="4/3*#ppt_w"/>
                                          </p:val>
                                        </p:tav>
                                        <p:tav tm="100000">
                                          <p:val>
                                            <p:strVal val="#ppt_w"/>
                                          </p:val>
                                        </p:tav>
                                      </p:tavLst>
                                    </p:anim>
                                    <p:anim calcmode="lin" valueType="num">
                                      <p:cBhvr>
                                        <p:cTn id="26" dur="500" fill="hold"/>
                                        <p:tgtEl>
                                          <p:spTgt spid="1988611">
                                            <p:txEl>
                                              <p:pRg st="3" end="3"/>
                                            </p:txEl>
                                          </p:spTgt>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1988611">
                                            <p:txEl>
                                              <p:pRg st="3" end="3"/>
                                            </p:txEl>
                                          </p:spTgt>
                                        </p:tgtEl>
                                        <p:attrNameLst>
                                          <p:attrName>ppt_c</p:attrName>
                                        </p:attrNameLst>
                                      </p:cBhvr>
                                      <p:to>
                                        <a:srgbClr val="336699"/>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88" fill="hold" grpId="0" nodeType="clickEffect">
                                  <p:stCondLst>
                                    <p:cond delay="0"/>
                                  </p:stCondLst>
                                  <p:childTnLst>
                                    <p:set>
                                      <p:cBhvr>
                                        <p:cTn id="30" dur="1" fill="hold">
                                          <p:stCondLst>
                                            <p:cond delay="0"/>
                                          </p:stCondLst>
                                        </p:cTn>
                                        <p:tgtEl>
                                          <p:spTgt spid="1988614">
                                            <p:txEl>
                                              <p:pRg st="0" end="0"/>
                                            </p:txEl>
                                          </p:spTgt>
                                        </p:tgtEl>
                                        <p:attrNameLst>
                                          <p:attrName>style.visibility</p:attrName>
                                        </p:attrNameLst>
                                      </p:cBhvr>
                                      <p:to>
                                        <p:strVal val="visible"/>
                                      </p:to>
                                    </p:set>
                                    <p:anim calcmode="lin" valueType="num">
                                      <p:cBhvr>
                                        <p:cTn id="31" dur="500" fill="hold"/>
                                        <p:tgtEl>
                                          <p:spTgt spid="1988614">
                                            <p:txEl>
                                              <p:pRg st="0" end="0"/>
                                            </p:txEl>
                                          </p:spTgt>
                                        </p:tgtEl>
                                        <p:attrNameLst>
                                          <p:attrName>ppt_w</p:attrName>
                                        </p:attrNameLst>
                                      </p:cBhvr>
                                      <p:tavLst>
                                        <p:tav tm="0">
                                          <p:val>
                                            <p:strVal val="4/3*#ppt_w"/>
                                          </p:val>
                                        </p:tav>
                                        <p:tav tm="100000">
                                          <p:val>
                                            <p:strVal val="#ppt_w"/>
                                          </p:val>
                                        </p:tav>
                                      </p:tavLst>
                                    </p:anim>
                                    <p:anim calcmode="lin" valueType="num">
                                      <p:cBhvr>
                                        <p:cTn id="32" dur="500" fill="hold"/>
                                        <p:tgtEl>
                                          <p:spTgt spid="1988614">
                                            <p:txEl>
                                              <p:pRg st="0" end="0"/>
                                            </p:txEl>
                                          </p:spTgt>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1988614">
                                            <p:txEl>
                                              <p:pRg st="0" end="0"/>
                                            </p:txEl>
                                          </p:spTgt>
                                        </p:tgtEl>
                                        <p:attrNameLst>
                                          <p:attrName>ppt_c</p:attrName>
                                        </p:attrNameLst>
                                      </p:cBhvr>
                                      <p:to>
                                        <a:srgbClr val="336699"/>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88" fill="hold" grpId="0" nodeType="clickEffect">
                                  <p:stCondLst>
                                    <p:cond delay="0"/>
                                  </p:stCondLst>
                                  <p:childTnLst>
                                    <p:set>
                                      <p:cBhvr>
                                        <p:cTn id="36" dur="1" fill="hold">
                                          <p:stCondLst>
                                            <p:cond delay="0"/>
                                          </p:stCondLst>
                                        </p:cTn>
                                        <p:tgtEl>
                                          <p:spTgt spid="1988614">
                                            <p:txEl>
                                              <p:pRg st="1" end="1"/>
                                            </p:txEl>
                                          </p:spTgt>
                                        </p:tgtEl>
                                        <p:attrNameLst>
                                          <p:attrName>style.visibility</p:attrName>
                                        </p:attrNameLst>
                                      </p:cBhvr>
                                      <p:to>
                                        <p:strVal val="visible"/>
                                      </p:to>
                                    </p:set>
                                    <p:anim calcmode="lin" valueType="num">
                                      <p:cBhvr>
                                        <p:cTn id="37" dur="500" fill="hold"/>
                                        <p:tgtEl>
                                          <p:spTgt spid="1988614">
                                            <p:txEl>
                                              <p:pRg st="1" end="1"/>
                                            </p:txEl>
                                          </p:spTgt>
                                        </p:tgtEl>
                                        <p:attrNameLst>
                                          <p:attrName>ppt_w</p:attrName>
                                        </p:attrNameLst>
                                      </p:cBhvr>
                                      <p:tavLst>
                                        <p:tav tm="0">
                                          <p:val>
                                            <p:strVal val="4/3*#ppt_w"/>
                                          </p:val>
                                        </p:tav>
                                        <p:tav tm="100000">
                                          <p:val>
                                            <p:strVal val="#ppt_w"/>
                                          </p:val>
                                        </p:tav>
                                      </p:tavLst>
                                    </p:anim>
                                    <p:anim calcmode="lin" valueType="num">
                                      <p:cBhvr>
                                        <p:cTn id="38" dur="500" fill="hold"/>
                                        <p:tgtEl>
                                          <p:spTgt spid="1988614">
                                            <p:txEl>
                                              <p:pRg st="1" end="1"/>
                                            </p:txEl>
                                          </p:spTgt>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1988614">
                                            <p:txEl>
                                              <p:pRg st="1" end="1"/>
                                            </p:txEl>
                                          </p:spTgt>
                                        </p:tgtEl>
                                        <p:attrNameLst>
                                          <p:attrName>ppt_c</p:attrName>
                                        </p:attrNameLst>
                                      </p:cBhvr>
                                      <p:to>
                                        <a:srgbClr val="336699"/>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288" fill="hold" grpId="0" nodeType="clickEffect">
                                  <p:stCondLst>
                                    <p:cond delay="0"/>
                                  </p:stCondLst>
                                  <p:childTnLst>
                                    <p:set>
                                      <p:cBhvr>
                                        <p:cTn id="42" dur="1" fill="hold">
                                          <p:stCondLst>
                                            <p:cond delay="0"/>
                                          </p:stCondLst>
                                        </p:cTn>
                                        <p:tgtEl>
                                          <p:spTgt spid="1988614">
                                            <p:txEl>
                                              <p:pRg st="2" end="2"/>
                                            </p:txEl>
                                          </p:spTgt>
                                        </p:tgtEl>
                                        <p:attrNameLst>
                                          <p:attrName>style.visibility</p:attrName>
                                        </p:attrNameLst>
                                      </p:cBhvr>
                                      <p:to>
                                        <p:strVal val="visible"/>
                                      </p:to>
                                    </p:set>
                                    <p:anim calcmode="lin" valueType="num">
                                      <p:cBhvr>
                                        <p:cTn id="43" dur="500" fill="hold"/>
                                        <p:tgtEl>
                                          <p:spTgt spid="1988614">
                                            <p:txEl>
                                              <p:pRg st="2" end="2"/>
                                            </p:txEl>
                                          </p:spTgt>
                                        </p:tgtEl>
                                        <p:attrNameLst>
                                          <p:attrName>ppt_w</p:attrName>
                                        </p:attrNameLst>
                                      </p:cBhvr>
                                      <p:tavLst>
                                        <p:tav tm="0">
                                          <p:val>
                                            <p:strVal val="4/3*#ppt_w"/>
                                          </p:val>
                                        </p:tav>
                                        <p:tav tm="100000">
                                          <p:val>
                                            <p:strVal val="#ppt_w"/>
                                          </p:val>
                                        </p:tav>
                                      </p:tavLst>
                                    </p:anim>
                                    <p:anim calcmode="lin" valueType="num">
                                      <p:cBhvr>
                                        <p:cTn id="44" dur="500" fill="hold"/>
                                        <p:tgtEl>
                                          <p:spTgt spid="1988614">
                                            <p:txEl>
                                              <p:pRg st="2" end="2"/>
                                            </p:txEl>
                                          </p:spTgt>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1988614">
                                            <p:txEl>
                                              <p:pRg st="2" end="2"/>
                                            </p:txEl>
                                          </p:spTgt>
                                        </p:tgtEl>
                                        <p:attrNameLst>
                                          <p:attrName>ppt_c</p:attrName>
                                        </p:attrNameLst>
                                      </p:cBhvr>
                                      <p:to>
                                        <a:srgbClr val="336699"/>
                                      </p:to>
                                    </p:animClr>
                                  </p:sub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288" fill="hold" grpId="0" nodeType="clickEffect">
                                  <p:stCondLst>
                                    <p:cond delay="0"/>
                                  </p:stCondLst>
                                  <p:childTnLst>
                                    <p:set>
                                      <p:cBhvr>
                                        <p:cTn id="48" dur="1" fill="hold">
                                          <p:stCondLst>
                                            <p:cond delay="0"/>
                                          </p:stCondLst>
                                        </p:cTn>
                                        <p:tgtEl>
                                          <p:spTgt spid="1988614">
                                            <p:txEl>
                                              <p:pRg st="3" end="3"/>
                                            </p:txEl>
                                          </p:spTgt>
                                        </p:tgtEl>
                                        <p:attrNameLst>
                                          <p:attrName>style.visibility</p:attrName>
                                        </p:attrNameLst>
                                      </p:cBhvr>
                                      <p:to>
                                        <p:strVal val="visible"/>
                                      </p:to>
                                    </p:set>
                                    <p:anim calcmode="lin" valueType="num">
                                      <p:cBhvr>
                                        <p:cTn id="49" dur="500" fill="hold"/>
                                        <p:tgtEl>
                                          <p:spTgt spid="1988614">
                                            <p:txEl>
                                              <p:pRg st="3" end="3"/>
                                            </p:txEl>
                                          </p:spTgt>
                                        </p:tgtEl>
                                        <p:attrNameLst>
                                          <p:attrName>ppt_w</p:attrName>
                                        </p:attrNameLst>
                                      </p:cBhvr>
                                      <p:tavLst>
                                        <p:tav tm="0">
                                          <p:val>
                                            <p:strVal val="4/3*#ppt_w"/>
                                          </p:val>
                                        </p:tav>
                                        <p:tav tm="100000">
                                          <p:val>
                                            <p:strVal val="#ppt_w"/>
                                          </p:val>
                                        </p:tav>
                                      </p:tavLst>
                                    </p:anim>
                                    <p:anim calcmode="lin" valueType="num">
                                      <p:cBhvr>
                                        <p:cTn id="50" dur="500" fill="hold"/>
                                        <p:tgtEl>
                                          <p:spTgt spid="1988614">
                                            <p:txEl>
                                              <p:pRg st="3" end="3"/>
                                            </p:txEl>
                                          </p:spTgt>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1988614">
                                            <p:txEl>
                                              <p:pRg st="3" end="3"/>
                                            </p:txEl>
                                          </p:spTgt>
                                        </p:tgtEl>
                                        <p:attrNameLst>
                                          <p:attrName>ppt_c</p:attrName>
                                        </p:attrNameLst>
                                      </p:cBhvr>
                                      <p:to>
                                        <a:srgbClr val="336699"/>
                                      </p:to>
                                    </p:animClr>
                                  </p:sub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288" fill="hold" grpId="0" nodeType="clickEffect">
                                  <p:stCondLst>
                                    <p:cond delay="0"/>
                                  </p:stCondLst>
                                  <p:childTnLst>
                                    <p:set>
                                      <p:cBhvr>
                                        <p:cTn id="54" dur="1" fill="hold">
                                          <p:stCondLst>
                                            <p:cond delay="0"/>
                                          </p:stCondLst>
                                        </p:cTn>
                                        <p:tgtEl>
                                          <p:spTgt spid="1988614">
                                            <p:txEl>
                                              <p:pRg st="4" end="4"/>
                                            </p:txEl>
                                          </p:spTgt>
                                        </p:tgtEl>
                                        <p:attrNameLst>
                                          <p:attrName>style.visibility</p:attrName>
                                        </p:attrNameLst>
                                      </p:cBhvr>
                                      <p:to>
                                        <p:strVal val="visible"/>
                                      </p:to>
                                    </p:set>
                                    <p:anim calcmode="lin" valueType="num">
                                      <p:cBhvr>
                                        <p:cTn id="55" dur="500" fill="hold"/>
                                        <p:tgtEl>
                                          <p:spTgt spid="1988614">
                                            <p:txEl>
                                              <p:pRg st="4" end="4"/>
                                            </p:txEl>
                                          </p:spTgt>
                                        </p:tgtEl>
                                        <p:attrNameLst>
                                          <p:attrName>ppt_w</p:attrName>
                                        </p:attrNameLst>
                                      </p:cBhvr>
                                      <p:tavLst>
                                        <p:tav tm="0">
                                          <p:val>
                                            <p:strVal val="4/3*#ppt_w"/>
                                          </p:val>
                                        </p:tav>
                                        <p:tav tm="100000">
                                          <p:val>
                                            <p:strVal val="#ppt_w"/>
                                          </p:val>
                                        </p:tav>
                                      </p:tavLst>
                                    </p:anim>
                                    <p:anim calcmode="lin" valueType="num">
                                      <p:cBhvr>
                                        <p:cTn id="56" dur="500" fill="hold"/>
                                        <p:tgtEl>
                                          <p:spTgt spid="1988614">
                                            <p:txEl>
                                              <p:pRg st="4" end="4"/>
                                            </p:txEl>
                                          </p:spTgt>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1988614">
                                            <p:txEl>
                                              <p:pRg st="4" end="4"/>
                                            </p:txEl>
                                          </p:spTgt>
                                        </p:tgtEl>
                                        <p:attrNameLst>
                                          <p:attrName>ppt_c</p:attrName>
                                        </p:attrNameLst>
                                      </p:cBhvr>
                                      <p:to>
                                        <a:srgbClr val="336699"/>
                                      </p:to>
                                    </p:animClr>
                                  </p:subTnLst>
                                </p:cTn>
                              </p:par>
                            </p:childTnLst>
                          </p:cTn>
                        </p:par>
                      </p:childTnLst>
                    </p:cTn>
                  </p:par>
                  <p:par>
                    <p:cTn id="57" fill="hold" nodeType="clickPar">
                      <p:stCondLst>
                        <p:cond delay="indefinite"/>
                      </p:stCondLst>
                      <p:childTnLst>
                        <p:par>
                          <p:cTn id="58" fill="hold" nodeType="withGroup">
                            <p:stCondLst>
                              <p:cond delay="0"/>
                            </p:stCondLst>
                            <p:childTnLst>
                              <p:par>
                                <p:cTn id="59" presetID="23" presetClass="entr" presetSubtype="288" fill="hold" grpId="0" nodeType="clickEffect">
                                  <p:stCondLst>
                                    <p:cond delay="0"/>
                                  </p:stCondLst>
                                  <p:childTnLst>
                                    <p:set>
                                      <p:cBhvr>
                                        <p:cTn id="60" dur="1" fill="hold">
                                          <p:stCondLst>
                                            <p:cond delay="0"/>
                                          </p:stCondLst>
                                        </p:cTn>
                                        <p:tgtEl>
                                          <p:spTgt spid="1988614">
                                            <p:txEl>
                                              <p:pRg st="5" end="5"/>
                                            </p:txEl>
                                          </p:spTgt>
                                        </p:tgtEl>
                                        <p:attrNameLst>
                                          <p:attrName>style.visibility</p:attrName>
                                        </p:attrNameLst>
                                      </p:cBhvr>
                                      <p:to>
                                        <p:strVal val="visible"/>
                                      </p:to>
                                    </p:set>
                                    <p:anim calcmode="lin" valueType="num">
                                      <p:cBhvr>
                                        <p:cTn id="61" dur="500" fill="hold"/>
                                        <p:tgtEl>
                                          <p:spTgt spid="1988614">
                                            <p:txEl>
                                              <p:pRg st="5" end="5"/>
                                            </p:txEl>
                                          </p:spTgt>
                                        </p:tgtEl>
                                        <p:attrNameLst>
                                          <p:attrName>ppt_w</p:attrName>
                                        </p:attrNameLst>
                                      </p:cBhvr>
                                      <p:tavLst>
                                        <p:tav tm="0">
                                          <p:val>
                                            <p:strVal val="4/3*#ppt_w"/>
                                          </p:val>
                                        </p:tav>
                                        <p:tav tm="100000">
                                          <p:val>
                                            <p:strVal val="#ppt_w"/>
                                          </p:val>
                                        </p:tav>
                                      </p:tavLst>
                                    </p:anim>
                                    <p:anim calcmode="lin" valueType="num">
                                      <p:cBhvr>
                                        <p:cTn id="62" dur="500" fill="hold"/>
                                        <p:tgtEl>
                                          <p:spTgt spid="1988614">
                                            <p:txEl>
                                              <p:pRg st="5" end="5"/>
                                            </p:txEl>
                                          </p:spTgt>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1988614">
                                            <p:txEl>
                                              <p:pRg st="5" end="5"/>
                                            </p:txEl>
                                          </p:spTgt>
                                        </p:tgtEl>
                                        <p:attrNameLst>
                                          <p:attrName>ppt_c</p:attrName>
                                        </p:attrNameLst>
                                      </p:cBhvr>
                                      <p:to>
                                        <a:srgbClr val="336699"/>
                                      </p:to>
                                    </p:animClr>
                                  </p:subTnLst>
                                </p:cTn>
                              </p:par>
                            </p:childTnLst>
                          </p:cTn>
                        </p:par>
                      </p:childTnLst>
                    </p:cTn>
                  </p:par>
                  <p:par>
                    <p:cTn id="63" fill="hold" nodeType="clickPar">
                      <p:stCondLst>
                        <p:cond delay="indefinite"/>
                      </p:stCondLst>
                      <p:childTnLst>
                        <p:par>
                          <p:cTn id="64" fill="hold" nodeType="withGroup">
                            <p:stCondLst>
                              <p:cond delay="0"/>
                            </p:stCondLst>
                            <p:childTnLst>
                              <p:par>
                                <p:cTn id="65" presetID="23" presetClass="entr" presetSubtype="288" fill="hold" grpId="0" nodeType="clickEffect">
                                  <p:stCondLst>
                                    <p:cond delay="0"/>
                                  </p:stCondLst>
                                  <p:childTnLst>
                                    <p:set>
                                      <p:cBhvr>
                                        <p:cTn id="66" dur="1" fill="hold">
                                          <p:stCondLst>
                                            <p:cond delay="0"/>
                                          </p:stCondLst>
                                        </p:cTn>
                                        <p:tgtEl>
                                          <p:spTgt spid="1988614">
                                            <p:txEl>
                                              <p:pRg st="6" end="6"/>
                                            </p:txEl>
                                          </p:spTgt>
                                        </p:tgtEl>
                                        <p:attrNameLst>
                                          <p:attrName>style.visibility</p:attrName>
                                        </p:attrNameLst>
                                      </p:cBhvr>
                                      <p:to>
                                        <p:strVal val="visible"/>
                                      </p:to>
                                    </p:set>
                                    <p:anim calcmode="lin" valueType="num">
                                      <p:cBhvr>
                                        <p:cTn id="67" dur="500" fill="hold"/>
                                        <p:tgtEl>
                                          <p:spTgt spid="1988614">
                                            <p:txEl>
                                              <p:pRg st="6" end="6"/>
                                            </p:txEl>
                                          </p:spTgt>
                                        </p:tgtEl>
                                        <p:attrNameLst>
                                          <p:attrName>ppt_w</p:attrName>
                                        </p:attrNameLst>
                                      </p:cBhvr>
                                      <p:tavLst>
                                        <p:tav tm="0">
                                          <p:val>
                                            <p:strVal val="4/3*#ppt_w"/>
                                          </p:val>
                                        </p:tav>
                                        <p:tav tm="100000">
                                          <p:val>
                                            <p:strVal val="#ppt_w"/>
                                          </p:val>
                                        </p:tav>
                                      </p:tavLst>
                                    </p:anim>
                                    <p:anim calcmode="lin" valueType="num">
                                      <p:cBhvr>
                                        <p:cTn id="68" dur="500" fill="hold"/>
                                        <p:tgtEl>
                                          <p:spTgt spid="1988614">
                                            <p:txEl>
                                              <p:pRg st="6" end="6"/>
                                            </p:txEl>
                                          </p:spTgt>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1988614">
                                            <p:txEl>
                                              <p:pRg st="6" end="6"/>
                                            </p:txEl>
                                          </p:spTgt>
                                        </p:tgtEl>
                                        <p:attrNameLst>
                                          <p:attrName>ppt_c</p:attrName>
                                        </p:attrNameLst>
                                      </p:cBhvr>
                                      <p:to>
                                        <a:srgbClr val="336699"/>
                                      </p:to>
                                    </p:animClr>
                                  </p:subTnLst>
                                </p:cTn>
                              </p:par>
                            </p:childTnLst>
                          </p:cTn>
                        </p:par>
                      </p:childTnLst>
                    </p:cTn>
                  </p:par>
                  <p:par>
                    <p:cTn id="69" fill="hold" nodeType="clickPar">
                      <p:stCondLst>
                        <p:cond delay="indefinite"/>
                      </p:stCondLst>
                      <p:childTnLst>
                        <p:par>
                          <p:cTn id="70" fill="hold" nodeType="withGroup">
                            <p:stCondLst>
                              <p:cond delay="0"/>
                            </p:stCondLst>
                            <p:childTnLst>
                              <p:par>
                                <p:cTn id="71" presetID="23" presetClass="entr" presetSubtype="288" fill="hold" grpId="0" nodeType="clickEffect">
                                  <p:stCondLst>
                                    <p:cond delay="0"/>
                                  </p:stCondLst>
                                  <p:childTnLst>
                                    <p:set>
                                      <p:cBhvr>
                                        <p:cTn id="72" dur="1" fill="hold">
                                          <p:stCondLst>
                                            <p:cond delay="0"/>
                                          </p:stCondLst>
                                        </p:cTn>
                                        <p:tgtEl>
                                          <p:spTgt spid="1988614">
                                            <p:txEl>
                                              <p:pRg st="7" end="7"/>
                                            </p:txEl>
                                          </p:spTgt>
                                        </p:tgtEl>
                                        <p:attrNameLst>
                                          <p:attrName>style.visibility</p:attrName>
                                        </p:attrNameLst>
                                      </p:cBhvr>
                                      <p:to>
                                        <p:strVal val="visible"/>
                                      </p:to>
                                    </p:set>
                                    <p:anim calcmode="lin" valueType="num">
                                      <p:cBhvr>
                                        <p:cTn id="73" dur="500" fill="hold"/>
                                        <p:tgtEl>
                                          <p:spTgt spid="1988614">
                                            <p:txEl>
                                              <p:pRg st="7" end="7"/>
                                            </p:txEl>
                                          </p:spTgt>
                                        </p:tgtEl>
                                        <p:attrNameLst>
                                          <p:attrName>ppt_w</p:attrName>
                                        </p:attrNameLst>
                                      </p:cBhvr>
                                      <p:tavLst>
                                        <p:tav tm="0">
                                          <p:val>
                                            <p:strVal val="4/3*#ppt_w"/>
                                          </p:val>
                                        </p:tav>
                                        <p:tav tm="100000">
                                          <p:val>
                                            <p:strVal val="#ppt_w"/>
                                          </p:val>
                                        </p:tav>
                                      </p:tavLst>
                                    </p:anim>
                                    <p:anim calcmode="lin" valueType="num">
                                      <p:cBhvr>
                                        <p:cTn id="74" dur="500" fill="hold"/>
                                        <p:tgtEl>
                                          <p:spTgt spid="1988614">
                                            <p:txEl>
                                              <p:pRg st="7" end="7"/>
                                            </p:txEl>
                                          </p:spTgt>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1988614">
                                            <p:txEl>
                                              <p:pRg st="7" end="7"/>
                                            </p:txEl>
                                          </p:spTgt>
                                        </p:tgtEl>
                                        <p:attrNameLst>
                                          <p:attrName>ppt_c</p:attrName>
                                        </p:attrNameLst>
                                      </p:cBhvr>
                                      <p:to>
                                        <a:srgbClr val="336699"/>
                                      </p:to>
                                    </p:animClr>
                                  </p:subTnLst>
                                </p:cTn>
                              </p:par>
                            </p:childTnLst>
                          </p:cTn>
                        </p:par>
                      </p:childTnLst>
                    </p:cTn>
                  </p:par>
                  <p:par>
                    <p:cTn id="75" fill="hold" nodeType="clickPar">
                      <p:stCondLst>
                        <p:cond delay="indefinite"/>
                      </p:stCondLst>
                      <p:childTnLst>
                        <p:par>
                          <p:cTn id="76" fill="hold" nodeType="withGroup">
                            <p:stCondLst>
                              <p:cond delay="0"/>
                            </p:stCondLst>
                            <p:childTnLst>
                              <p:par>
                                <p:cTn id="77" presetID="23" presetClass="entr" presetSubtype="288" fill="hold" grpId="0" nodeType="clickEffect">
                                  <p:stCondLst>
                                    <p:cond delay="0"/>
                                  </p:stCondLst>
                                  <p:childTnLst>
                                    <p:set>
                                      <p:cBhvr>
                                        <p:cTn id="78" dur="1" fill="hold">
                                          <p:stCondLst>
                                            <p:cond delay="0"/>
                                          </p:stCondLst>
                                        </p:cTn>
                                        <p:tgtEl>
                                          <p:spTgt spid="1988614">
                                            <p:txEl>
                                              <p:pRg st="8" end="8"/>
                                            </p:txEl>
                                          </p:spTgt>
                                        </p:tgtEl>
                                        <p:attrNameLst>
                                          <p:attrName>style.visibility</p:attrName>
                                        </p:attrNameLst>
                                      </p:cBhvr>
                                      <p:to>
                                        <p:strVal val="visible"/>
                                      </p:to>
                                    </p:set>
                                    <p:anim calcmode="lin" valueType="num">
                                      <p:cBhvr>
                                        <p:cTn id="79" dur="500" fill="hold"/>
                                        <p:tgtEl>
                                          <p:spTgt spid="1988614">
                                            <p:txEl>
                                              <p:pRg st="8" end="8"/>
                                            </p:txEl>
                                          </p:spTgt>
                                        </p:tgtEl>
                                        <p:attrNameLst>
                                          <p:attrName>ppt_w</p:attrName>
                                        </p:attrNameLst>
                                      </p:cBhvr>
                                      <p:tavLst>
                                        <p:tav tm="0">
                                          <p:val>
                                            <p:strVal val="4/3*#ppt_w"/>
                                          </p:val>
                                        </p:tav>
                                        <p:tav tm="100000">
                                          <p:val>
                                            <p:strVal val="#ppt_w"/>
                                          </p:val>
                                        </p:tav>
                                      </p:tavLst>
                                    </p:anim>
                                    <p:anim calcmode="lin" valueType="num">
                                      <p:cBhvr>
                                        <p:cTn id="80" dur="500" fill="hold"/>
                                        <p:tgtEl>
                                          <p:spTgt spid="1988614">
                                            <p:txEl>
                                              <p:pRg st="8" end="8"/>
                                            </p:txEl>
                                          </p:spTgt>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1988614">
                                            <p:txEl>
                                              <p:pRg st="8" end="8"/>
                                            </p:txEl>
                                          </p:spTgt>
                                        </p:tgtEl>
                                        <p:attrNameLst>
                                          <p:attrName>ppt_c</p:attrName>
                                        </p:attrNameLst>
                                      </p:cBhvr>
                                      <p:to>
                                        <a:srgbClr val="336699"/>
                                      </p:to>
                                    </p:animClr>
                                  </p:subTnLst>
                                </p:cTn>
                              </p:par>
                            </p:childTnLst>
                          </p:cTn>
                        </p:par>
                      </p:childTnLst>
                    </p:cTn>
                  </p:par>
                  <p:par>
                    <p:cTn id="81" fill="hold" nodeType="clickPar">
                      <p:stCondLst>
                        <p:cond delay="indefinite"/>
                      </p:stCondLst>
                      <p:childTnLst>
                        <p:par>
                          <p:cTn id="82" fill="hold" nodeType="withGroup">
                            <p:stCondLst>
                              <p:cond delay="0"/>
                            </p:stCondLst>
                            <p:childTnLst>
                              <p:par>
                                <p:cTn id="83" presetID="23" presetClass="entr" presetSubtype="288" fill="hold" grpId="0" nodeType="clickEffect">
                                  <p:stCondLst>
                                    <p:cond delay="0"/>
                                  </p:stCondLst>
                                  <p:childTnLst>
                                    <p:set>
                                      <p:cBhvr>
                                        <p:cTn id="84" dur="1" fill="hold">
                                          <p:stCondLst>
                                            <p:cond delay="0"/>
                                          </p:stCondLst>
                                        </p:cTn>
                                        <p:tgtEl>
                                          <p:spTgt spid="1988614">
                                            <p:txEl>
                                              <p:pRg st="9" end="9"/>
                                            </p:txEl>
                                          </p:spTgt>
                                        </p:tgtEl>
                                        <p:attrNameLst>
                                          <p:attrName>style.visibility</p:attrName>
                                        </p:attrNameLst>
                                      </p:cBhvr>
                                      <p:to>
                                        <p:strVal val="visible"/>
                                      </p:to>
                                    </p:set>
                                    <p:anim calcmode="lin" valueType="num">
                                      <p:cBhvr>
                                        <p:cTn id="85" dur="500" fill="hold"/>
                                        <p:tgtEl>
                                          <p:spTgt spid="1988614">
                                            <p:txEl>
                                              <p:pRg st="9" end="9"/>
                                            </p:txEl>
                                          </p:spTgt>
                                        </p:tgtEl>
                                        <p:attrNameLst>
                                          <p:attrName>ppt_w</p:attrName>
                                        </p:attrNameLst>
                                      </p:cBhvr>
                                      <p:tavLst>
                                        <p:tav tm="0">
                                          <p:val>
                                            <p:strVal val="4/3*#ppt_w"/>
                                          </p:val>
                                        </p:tav>
                                        <p:tav tm="100000">
                                          <p:val>
                                            <p:strVal val="#ppt_w"/>
                                          </p:val>
                                        </p:tav>
                                      </p:tavLst>
                                    </p:anim>
                                    <p:anim calcmode="lin" valueType="num">
                                      <p:cBhvr>
                                        <p:cTn id="86" dur="500" fill="hold"/>
                                        <p:tgtEl>
                                          <p:spTgt spid="1988614">
                                            <p:txEl>
                                              <p:pRg st="9" end="9"/>
                                            </p:txEl>
                                          </p:spTgt>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1988614">
                                            <p:txEl>
                                              <p:pRg st="9" end="9"/>
                                            </p:txEl>
                                          </p:spTgt>
                                        </p:tgtEl>
                                        <p:attrNameLst>
                                          <p:attrName>ppt_c</p:attrName>
                                        </p:attrNameLst>
                                      </p:cBhvr>
                                      <p:to>
                                        <a:srgbClr val="336699"/>
                                      </p:to>
                                    </p:animClr>
                                  </p:subTnLst>
                                </p:cTn>
                              </p:par>
                            </p:childTnLst>
                          </p:cTn>
                        </p:par>
                      </p:childTnLst>
                    </p:cTn>
                  </p:par>
                  <p:par>
                    <p:cTn id="87" fill="hold" nodeType="clickPar">
                      <p:stCondLst>
                        <p:cond delay="indefinite"/>
                      </p:stCondLst>
                      <p:childTnLst>
                        <p:par>
                          <p:cTn id="88" fill="hold" nodeType="withGroup">
                            <p:stCondLst>
                              <p:cond delay="0"/>
                            </p:stCondLst>
                            <p:childTnLst>
                              <p:par>
                                <p:cTn id="89" presetID="23" presetClass="entr" presetSubtype="288" fill="hold" grpId="0" nodeType="clickEffect">
                                  <p:stCondLst>
                                    <p:cond delay="0"/>
                                  </p:stCondLst>
                                  <p:childTnLst>
                                    <p:set>
                                      <p:cBhvr>
                                        <p:cTn id="90" dur="1" fill="hold">
                                          <p:stCondLst>
                                            <p:cond delay="0"/>
                                          </p:stCondLst>
                                        </p:cTn>
                                        <p:tgtEl>
                                          <p:spTgt spid="1988615">
                                            <p:txEl>
                                              <p:pRg st="0" end="0"/>
                                            </p:txEl>
                                          </p:spTgt>
                                        </p:tgtEl>
                                        <p:attrNameLst>
                                          <p:attrName>style.visibility</p:attrName>
                                        </p:attrNameLst>
                                      </p:cBhvr>
                                      <p:to>
                                        <p:strVal val="visible"/>
                                      </p:to>
                                    </p:set>
                                    <p:anim calcmode="lin" valueType="num">
                                      <p:cBhvr>
                                        <p:cTn id="91" dur="500" fill="hold"/>
                                        <p:tgtEl>
                                          <p:spTgt spid="1988615">
                                            <p:txEl>
                                              <p:pRg st="0" end="0"/>
                                            </p:txEl>
                                          </p:spTgt>
                                        </p:tgtEl>
                                        <p:attrNameLst>
                                          <p:attrName>ppt_w</p:attrName>
                                        </p:attrNameLst>
                                      </p:cBhvr>
                                      <p:tavLst>
                                        <p:tav tm="0">
                                          <p:val>
                                            <p:strVal val="4/3*#ppt_w"/>
                                          </p:val>
                                        </p:tav>
                                        <p:tav tm="100000">
                                          <p:val>
                                            <p:strVal val="#ppt_w"/>
                                          </p:val>
                                        </p:tav>
                                      </p:tavLst>
                                    </p:anim>
                                    <p:anim calcmode="lin" valueType="num">
                                      <p:cBhvr>
                                        <p:cTn id="92" dur="500" fill="hold"/>
                                        <p:tgtEl>
                                          <p:spTgt spid="1988615">
                                            <p:txEl>
                                              <p:pRg st="0" end="0"/>
                                            </p:txEl>
                                          </p:spTgt>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1988615">
                                            <p:txEl>
                                              <p:pRg st="0" end="0"/>
                                            </p:txEl>
                                          </p:spTgt>
                                        </p:tgtEl>
                                        <p:attrNameLst>
                                          <p:attrName>ppt_c</p:attrName>
                                        </p:attrNameLst>
                                      </p:cBhvr>
                                      <p:to>
                                        <a:srgbClr val="336699"/>
                                      </p:to>
                                    </p:animClr>
                                  </p:subTnLst>
                                </p:cTn>
                              </p:par>
                            </p:childTnLst>
                          </p:cTn>
                        </p:par>
                      </p:childTnLst>
                    </p:cTn>
                  </p:par>
                  <p:par>
                    <p:cTn id="93" fill="hold" nodeType="clickPar">
                      <p:stCondLst>
                        <p:cond delay="indefinite"/>
                      </p:stCondLst>
                      <p:childTnLst>
                        <p:par>
                          <p:cTn id="94" fill="hold" nodeType="withGroup">
                            <p:stCondLst>
                              <p:cond delay="0"/>
                            </p:stCondLst>
                            <p:childTnLst>
                              <p:par>
                                <p:cTn id="95" presetID="23" presetClass="entr" presetSubtype="288" fill="hold" grpId="0" nodeType="clickEffect">
                                  <p:stCondLst>
                                    <p:cond delay="0"/>
                                  </p:stCondLst>
                                  <p:childTnLst>
                                    <p:set>
                                      <p:cBhvr>
                                        <p:cTn id="96" dur="1" fill="hold">
                                          <p:stCondLst>
                                            <p:cond delay="0"/>
                                          </p:stCondLst>
                                        </p:cTn>
                                        <p:tgtEl>
                                          <p:spTgt spid="1988615">
                                            <p:txEl>
                                              <p:pRg st="1" end="1"/>
                                            </p:txEl>
                                          </p:spTgt>
                                        </p:tgtEl>
                                        <p:attrNameLst>
                                          <p:attrName>style.visibility</p:attrName>
                                        </p:attrNameLst>
                                      </p:cBhvr>
                                      <p:to>
                                        <p:strVal val="visible"/>
                                      </p:to>
                                    </p:set>
                                    <p:anim calcmode="lin" valueType="num">
                                      <p:cBhvr>
                                        <p:cTn id="97" dur="500" fill="hold"/>
                                        <p:tgtEl>
                                          <p:spTgt spid="1988615">
                                            <p:txEl>
                                              <p:pRg st="1" end="1"/>
                                            </p:txEl>
                                          </p:spTgt>
                                        </p:tgtEl>
                                        <p:attrNameLst>
                                          <p:attrName>ppt_w</p:attrName>
                                        </p:attrNameLst>
                                      </p:cBhvr>
                                      <p:tavLst>
                                        <p:tav tm="0">
                                          <p:val>
                                            <p:strVal val="4/3*#ppt_w"/>
                                          </p:val>
                                        </p:tav>
                                        <p:tav tm="100000">
                                          <p:val>
                                            <p:strVal val="#ppt_w"/>
                                          </p:val>
                                        </p:tav>
                                      </p:tavLst>
                                    </p:anim>
                                    <p:anim calcmode="lin" valueType="num">
                                      <p:cBhvr>
                                        <p:cTn id="98" dur="500" fill="hold"/>
                                        <p:tgtEl>
                                          <p:spTgt spid="1988615">
                                            <p:txEl>
                                              <p:pRg st="1" end="1"/>
                                            </p:txEl>
                                          </p:spTgt>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1988615">
                                            <p:txEl>
                                              <p:pRg st="1" end="1"/>
                                            </p:txEl>
                                          </p:spTgt>
                                        </p:tgtEl>
                                        <p:attrNameLst>
                                          <p:attrName>ppt_c</p:attrName>
                                        </p:attrNameLst>
                                      </p:cBhvr>
                                      <p:to>
                                        <a:srgbClr val="336699"/>
                                      </p:to>
                                    </p:animClr>
                                  </p:subTnLst>
                                </p:cTn>
                              </p:par>
                            </p:childTnLst>
                          </p:cTn>
                        </p:par>
                      </p:childTnLst>
                    </p:cTn>
                  </p:par>
                  <p:par>
                    <p:cTn id="99" fill="hold" nodeType="clickPar">
                      <p:stCondLst>
                        <p:cond delay="indefinite"/>
                      </p:stCondLst>
                      <p:childTnLst>
                        <p:par>
                          <p:cTn id="100" fill="hold" nodeType="withGroup">
                            <p:stCondLst>
                              <p:cond delay="0"/>
                            </p:stCondLst>
                            <p:childTnLst>
                              <p:par>
                                <p:cTn id="101" presetID="23" presetClass="entr" presetSubtype="288" fill="hold" grpId="0" nodeType="clickEffect">
                                  <p:stCondLst>
                                    <p:cond delay="0"/>
                                  </p:stCondLst>
                                  <p:childTnLst>
                                    <p:set>
                                      <p:cBhvr>
                                        <p:cTn id="102" dur="1" fill="hold">
                                          <p:stCondLst>
                                            <p:cond delay="0"/>
                                          </p:stCondLst>
                                        </p:cTn>
                                        <p:tgtEl>
                                          <p:spTgt spid="1988615">
                                            <p:txEl>
                                              <p:pRg st="2" end="2"/>
                                            </p:txEl>
                                          </p:spTgt>
                                        </p:tgtEl>
                                        <p:attrNameLst>
                                          <p:attrName>style.visibility</p:attrName>
                                        </p:attrNameLst>
                                      </p:cBhvr>
                                      <p:to>
                                        <p:strVal val="visible"/>
                                      </p:to>
                                    </p:set>
                                    <p:anim calcmode="lin" valueType="num">
                                      <p:cBhvr>
                                        <p:cTn id="103" dur="500" fill="hold"/>
                                        <p:tgtEl>
                                          <p:spTgt spid="1988615">
                                            <p:txEl>
                                              <p:pRg st="2" end="2"/>
                                            </p:txEl>
                                          </p:spTgt>
                                        </p:tgtEl>
                                        <p:attrNameLst>
                                          <p:attrName>ppt_w</p:attrName>
                                        </p:attrNameLst>
                                      </p:cBhvr>
                                      <p:tavLst>
                                        <p:tav tm="0">
                                          <p:val>
                                            <p:strVal val="4/3*#ppt_w"/>
                                          </p:val>
                                        </p:tav>
                                        <p:tav tm="100000">
                                          <p:val>
                                            <p:strVal val="#ppt_w"/>
                                          </p:val>
                                        </p:tav>
                                      </p:tavLst>
                                    </p:anim>
                                    <p:anim calcmode="lin" valueType="num">
                                      <p:cBhvr>
                                        <p:cTn id="104" dur="500" fill="hold"/>
                                        <p:tgtEl>
                                          <p:spTgt spid="1988615">
                                            <p:txEl>
                                              <p:pRg st="2" end="2"/>
                                            </p:txEl>
                                          </p:spTgt>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1988615">
                                            <p:txEl>
                                              <p:pRg st="2" end="2"/>
                                            </p:txEl>
                                          </p:spTgt>
                                        </p:tgtEl>
                                        <p:attrNameLst>
                                          <p:attrName>ppt_c</p:attrName>
                                        </p:attrNameLst>
                                      </p:cBhvr>
                                      <p:to>
                                        <a:srgbClr val="336699"/>
                                      </p:to>
                                    </p:animClr>
                                  </p:subTnLst>
                                </p:cTn>
                              </p:par>
                            </p:childTnLst>
                          </p:cTn>
                        </p:par>
                      </p:childTnLst>
                    </p:cTn>
                  </p:par>
                  <p:par>
                    <p:cTn id="105" fill="hold" nodeType="clickPar">
                      <p:stCondLst>
                        <p:cond delay="indefinite"/>
                      </p:stCondLst>
                      <p:childTnLst>
                        <p:par>
                          <p:cTn id="106" fill="hold" nodeType="withGroup">
                            <p:stCondLst>
                              <p:cond delay="0"/>
                            </p:stCondLst>
                            <p:childTnLst>
                              <p:par>
                                <p:cTn id="107" presetID="23" presetClass="entr" presetSubtype="288" fill="hold" grpId="0" nodeType="clickEffect">
                                  <p:stCondLst>
                                    <p:cond delay="0"/>
                                  </p:stCondLst>
                                  <p:childTnLst>
                                    <p:set>
                                      <p:cBhvr>
                                        <p:cTn id="108" dur="1" fill="hold">
                                          <p:stCondLst>
                                            <p:cond delay="0"/>
                                          </p:stCondLst>
                                        </p:cTn>
                                        <p:tgtEl>
                                          <p:spTgt spid="1988615">
                                            <p:txEl>
                                              <p:pRg st="3" end="3"/>
                                            </p:txEl>
                                          </p:spTgt>
                                        </p:tgtEl>
                                        <p:attrNameLst>
                                          <p:attrName>style.visibility</p:attrName>
                                        </p:attrNameLst>
                                      </p:cBhvr>
                                      <p:to>
                                        <p:strVal val="visible"/>
                                      </p:to>
                                    </p:set>
                                    <p:anim calcmode="lin" valueType="num">
                                      <p:cBhvr>
                                        <p:cTn id="109" dur="500" fill="hold"/>
                                        <p:tgtEl>
                                          <p:spTgt spid="1988615">
                                            <p:txEl>
                                              <p:pRg st="3" end="3"/>
                                            </p:txEl>
                                          </p:spTgt>
                                        </p:tgtEl>
                                        <p:attrNameLst>
                                          <p:attrName>ppt_w</p:attrName>
                                        </p:attrNameLst>
                                      </p:cBhvr>
                                      <p:tavLst>
                                        <p:tav tm="0">
                                          <p:val>
                                            <p:strVal val="4/3*#ppt_w"/>
                                          </p:val>
                                        </p:tav>
                                        <p:tav tm="100000">
                                          <p:val>
                                            <p:strVal val="#ppt_w"/>
                                          </p:val>
                                        </p:tav>
                                      </p:tavLst>
                                    </p:anim>
                                    <p:anim calcmode="lin" valueType="num">
                                      <p:cBhvr>
                                        <p:cTn id="110" dur="500" fill="hold"/>
                                        <p:tgtEl>
                                          <p:spTgt spid="1988615">
                                            <p:txEl>
                                              <p:pRg st="3" end="3"/>
                                            </p:txEl>
                                          </p:spTgt>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1988615">
                                            <p:txEl>
                                              <p:pRg st="3" end="3"/>
                                            </p:txEl>
                                          </p:spTgt>
                                        </p:tgtEl>
                                        <p:attrNameLst>
                                          <p:attrName>ppt_c</p:attrName>
                                        </p:attrNameLst>
                                      </p:cBhvr>
                                      <p:to>
                                        <a:srgbClr val="336699"/>
                                      </p:to>
                                    </p:animClr>
                                  </p:subTnLst>
                                </p:cTn>
                              </p:par>
                            </p:childTnLst>
                          </p:cTn>
                        </p:par>
                      </p:childTnLst>
                    </p:cTn>
                  </p:par>
                  <p:par>
                    <p:cTn id="111" fill="hold" nodeType="clickPar">
                      <p:stCondLst>
                        <p:cond delay="indefinite"/>
                      </p:stCondLst>
                      <p:childTnLst>
                        <p:par>
                          <p:cTn id="112" fill="hold" nodeType="withGroup">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1988616"/>
                                        </p:tgtEl>
                                        <p:attrNameLst>
                                          <p:attrName>style.visibility</p:attrName>
                                        </p:attrNameLst>
                                      </p:cBhvr>
                                      <p:to>
                                        <p:strVal val="visible"/>
                                      </p:to>
                                    </p:set>
                                    <p:animEffect transition="in" filter="dissolve">
                                      <p:cBhvr>
                                        <p:cTn id="115" dur="500"/>
                                        <p:tgtEl>
                                          <p:spTgt spid="1988616"/>
                                        </p:tgtEl>
                                      </p:cBhvr>
                                    </p:animEffect>
                                  </p:childTnLst>
                                </p:cTn>
                              </p:par>
                            </p:childTnLst>
                          </p:cTn>
                        </p:par>
                        <p:par>
                          <p:cTn id="116" fill="hold" nodeType="afterGroup">
                            <p:stCondLst>
                              <p:cond delay="500"/>
                            </p:stCondLst>
                            <p:childTnLst>
                              <p:par>
                                <p:cTn id="117" presetID="9" presetClass="entr" presetSubtype="0" fill="hold" grpId="0" nodeType="afterEffect">
                                  <p:stCondLst>
                                    <p:cond delay="2000"/>
                                  </p:stCondLst>
                                  <p:childTnLst>
                                    <p:set>
                                      <p:cBhvr>
                                        <p:cTn id="118" dur="1" fill="hold">
                                          <p:stCondLst>
                                            <p:cond delay="0"/>
                                          </p:stCondLst>
                                        </p:cTn>
                                        <p:tgtEl>
                                          <p:spTgt spid="1988617"/>
                                        </p:tgtEl>
                                        <p:attrNameLst>
                                          <p:attrName>style.visibility</p:attrName>
                                        </p:attrNameLst>
                                      </p:cBhvr>
                                      <p:to>
                                        <p:strVal val="visible"/>
                                      </p:to>
                                    </p:set>
                                    <p:animEffect transition="in" filter="dissolve">
                                      <p:cBhvr>
                                        <p:cTn id="119" dur="500"/>
                                        <p:tgtEl>
                                          <p:spTgt spid="1988617"/>
                                        </p:tgtEl>
                                      </p:cBhvr>
                                    </p:animEffect>
                                  </p:childTnLst>
                                </p:cTn>
                              </p:par>
                            </p:childTnLst>
                          </p:cTn>
                        </p:par>
                        <p:par>
                          <p:cTn id="120" fill="hold" nodeType="afterGroup">
                            <p:stCondLst>
                              <p:cond delay="3000"/>
                            </p:stCondLst>
                            <p:childTnLst>
                              <p:par>
                                <p:cTn id="121" presetID="9" presetClass="entr" presetSubtype="0" fill="hold" grpId="0" nodeType="afterEffect">
                                  <p:stCondLst>
                                    <p:cond delay="1000"/>
                                  </p:stCondLst>
                                  <p:childTnLst>
                                    <p:set>
                                      <p:cBhvr>
                                        <p:cTn id="122" dur="1" fill="hold">
                                          <p:stCondLst>
                                            <p:cond delay="0"/>
                                          </p:stCondLst>
                                        </p:cTn>
                                        <p:tgtEl>
                                          <p:spTgt spid="1988619"/>
                                        </p:tgtEl>
                                        <p:attrNameLst>
                                          <p:attrName>style.visibility</p:attrName>
                                        </p:attrNameLst>
                                      </p:cBhvr>
                                      <p:to>
                                        <p:strVal val="visible"/>
                                      </p:to>
                                    </p:set>
                                    <p:animEffect transition="in" filter="dissolve">
                                      <p:cBhvr>
                                        <p:cTn id="123" dur="500"/>
                                        <p:tgtEl>
                                          <p:spTgt spid="1988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8611" grpId="0" build="p" bldLvl="2" autoUpdateAnimBg="0"/>
      <p:bldP spid="1988614" grpId="0" build="p" bldLvl="2" autoUpdateAnimBg="0"/>
      <p:bldP spid="1988615" grpId="0" build="p" bldLvl="2" autoUpdateAnimBg="0"/>
      <p:bldP spid="1988616" grpId="0" animBg="1" autoUpdateAnimBg="0"/>
      <p:bldP spid="1988617" grpId="0" animBg="1" autoUpdateAnimBg="0"/>
      <p:bldP spid="1988619"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7089" name="Rectangle 49"/>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Caso de Uso </a:t>
            </a:r>
            <a:r>
              <a:rPr kumimoji="0" lang="es-MX" sz="2000" b="1" i="1">
                <a:latin typeface="Arial Narrow" panose="020B0606020202030204" pitchFamily="34" charset="0"/>
              </a:rPr>
              <a:t>– Ejemplo “CAR RENTAL”</a:t>
            </a:r>
            <a:endParaRPr kumimoji="0" lang="en-US" sz="2000" b="1" i="1">
              <a:latin typeface="Arial Narrow" panose="020B0606020202030204" pitchFamily="34" charset="0"/>
            </a:endParaRPr>
          </a:p>
        </p:txBody>
      </p:sp>
      <p:grpSp>
        <p:nvGrpSpPr>
          <p:cNvPr id="2007101" name="Group 61"/>
          <p:cNvGrpSpPr>
            <a:grpSpLocks/>
          </p:cNvGrpSpPr>
          <p:nvPr/>
        </p:nvGrpSpPr>
        <p:grpSpPr bwMode="auto">
          <a:xfrm>
            <a:off x="685800" y="1219200"/>
            <a:ext cx="6019800" cy="5105400"/>
            <a:chOff x="528" y="768"/>
            <a:chExt cx="3792" cy="3216"/>
          </a:xfrm>
        </p:grpSpPr>
        <p:sp>
          <p:nvSpPr>
            <p:cNvPr id="2007043" name="Rectangle 3"/>
            <p:cNvSpPr>
              <a:spLocks noChangeArrowheads="1"/>
            </p:cNvSpPr>
            <p:nvPr/>
          </p:nvSpPr>
          <p:spPr bwMode="auto">
            <a:xfrm>
              <a:off x="1248" y="960"/>
              <a:ext cx="2064" cy="30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7048" name="Oval 8"/>
            <p:cNvSpPr>
              <a:spLocks noChangeArrowheads="1"/>
            </p:cNvSpPr>
            <p:nvPr/>
          </p:nvSpPr>
          <p:spPr bwMode="auto">
            <a:xfrm>
              <a:off x="1488" y="1056"/>
              <a:ext cx="768"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s-ES_tradnl" sz="1400"/>
                <a:t>Buscar Auto</a:t>
              </a:r>
            </a:p>
          </p:txBody>
        </p:sp>
        <p:sp>
          <p:nvSpPr>
            <p:cNvPr id="2007053" name="Line 13"/>
            <p:cNvSpPr>
              <a:spLocks noChangeShapeType="1"/>
            </p:cNvSpPr>
            <p:nvPr/>
          </p:nvSpPr>
          <p:spPr bwMode="auto">
            <a:xfrm flipV="1">
              <a:off x="864" y="1248"/>
              <a:ext cx="624"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7054" name="Line 14"/>
            <p:cNvSpPr>
              <a:spLocks noChangeShapeType="1"/>
            </p:cNvSpPr>
            <p:nvPr/>
          </p:nvSpPr>
          <p:spPr bwMode="auto">
            <a:xfrm flipV="1">
              <a:off x="912" y="1872"/>
              <a:ext cx="52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7055" name="Line 15"/>
            <p:cNvSpPr>
              <a:spLocks noChangeShapeType="1"/>
            </p:cNvSpPr>
            <p:nvPr/>
          </p:nvSpPr>
          <p:spPr bwMode="auto">
            <a:xfrm flipV="1">
              <a:off x="864" y="244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7056" name="Line 16"/>
            <p:cNvSpPr>
              <a:spLocks noChangeShapeType="1"/>
            </p:cNvSpPr>
            <p:nvPr/>
          </p:nvSpPr>
          <p:spPr bwMode="auto">
            <a:xfrm>
              <a:off x="864" y="2592"/>
              <a:ext cx="52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7057" name="Line 17"/>
            <p:cNvSpPr>
              <a:spLocks noChangeShapeType="1"/>
            </p:cNvSpPr>
            <p:nvPr/>
          </p:nvSpPr>
          <p:spPr bwMode="auto">
            <a:xfrm>
              <a:off x="912" y="2736"/>
              <a:ext cx="576"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7058" name="Line 18"/>
            <p:cNvSpPr>
              <a:spLocks noChangeShapeType="1"/>
            </p:cNvSpPr>
            <p:nvPr/>
          </p:nvSpPr>
          <p:spPr bwMode="auto">
            <a:xfrm flipH="1" flipV="1">
              <a:off x="1824" y="1392"/>
              <a:ext cx="0" cy="288"/>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7059" name="Text Box 19"/>
            <p:cNvSpPr txBox="1">
              <a:spLocks noChangeArrowheads="1"/>
            </p:cNvSpPr>
            <p:nvPr/>
          </p:nvSpPr>
          <p:spPr bwMode="auto">
            <a:xfrm>
              <a:off x="1824" y="1440"/>
              <a:ext cx="62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sz="1400"/>
                <a:t>&lt;&lt;include&gt;&gt;</a:t>
              </a:r>
            </a:p>
          </p:txBody>
        </p:sp>
        <p:sp>
          <p:nvSpPr>
            <p:cNvPr id="2007060" name="Line 20"/>
            <p:cNvSpPr>
              <a:spLocks noChangeShapeType="1"/>
            </p:cNvSpPr>
            <p:nvPr/>
          </p:nvSpPr>
          <p:spPr bwMode="auto">
            <a:xfrm flipH="1" flipV="1">
              <a:off x="3168" y="1392"/>
              <a:ext cx="528"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7061" name="Line 21"/>
            <p:cNvSpPr>
              <a:spLocks noChangeShapeType="1"/>
            </p:cNvSpPr>
            <p:nvPr/>
          </p:nvSpPr>
          <p:spPr bwMode="auto">
            <a:xfrm flipH="1">
              <a:off x="3168" y="1824"/>
              <a:ext cx="57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7062" name="Line 22"/>
            <p:cNvSpPr>
              <a:spLocks noChangeShapeType="1"/>
            </p:cNvSpPr>
            <p:nvPr/>
          </p:nvSpPr>
          <p:spPr bwMode="auto">
            <a:xfrm flipH="1" flipV="1">
              <a:off x="3120" y="2736"/>
              <a:ext cx="57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7063" name="Line 23"/>
            <p:cNvSpPr>
              <a:spLocks noChangeShapeType="1"/>
            </p:cNvSpPr>
            <p:nvPr/>
          </p:nvSpPr>
          <p:spPr bwMode="auto">
            <a:xfrm flipH="1">
              <a:off x="3120" y="3024"/>
              <a:ext cx="57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grpSp>
          <p:nvGrpSpPr>
            <p:cNvPr id="2007064" name="Group 24"/>
            <p:cNvGrpSpPr>
              <a:grpSpLocks/>
            </p:cNvGrpSpPr>
            <p:nvPr/>
          </p:nvGrpSpPr>
          <p:grpSpPr bwMode="auto">
            <a:xfrm>
              <a:off x="528" y="2208"/>
              <a:ext cx="401" cy="624"/>
              <a:chOff x="816" y="2208"/>
              <a:chExt cx="401" cy="624"/>
            </a:xfrm>
          </p:grpSpPr>
          <p:grpSp>
            <p:nvGrpSpPr>
              <p:cNvPr id="2007065" name="Group 25"/>
              <p:cNvGrpSpPr>
                <a:grpSpLocks/>
              </p:cNvGrpSpPr>
              <p:nvPr/>
            </p:nvGrpSpPr>
            <p:grpSpPr bwMode="auto">
              <a:xfrm>
                <a:off x="864" y="2208"/>
                <a:ext cx="288" cy="432"/>
                <a:chOff x="4704" y="2400"/>
                <a:chExt cx="384" cy="672"/>
              </a:xfrm>
            </p:grpSpPr>
            <p:sp>
              <p:nvSpPr>
                <p:cNvPr id="2007066" name="Oval 26"/>
                <p:cNvSpPr>
                  <a:spLocks noChangeArrowheads="1"/>
                </p:cNvSpPr>
                <p:nvPr/>
              </p:nvSpPr>
              <p:spPr bwMode="auto">
                <a:xfrm>
                  <a:off x="4800" y="2400"/>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7067" name="Line 27"/>
                <p:cNvSpPr>
                  <a:spLocks noChangeShapeType="1"/>
                </p:cNvSpPr>
                <p:nvPr/>
              </p:nvSpPr>
              <p:spPr bwMode="auto">
                <a:xfrm>
                  <a:off x="4896" y="259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7068" name="Line 28"/>
                <p:cNvSpPr>
                  <a:spLocks noChangeShapeType="1"/>
                </p:cNvSpPr>
                <p:nvPr/>
              </p:nvSpPr>
              <p:spPr bwMode="auto">
                <a:xfrm>
                  <a:off x="4704" y="268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7069" name="Line 29"/>
                <p:cNvSpPr>
                  <a:spLocks noChangeShapeType="1"/>
                </p:cNvSpPr>
                <p:nvPr/>
              </p:nvSpPr>
              <p:spPr bwMode="auto">
                <a:xfrm>
                  <a:off x="4896" y="2880"/>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7070" name="Line 30"/>
                <p:cNvSpPr>
                  <a:spLocks noChangeShapeType="1"/>
                </p:cNvSpPr>
                <p:nvPr/>
              </p:nvSpPr>
              <p:spPr bwMode="auto">
                <a:xfrm flipH="1">
                  <a:off x="4704" y="2880"/>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grpSp>
          <p:sp>
            <p:nvSpPr>
              <p:cNvPr id="2007071" name="Text Box 31"/>
              <p:cNvSpPr txBox="1">
                <a:spLocks noChangeArrowheads="1"/>
              </p:cNvSpPr>
              <p:nvPr/>
            </p:nvSpPr>
            <p:spPr bwMode="auto">
              <a:xfrm>
                <a:off x="816" y="2640"/>
                <a:ext cx="40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s-ES_tradnl" sz="1400"/>
                  <a:t>Cliente</a:t>
                </a:r>
              </a:p>
            </p:txBody>
          </p:sp>
        </p:grpSp>
        <p:grpSp>
          <p:nvGrpSpPr>
            <p:cNvPr id="2007072" name="Group 32"/>
            <p:cNvGrpSpPr>
              <a:grpSpLocks/>
            </p:cNvGrpSpPr>
            <p:nvPr/>
          </p:nvGrpSpPr>
          <p:grpSpPr bwMode="auto">
            <a:xfrm>
              <a:off x="3600" y="1506"/>
              <a:ext cx="529" cy="654"/>
              <a:chOff x="4756" y="1440"/>
              <a:chExt cx="529" cy="654"/>
            </a:xfrm>
          </p:grpSpPr>
          <p:grpSp>
            <p:nvGrpSpPr>
              <p:cNvPr id="2007073" name="Group 33"/>
              <p:cNvGrpSpPr>
                <a:grpSpLocks/>
              </p:cNvGrpSpPr>
              <p:nvPr/>
            </p:nvGrpSpPr>
            <p:grpSpPr bwMode="auto">
              <a:xfrm>
                <a:off x="4848" y="1440"/>
                <a:ext cx="288" cy="432"/>
                <a:chOff x="4704" y="2400"/>
                <a:chExt cx="384" cy="672"/>
              </a:xfrm>
            </p:grpSpPr>
            <p:sp>
              <p:nvSpPr>
                <p:cNvPr id="2007074" name="Oval 34"/>
                <p:cNvSpPr>
                  <a:spLocks noChangeArrowheads="1"/>
                </p:cNvSpPr>
                <p:nvPr/>
              </p:nvSpPr>
              <p:spPr bwMode="auto">
                <a:xfrm>
                  <a:off x="4800" y="2400"/>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7075" name="Line 35"/>
                <p:cNvSpPr>
                  <a:spLocks noChangeShapeType="1"/>
                </p:cNvSpPr>
                <p:nvPr/>
              </p:nvSpPr>
              <p:spPr bwMode="auto">
                <a:xfrm>
                  <a:off x="4896" y="259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7076" name="Line 36"/>
                <p:cNvSpPr>
                  <a:spLocks noChangeShapeType="1"/>
                </p:cNvSpPr>
                <p:nvPr/>
              </p:nvSpPr>
              <p:spPr bwMode="auto">
                <a:xfrm>
                  <a:off x="4704" y="268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7077" name="Line 37"/>
                <p:cNvSpPr>
                  <a:spLocks noChangeShapeType="1"/>
                </p:cNvSpPr>
                <p:nvPr/>
              </p:nvSpPr>
              <p:spPr bwMode="auto">
                <a:xfrm>
                  <a:off x="4896" y="2880"/>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7078" name="Line 38"/>
                <p:cNvSpPr>
                  <a:spLocks noChangeShapeType="1"/>
                </p:cNvSpPr>
                <p:nvPr/>
              </p:nvSpPr>
              <p:spPr bwMode="auto">
                <a:xfrm flipH="1">
                  <a:off x="4704" y="2880"/>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grpSp>
          <p:sp>
            <p:nvSpPr>
              <p:cNvPr id="2007079" name="Text Box 39"/>
              <p:cNvSpPr txBox="1">
                <a:spLocks noChangeArrowheads="1"/>
              </p:cNvSpPr>
              <p:nvPr/>
            </p:nvSpPr>
            <p:spPr bwMode="auto">
              <a:xfrm>
                <a:off x="4756" y="1902"/>
                <a:ext cx="52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s-ES_tradnl" sz="1400"/>
                  <a:t>Empleado</a:t>
                </a:r>
              </a:p>
            </p:txBody>
          </p:sp>
        </p:grpSp>
        <p:grpSp>
          <p:nvGrpSpPr>
            <p:cNvPr id="2007080" name="Group 40"/>
            <p:cNvGrpSpPr>
              <a:grpSpLocks/>
            </p:cNvGrpSpPr>
            <p:nvPr/>
          </p:nvGrpSpPr>
          <p:grpSpPr bwMode="auto">
            <a:xfrm>
              <a:off x="3408" y="2688"/>
              <a:ext cx="912" cy="624"/>
              <a:chOff x="4560" y="2976"/>
              <a:chExt cx="912" cy="624"/>
            </a:xfrm>
          </p:grpSpPr>
          <p:grpSp>
            <p:nvGrpSpPr>
              <p:cNvPr id="2007081" name="Group 41"/>
              <p:cNvGrpSpPr>
                <a:grpSpLocks/>
              </p:cNvGrpSpPr>
              <p:nvPr/>
            </p:nvGrpSpPr>
            <p:grpSpPr bwMode="auto">
              <a:xfrm>
                <a:off x="4848" y="2976"/>
                <a:ext cx="288" cy="432"/>
                <a:chOff x="4704" y="2400"/>
                <a:chExt cx="384" cy="672"/>
              </a:xfrm>
            </p:grpSpPr>
            <p:sp>
              <p:nvSpPr>
                <p:cNvPr id="2007082" name="Oval 42"/>
                <p:cNvSpPr>
                  <a:spLocks noChangeArrowheads="1"/>
                </p:cNvSpPr>
                <p:nvPr/>
              </p:nvSpPr>
              <p:spPr bwMode="auto">
                <a:xfrm>
                  <a:off x="4800" y="2400"/>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7083" name="Line 43"/>
                <p:cNvSpPr>
                  <a:spLocks noChangeShapeType="1"/>
                </p:cNvSpPr>
                <p:nvPr/>
              </p:nvSpPr>
              <p:spPr bwMode="auto">
                <a:xfrm>
                  <a:off x="4896" y="259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7084" name="Line 44"/>
                <p:cNvSpPr>
                  <a:spLocks noChangeShapeType="1"/>
                </p:cNvSpPr>
                <p:nvPr/>
              </p:nvSpPr>
              <p:spPr bwMode="auto">
                <a:xfrm>
                  <a:off x="4704" y="268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7085" name="Line 45"/>
                <p:cNvSpPr>
                  <a:spLocks noChangeShapeType="1"/>
                </p:cNvSpPr>
                <p:nvPr/>
              </p:nvSpPr>
              <p:spPr bwMode="auto">
                <a:xfrm>
                  <a:off x="4896" y="2880"/>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007086" name="Line 46"/>
                <p:cNvSpPr>
                  <a:spLocks noChangeShapeType="1"/>
                </p:cNvSpPr>
                <p:nvPr/>
              </p:nvSpPr>
              <p:spPr bwMode="auto">
                <a:xfrm flipH="1">
                  <a:off x="4704" y="2880"/>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grpSp>
          <p:sp>
            <p:nvSpPr>
              <p:cNvPr id="2007087" name="Text Box 47"/>
              <p:cNvSpPr txBox="1">
                <a:spLocks noChangeArrowheads="1"/>
              </p:cNvSpPr>
              <p:nvPr/>
            </p:nvSpPr>
            <p:spPr bwMode="auto">
              <a:xfrm>
                <a:off x="4560" y="3408"/>
                <a:ext cx="9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s-ES_tradnl" sz="1400"/>
                  <a:t>Dpto. Servicio</a:t>
                </a:r>
              </a:p>
            </p:txBody>
          </p:sp>
        </p:grpSp>
        <p:sp>
          <p:nvSpPr>
            <p:cNvPr id="2007088" name="Text Box 48"/>
            <p:cNvSpPr txBox="1">
              <a:spLocks noChangeArrowheads="1"/>
            </p:cNvSpPr>
            <p:nvPr/>
          </p:nvSpPr>
          <p:spPr bwMode="auto">
            <a:xfrm>
              <a:off x="1207" y="768"/>
              <a:ext cx="114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s-ES_tradnl" sz="1400" b="1"/>
                <a:t>SISTEMA CAR RENTAL</a:t>
              </a:r>
              <a:endParaRPr kumimoji="0" lang="es-ES_tradnl" sz="1400"/>
            </a:p>
          </p:txBody>
        </p:sp>
        <p:sp>
          <p:nvSpPr>
            <p:cNvPr id="2007092" name="Oval 52"/>
            <p:cNvSpPr>
              <a:spLocks noChangeArrowheads="1"/>
            </p:cNvSpPr>
            <p:nvPr/>
          </p:nvSpPr>
          <p:spPr bwMode="auto">
            <a:xfrm>
              <a:off x="2352" y="1200"/>
              <a:ext cx="768"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s-ES_tradnl" sz="1400"/>
                <a:t>Agregar Auto</a:t>
              </a:r>
            </a:p>
          </p:txBody>
        </p:sp>
        <p:sp>
          <p:nvSpPr>
            <p:cNvPr id="2007093" name="Oval 53"/>
            <p:cNvSpPr>
              <a:spLocks noChangeArrowheads="1"/>
            </p:cNvSpPr>
            <p:nvPr/>
          </p:nvSpPr>
          <p:spPr bwMode="auto">
            <a:xfrm>
              <a:off x="1440" y="1680"/>
              <a:ext cx="768"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s-ES_tradnl" sz="1400"/>
                <a:t>Reservar Auto</a:t>
              </a:r>
            </a:p>
          </p:txBody>
        </p:sp>
        <p:sp>
          <p:nvSpPr>
            <p:cNvPr id="2007094" name="Oval 54"/>
            <p:cNvSpPr>
              <a:spLocks noChangeArrowheads="1"/>
            </p:cNvSpPr>
            <p:nvPr/>
          </p:nvSpPr>
          <p:spPr bwMode="auto">
            <a:xfrm>
              <a:off x="2400" y="1992"/>
              <a:ext cx="768"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s-ES_tradnl" sz="1400"/>
                <a:t>Mover Auto</a:t>
              </a:r>
            </a:p>
          </p:txBody>
        </p:sp>
        <p:sp>
          <p:nvSpPr>
            <p:cNvPr id="2007095" name="Oval 55"/>
            <p:cNvSpPr>
              <a:spLocks noChangeArrowheads="1"/>
            </p:cNvSpPr>
            <p:nvPr/>
          </p:nvSpPr>
          <p:spPr bwMode="auto">
            <a:xfrm>
              <a:off x="1392" y="2304"/>
              <a:ext cx="768"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s-ES_tradnl" sz="1400"/>
                <a:t>Recoger Auto</a:t>
              </a:r>
            </a:p>
          </p:txBody>
        </p:sp>
        <p:sp>
          <p:nvSpPr>
            <p:cNvPr id="2007096" name="Oval 56"/>
            <p:cNvSpPr>
              <a:spLocks noChangeArrowheads="1"/>
            </p:cNvSpPr>
            <p:nvPr/>
          </p:nvSpPr>
          <p:spPr bwMode="auto">
            <a:xfrm>
              <a:off x="2352" y="2592"/>
              <a:ext cx="768"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nSpc>
                  <a:spcPct val="75000"/>
                </a:lnSpc>
              </a:pPr>
              <a:r>
                <a:rPr kumimoji="0" lang="es-ES_tradnl" sz="1400"/>
                <a:t>Actualizar Histórico de Servicios</a:t>
              </a:r>
            </a:p>
          </p:txBody>
        </p:sp>
        <p:sp>
          <p:nvSpPr>
            <p:cNvPr id="2007098" name="Oval 58"/>
            <p:cNvSpPr>
              <a:spLocks noChangeArrowheads="1"/>
            </p:cNvSpPr>
            <p:nvPr/>
          </p:nvSpPr>
          <p:spPr bwMode="auto">
            <a:xfrm>
              <a:off x="1440" y="2880"/>
              <a:ext cx="768"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s-ES_tradnl" sz="1400"/>
                <a:t>Retornar Auto</a:t>
              </a:r>
            </a:p>
          </p:txBody>
        </p:sp>
        <p:sp>
          <p:nvSpPr>
            <p:cNvPr id="2007099" name="Oval 59"/>
            <p:cNvSpPr>
              <a:spLocks noChangeArrowheads="1"/>
            </p:cNvSpPr>
            <p:nvPr/>
          </p:nvSpPr>
          <p:spPr bwMode="auto">
            <a:xfrm>
              <a:off x="2352" y="3168"/>
              <a:ext cx="768"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0000"/>
                </a:lnSpc>
              </a:pPr>
              <a:r>
                <a:rPr kumimoji="0" lang="es-ES_tradnl" sz="1400"/>
                <a:t>Reservar para</a:t>
              </a:r>
            </a:p>
            <a:p>
              <a:pPr>
                <a:lnSpc>
                  <a:spcPct val="80000"/>
                </a:lnSpc>
              </a:pPr>
              <a:r>
                <a:rPr kumimoji="0" lang="es-ES_tradnl" sz="1400"/>
                <a:t>Mantenimiento</a:t>
              </a:r>
            </a:p>
          </p:txBody>
        </p:sp>
        <p:sp>
          <p:nvSpPr>
            <p:cNvPr id="2007100" name="Oval 60"/>
            <p:cNvSpPr>
              <a:spLocks noChangeArrowheads="1"/>
            </p:cNvSpPr>
            <p:nvPr/>
          </p:nvSpPr>
          <p:spPr bwMode="auto">
            <a:xfrm>
              <a:off x="1488" y="3504"/>
              <a:ext cx="768"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0000"/>
                </a:lnSpc>
              </a:pPr>
              <a:r>
                <a:rPr kumimoji="0" lang="es-ES_tradnl" sz="1400"/>
                <a:t>Cancelar</a:t>
              </a:r>
            </a:p>
            <a:p>
              <a:pPr>
                <a:lnSpc>
                  <a:spcPct val="80000"/>
                </a:lnSpc>
              </a:pPr>
              <a:r>
                <a:rPr kumimoji="0" lang="es-ES_tradnl" sz="1400"/>
                <a:t>Reservación</a:t>
              </a:r>
            </a:p>
          </p:txBody>
        </p:sp>
      </p:grpSp>
      <p:sp>
        <p:nvSpPr>
          <p:cNvPr id="2007102" name="AutoShape 62"/>
          <p:cNvSpPr>
            <a:spLocks noChangeArrowheads="1"/>
          </p:cNvSpPr>
          <p:nvPr>
            <p:ph type="body" idx="1"/>
          </p:nvPr>
        </p:nvSpPr>
        <p:spPr bwMode="auto">
          <a:xfrm>
            <a:off x="6553200" y="1828800"/>
            <a:ext cx="2057400" cy="3408363"/>
          </a:xfrm>
          <a:prstGeom prst="foldedCorner">
            <a:avLst>
              <a:gd name="adj" fmla="val 12500"/>
            </a:avLst>
          </a:prstGeom>
          <a:solidFill>
            <a:schemeClr val="bg1"/>
          </a:solidFill>
          <a:ln>
            <a:solidFill>
              <a:schemeClr val="bg2"/>
            </a:solidFill>
            <a:round/>
            <a:headEnd/>
            <a:tailEnd/>
          </a:ln>
        </p:spPr>
        <p:txBody>
          <a:bodyPr vert="horz" wrap="square" lIns="91440" tIns="45720" rIns="91440" bIns="45720" numCol="1" anchor="t" anchorCtr="0" compatLnSpc="1">
            <a:prstTxWarp prst="textNoShape">
              <a:avLst/>
            </a:prstTxWarp>
            <a:spAutoFit/>
          </a:bodyPr>
          <a:lstStyle/>
          <a:p>
            <a:pPr marL="101600" indent="-101600" algn="just">
              <a:lnSpc>
                <a:spcPct val="85000"/>
              </a:lnSpc>
              <a:spcBef>
                <a:spcPct val="0"/>
              </a:spcBef>
              <a:spcAft>
                <a:spcPct val="35000"/>
              </a:spcAft>
              <a:buClr>
                <a:srgbClr val="CC3300"/>
              </a:buClr>
              <a:buSzPct val="50000"/>
              <a:buFont typeface="Wingdings" panose="05000000000000000000" pitchFamily="2" charset="2"/>
              <a:buChar char="¤"/>
            </a:pPr>
            <a:r>
              <a:rPr lang="es-ES_tradnl" sz="1400" b="0"/>
              <a:t>Nótese que el diagrama muestra que el cliente ejecuta varias actividades las cuales podrían considerarse ser trabajo del empleado. Lo que ocurre es que el cliente es quien desea ejecutar estas tareas y por consiguiente es mejor ver el caso desde su perspectiva.</a:t>
            </a:r>
          </a:p>
          <a:p>
            <a:pPr marL="101600" indent="-101600" algn="just">
              <a:lnSpc>
                <a:spcPct val="85000"/>
              </a:lnSpc>
              <a:spcBef>
                <a:spcPct val="0"/>
              </a:spcBef>
              <a:spcAft>
                <a:spcPct val="35000"/>
              </a:spcAft>
              <a:buClr>
                <a:srgbClr val="CC3300"/>
              </a:buClr>
              <a:buSzPct val="50000"/>
              <a:buFont typeface="Wingdings" panose="05000000000000000000" pitchFamily="2" charset="2"/>
              <a:buChar char="¤"/>
            </a:pPr>
            <a:r>
              <a:rPr lang="es-ES_tradnl" sz="1400" b="0"/>
              <a:t>Además en el caso que el cliente utilice el sistema de reservaciones desde Internet sería él quien ejecute esas tareas.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007101"/>
                                        </p:tgtEl>
                                        <p:attrNameLst>
                                          <p:attrName>style.visibility</p:attrName>
                                        </p:attrNameLst>
                                      </p:cBhvr>
                                      <p:to>
                                        <p:strVal val="visible"/>
                                      </p:to>
                                    </p:set>
                                    <p:animEffect transition="in" filter="dissolve">
                                      <p:cBhvr>
                                        <p:cTn id="7" dur="500"/>
                                        <p:tgtEl>
                                          <p:spTgt spid="2007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88" fill="hold" grpId="0" nodeType="clickEffect">
                                  <p:stCondLst>
                                    <p:cond delay="0"/>
                                  </p:stCondLst>
                                  <p:childTnLst>
                                    <p:set>
                                      <p:cBhvr>
                                        <p:cTn id="11" dur="1" fill="hold">
                                          <p:stCondLst>
                                            <p:cond delay="0"/>
                                          </p:stCondLst>
                                        </p:cTn>
                                        <p:tgtEl>
                                          <p:spTgt spid="2007102"/>
                                        </p:tgtEl>
                                        <p:attrNameLst>
                                          <p:attrName>style.visibility</p:attrName>
                                        </p:attrNameLst>
                                      </p:cBhvr>
                                      <p:to>
                                        <p:strVal val="visible"/>
                                      </p:to>
                                    </p:set>
                                    <p:anim calcmode="lin" valueType="num">
                                      <p:cBhvr>
                                        <p:cTn id="12" dur="500" fill="hold"/>
                                        <p:tgtEl>
                                          <p:spTgt spid="2007102"/>
                                        </p:tgtEl>
                                        <p:attrNameLst>
                                          <p:attrName>ppt_w</p:attrName>
                                        </p:attrNameLst>
                                      </p:cBhvr>
                                      <p:tavLst>
                                        <p:tav tm="0">
                                          <p:val>
                                            <p:strVal val="4/3*#ppt_w"/>
                                          </p:val>
                                        </p:tav>
                                        <p:tav tm="100000">
                                          <p:val>
                                            <p:strVal val="#ppt_w"/>
                                          </p:val>
                                        </p:tav>
                                      </p:tavLst>
                                    </p:anim>
                                    <p:anim calcmode="lin" valueType="num">
                                      <p:cBhvr>
                                        <p:cTn id="13" dur="500" fill="hold"/>
                                        <p:tgtEl>
                                          <p:spTgt spid="200710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02"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3731" name="Rectangle 3"/>
          <p:cNvSpPr>
            <a:spLocks noChangeArrowheads="1"/>
          </p:cNvSpPr>
          <p:nvPr>
            <p:ph type="body" idx="1"/>
          </p:nvPr>
        </p:nvSpPr>
        <p:spPr bwMode="auto">
          <a:xfrm>
            <a:off x="609600" y="1187450"/>
            <a:ext cx="7924800" cy="1098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285750" indent="-285750" algn="just">
              <a:lnSpc>
                <a:spcPct val="85000"/>
              </a:lnSpc>
              <a:spcBef>
                <a:spcPct val="0"/>
              </a:spcBef>
              <a:spcAft>
                <a:spcPct val="20000"/>
              </a:spcAft>
              <a:buFont typeface="Wingdings" panose="05000000000000000000" pitchFamily="2" charset="2"/>
              <a:buNone/>
            </a:pPr>
            <a:r>
              <a:rPr lang="es-ES_tradnl"/>
              <a:t>Definir el diagrama de Casos de Uso con Packages.</a:t>
            </a:r>
          </a:p>
          <a:p>
            <a:pPr marL="285750" indent="-285750" algn="just">
              <a:lnSpc>
                <a:spcPct val="85000"/>
              </a:lnSpc>
              <a:spcBef>
                <a:spcPct val="0"/>
              </a:spcBef>
              <a:spcAft>
                <a:spcPct val="20000"/>
              </a:spcAft>
              <a:buClr>
                <a:srgbClr val="CC3300"/>
              </a:buClr>
              <a:buSzPct val="50000"/>
              <a:buFont typeface="Wingdings" panose="05000000000000000000" pitchFamily="2" charset="2"/>
              <a:buChar char="£"/>
            </a:pPr>
            <a:r>
              <a:rPr lang="es-ES_tradnl" b="0"/>
              <a:t>Este esquema podría ser una alternativa de clasificación debido a que nos permite manejar los casos de uso de una forma eficiente.</a:t>
            </a:r>
          </a:p>
        </p:txBody>
      </p:sp>
      <p:grpSp>
        <p:nvGrpSpPr>
          <p:cNvPr id="1993772" name="Group 44"/>
          <p:cNvGrpSpPr>
            <a:grpSpLocks/>
          </p:cNvGrpSpPr>
          <p:nvPr/>
        </p:nvGrpSpPr>
        <p:grpSpPr bwMode="auto">
          <a:xfrm>
            <a:off x="1219200" y="2562225"/>
            <a:ext cx="6656388" cy="3686175"/>
            <a:chOff x="991" y="1662"/>
            <a:chExt cx="4193" cy="2322"/>
          </a:xfrm>
        </p:grpSpPr>
        <p:sp>
          <p:nvSpPr>
            <p:cNvPr id="1993732" name="Rectangle 4"/>
            <p:cNvSpPr>
              <a:spLocks noChangeArrowheads="1"/>
            </p:cNvSpPr>
            <p:nvPr/>
          </p:nvSpPr>
          <p:spPr bwMode="auto">
            <a:xfrm>
              <a:off x="1872" y="1872"/>
              <a:ext cx="2400" cy="2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grpSp>
          <p:nvGrpSpPr>
            <p:cNvPr id="1993769" name="Group 41"/>
            <p:cNvGrpSpPr>
              <a:grpSpLocks/>
            </p:cNvGrpSpPr>
            <p:nvPr/>
          </p:nvGrpSpPr>
          <p:grpSpPr bwMode="auto">
            <a:xfrm>
              <a:off x="1968" y="2544"/>
              <a:ext cx="960" cy="624"/>
              <a:chOff x="1968" y="2544"/>
              <a:chExt cx="960" cy="624"/>
            </a:xfrm>
          </p:grpSpPr>
          <p:sp>
            <p:nvSpPr>
              <p:cNvPr id="1993733" name="Rectangle 5"/>
              <p:cNvSpPr>
                <a:spLocks noChangeArrowheads="1"/>
              </p:cNvSpPr>
              <p:nvPr/>
            </p:nvSpPr>
            <p:spPr bwMode="auto">
              <a:xfrm>
                <a:off x="1968" y="2640"/>
                <a:ext cx="960" cy="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s-ES_tradnl" sz="1400"/>
                  <a:t>Reservaciones</a:t>
                </a:r>
              </a:p>
            </p:txBody>
          </p:sp>
          <p:sp>
            <p:nvSpPr>
              <p:cNvPr id="1993734" name="Rectangle 6"/>
              <p:cNvSpPr>
                <a:spLocks noChangeArrowheads="1"/>
              </p:cNvSpPr>
              <p:nvPr/>
            </p:nvSpPr>
            <p:spPr bwMode="auto">
              <a:xfrm>
                <a:off x="1968" y="2544"/>
                <a:ext cx="38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grpSp>
        <p:grpSp>
          <p:nvGrpSpPr>
            <p:cNvPr id="1993771" name="Group 43"/>
            <p:cNvGrpSpPr>
              <a:grpSpLocks/>
            </p:cNvGrpSpPr>
            <p:nvPr/>
          </p:nvGrpSpPr>
          <p:grpSpPr bwMode="auto">
            <a:xfrm>
              <a:off x="3168" y="3072"/>
              <a:ext cx="960" cy="624"/>
              <a:chOff x="3168" y="3072"/>
              <a:chExt cx="960" cy="624"/>
            </a:xfrm>
          </p:grpSpPr>
          <p:sp>
            <p:nvSpPr>
              <p:cNvPr id="1993735" name="Rectangle 7"/>
              <p:cNvSpPr>
                <a:spLocks noChangeArrowheads="1"/>
              </p:cNvSpPr>
              <p:nvPr/>
            </p:nvSpPr>
            <p:spPr bwMode="auto">
              <a:xfrm>
                <a:off x="3168" y="3168"/>
                <a:ext cx="960" cy="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s-ES_tradnl" sz="1400"/>
                  <a:t>Administración</a:t>
                </a:r>
              </a:p>
            </p:txBody>
          </p:sp>
          <p:sp>
            <p:nvSpPr>
              <p:cNvPr id="1993736" name="Rectangle 8"/>
              <p:cNvSpPr>
                <a:spLocks noChangeArrowheads="1"/>
              </p:cNvSpPr>
              <p:nvPr/>
            </p:nvSpPr>
            <p:spPr bwMode="auto">
              <a:xfrm>
                <a:off x="3168" y="3072"/>
                <a:ext cx="38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grpSp>
        <p:grpSp>
          <p:nvGrpSpPr>
            <p:cNvPr id="1993770" name="Group 42"/>
            <p:cNvGrpSpPr>
              <a:grpSpLocks/>
            </p:cNvGrpSpPr>
            <p:nvPr/>
          </p:nvGrpSpPr>
          <p:grpSpPr bwMode="auto">
            <a:xfrm>
              <a:off x="3120" y="2016"/>
              <a:ext cx="960" cy="624"/>
              <a:chOff x="3120" y="2016"/>
              <a:chExt cx="960" cy="624"/>
            </a:xfrm>
          </p:grpSpPr>
          <p:sp>
            <p:nvSpPr>
              <p:cNvPr id="1993737" name="Rectangle 9"/>
              <p:cNvSpPr>
                <a:spLocks noChangeArrowheads="1"/>
              </p:cNvSpPr>
              <p:nvPr/>
            </p:nvSpPr>
            <p:spPr bwMode="auto">
              <a:xfrm>
                <a:off x="3120" y="2112"/>
                <a:ext cx="960" cy="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s-ES_tradnl" sz="1400"/>
                  <a:t>Mantenimiento</a:t>
                </a:r>
              </a:p>
            </p:txBody>
          </p:sp>
          <p:sp>
            <p:nvSpPr>
              <p:cNvPr id="1993738" name="Rectangle 10"/>
              <p:cNvSpPr>
                <a:spLocks noChangeArrowheads="1"/>
              </p:cNvSpPr>
              <p:nvPr/>
            </p:nvSpPr>
            <p:spPr bwMode="auto">
              <a:xfrm>
                <a:off x="3120" y="2016"/>
                <a:ext cx="38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grpSp>
        <p:grpSp>
          <p:nvGrpSpPr>
            <p:cNvPr id="1993768" name="Group 40"/>
            <p:cNvGrpSpPr>
              <a:grpSpLocks/>
            </p:cNvGrpSpPr>
            <p:nvPr/>
          </p:nvGrpSpPr>
          <p:grpSpPr bwMode="auto">
            <a:xfrm>
              <a:off x="991" y="2592"/>
              <a:ext cx="401" cy="624"/>
              <a:chOff x="991" y="2592"/>
              <a:chExt cx="401" cy="624"/>
            </a:xfrm>
          </p:grpSpPr>
          <p:grpSp>
            <p:nvGrpSpPr>
              <p:cNvPr id="1993739" name="Group 11"/>
              <p:cNvGrpSpPr>
                <a:grpSpLocks/>
              </p:cNvGrpSpPr>
              <p:nvPr/>
            </p:nvGrpSpPr>
            <p:grpSpPr bwMode="auto">
              <a:xfrm>
                <a:off x="1008" y="2592"/>
                <a:ext cx="288" cy="432"/>
                <a:chOff x="4704" y="2400"/>
                <a:chExt cx="384" cy="672"/>
              </a:xfrm>
            </p:grpSpPr>
            <p:sp>
              <p:nvSpPr>
                <p:cNvPr id="1993740" name="Oval 12"/>
                <p:cNvSpPr>
                  <a:spLocks noChangeArrowheads="1"/>
                </p:cNvSpPr>
                <p:nvPr/>
              </p:nvSpPr>
              <p:spPr bwMode="auto">
                <a:xfrm>
                  <a:off x="4800" y="2400"/>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93741" name="Line 13"/>
                <p:cNvSpPr>
                  <a:spLocks noChangeShapeType="1"/>
                </p:cNvSpPr>
                <p:nvPr/>
              </p:nvSpPr>
              <p:spPr bwMode="auto">
                <a:xfrm>
                  <a:off x="4896" y="259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93742" name="Line 14"/>
                <p:cNvSpPr>
                  <a:spLocks noChangeShapeType="1"/>
                </p:cNvSpPr>
                <p:nvPr/>
              </p:nvSpPr>
              <p:spPr bwMode="auto">
                <a:xfrm>
                  <a:off x="4704" y="268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93743" name="Line 15"/>
                <p:cNvSpPr>
                  <a:spLocks noChangeShapeType="1"/>
                </p:cNvSpPr>
                <p:nvPr/>
              </p:nvSpPr>
              <p:spPr bwMode="auto">
                <a:xfrm>
                  <a:off x="4896" y="2880"/>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93744" name="Line 16"/>
                <p:cNvSpPr>
                  <a:spLocks noChangeShapeType="1"/>
                </p:cNvSpPr>
                <p:nvPr/>
              </p:nvSpPr>
              <p:spPr bwMode="auto">
                <a:xfrm flipH="1">
                  <a:off x="4704" y="2880"/>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grpSp>
          <p:sp>
            <p:nvSpPr>
              <p:cNvPr id="1993757" name="Text Box 29"/>
              <p:cNvSpPr txBox="1">
                <a:spLocks noChangeArrowheads="1"/>
              </p:cNvSpPr>
              <p:nvPr/>
            </p:nvSpPr>
            <p:spPr bwMode="auto">
              <a:xfrm>
                <a:off x="991" y="3024"/>
                <a:ext cx="40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s-ES_tradnl" sz="1400"/>
                  <a:t>Cliente</a:t>
                </a:r>
              </a:p>
            </p:txBody>
          </p:sp>
        </p:grpSp>
        <p:grpSp>
          <p:nvGrpSpPr>
            <p:cNvPr id="1993766" name="Group 38"/>
            <p:cNvGrpSpPr>
              <a:grpSpLocks/>
            </p:cNvGrpSpPr>
            <p:nvPr/>
          </p:nvGrpSpPr>
          <p:grpSpPr bwMode="auto">
            <a:xfrm>
              <a:off x="4561" y="1920"/>
              <a:ext cx="529" cy="624"/>
              <a:chOff x="4561" y="1920"/>
              <a:chExt cx="529" cy="624"/>
            </a:xfrm>
          </p:grpSpPr>
          <p:grpSp>
            <p:nvGrpSpPr>
              <p:cNvPr id="1993745" name="Group 17"/>
              <p:cNvGrpSpPr>
                <a:grpSpLocks/>
              </p:cNvGrpSpPr>
              <p:nvPr/>
            </p:nvGrpSpPr>
            <p:grpSpPr bwMode="auto">
              <a:xfrm>
                <a:off x="4656" y="1920"/>
                <a:ext cx="288" cy="432"/>
                <a:chOff x="4704" y="2400"/>
                <a:chExt cx="384" cy="672"/>
              </a:xfrm>
            </p:grpSpPr>
            <p:sp>
              <p:nvSpPr>
                <p:cNvPr id="1993746" name="Oval 18"/>
                <p:cNvSpPr>
                  <a:spLocks noChangeArrowheads="1"/>
                </p:cNvSpPr>
                <p:nvPr/>
              </p:nvSpPr>
              <p:spPr bwMode="auto">
                <a:xfrm>
                  <a:off x="4800" y="2400"/>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93747" name="Line 19"/>
                <p:cNvSpPr>
                  <a:spLocks noChangeShapeType="1"/>
                </p:cNvSpPr>
                <p:nvPr/>
              </p:nvSpPr>
              <p:spPr bwMode="auto">
                <a:xfrm>
                  <a:off x="4896" y="259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93748" name="Line 20"/>
                <p:cNvSpPr>
                  <a:spLocks noChangeShapeType="1"/>
                </p:cNvSpPr>
                <p:nvPr/>
              </p:nvSpPr>
              <p:spPr bwMode="auto">
                <a:xfrm>
                  <a:off x="4704" y="268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93749" name="Line 21"/>
                <p:cNvSpPr>
                  <a:spLocks noChangeShapeType="1"/>
                </p:cNvSpPr>
                <p:nvPr/>
              </p:nvSpPr>
              <p:spPr bwMode="auto">
                <a:xfrm>
                  <a:off x="4896" y="2880"/>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93750" name="Line 22"/>
                <p:cNvSpPr>
                  <a:spLocks noChangeShapeType="1"/>
                </p:cNvSpPr>
                <p:nvPr/>
              </p:nvSpPr>
              <p:spPr bwMode="auto">
                <a:xfrm flipH="1">
                  <a:off x="4704" y="2880"/>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grpSp>
          <p:sp>
            <p:nvSpPr>
              <p:cNvPr id="1993758" name="Text Box 30"/>
              <p:cNvSpPr txBox="1">
                <a:spLocks noChangeArrowheads="1"/>
              </p:cNvSpPr>
              <p:nvPr/>
            </p:nvSpPr>
            <p:spPr bwMode="auto">
              <a:xfrm>
                <a:off x="4561" y="2352"/>
                <a:ext cx="52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s-ES_tradnl" sz="1400"/>
                  <a:t>Empleado</a:t>
                </a:r>
              </a:p>
            </p:txBody>
          </p:sp>
        </p:grpSp>
        <p:grpSp>
          <p:nvGrpSpPr>
            <p:cNvPr id="1993767" name="Group 39"/>
            <p:cNvGrpSpPr>
              <a:grpSpLocks/>
            </p:cNvGrpSpPr>
            <p:nvPr/>
          </p:nvGrpSpPr>
          <p:grpSpPr bwMode="auto">
            <a:xfrm>
              <a:off x="4464" y="3216"/>
              <a:ext cx="720" cy="576"/>
              <a:chOff x="4464" y="3216"/>
              <a:chExt cx="720" cy="576"/>
            </a:xfrm>
          </p:grpSpPr>
          <p:grpSp>
            <p:nvGrpSpPr>
              <p:cNvPr id="1993751" name="Group 23"/>
              <p:cNvGrpSpPr>
                <a:grpSpLocks/>
              </p:cNvGrpSpPr>
              <p:nvPr/>
            </p:nvGrpSpPr>
            <p:grpSpPr bwMode="auto">
              <a:xfrm>
                <a:off x="4656" y="3216"/>
                <a:ext cx="288" cy="432"/>
                <a:chOff x="4704" y="2400"/>
                <a:chExt cx="384" cy="672"/>
              </a:xfrm>
            </p:grpSpPr>
            <p:sp>
              <p:nvSpPr>
                <p:cNvPr id="1993752" name="Oval 24"/>
                <p:cNvSpPr>
                  <a:spLocks noChangeArrowheads="1"/>
                </p:cNvSpPr>
                <p:nvPr/>
              </p:nvSpPr>
              <p:spPr bwMode="auto">
                <a:xfrm>
                  <a:off x="4800" y="2400"/>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93753" name="Line 25"/>
                <p:cNvSpPr>
                  <a:spLocks noChangeShapeType="1"/>
                </p:cNvSpPr>
                <p:nvPr/>
              </p:nvSpPr>
              <p:spPr bwMode="auto">
                <a:xfrm>
                  <a:off x="4896" y="259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93754" name="Line 26"/>
                <p:cNvSpPr>
                  <a:spLocks noChangeShapeType="1"/>
                </p:cNvSpPr>
                <p:nvPr/>
              </p:nvSpPr>
              <p:spPr bwMode="auto">
                <a:xfrm>
                  <a:off x="4704" y="268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93755" name="Line 27"/>
                <p:cNvSpPr>
                  <a:spLocks noChangeShapeType="1"/>
                </p:cNvSpPr>
                <p:nvPr/>
              </p:nvSpPr>
              <p:spPr bwMode="auto">
                <a:xfrm>
                  <a:off x="4896" y="2880"/>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93756" name="Line 28"/>
                <p:cNvSpPr>
                  <a:spLocks noChangeShapeType="1"/>
                </p:cNvSpPr>
                <p:nvPr/>
              </p:nvSpPr>
              <p:spPr bwMode="auto">
                <a:xfrm flipH="1">
                  <a:off x="4704" y="2880"/>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grpSp>
          <p:sp>
            <p:nvSpPr>
              <p:cNvPr id="1993759" name="Text Box 31"/>
              <p:cNvSpPr txBox="1">
                <a:spLocks noChangeArrowheads="1"/>
              </p:cNvSpPr>
              <p:nvPr/>
            </p:nvSpPr>
            <p:spPr bwMode="auto">
              <a:xfrm>
                <a:off x="4464" y="3600"/>
                <a:ext cx="7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s-ES_tradnl" sz="1400"/>
                  <a:t>Dpto. Servicio</a:t>
                </a:r>
              </a:p>
            </p:txBody>
          </p:sp>
        </p:grpSp>
        <p:sp>
          <p:nvSpPr>
            <p:cNvPr id="1993760" name="Line 32"/>
            <p:cNvSpPr>
              <a:spLocks noChangeShapeType="1"/>
            </p:cNvSpPr>
            <p:nvPr/>
          </p:nvSpPr>
          <p:spPr bwMode="auto">
            <a:xfrm>
              <a:off x="1392" y="2832"/>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93761" name="Line 33"/>
            <p:cNvSpPr>
              <a:spLocks noChangeShapeType="1"/>
            </p:cNvSpPr>
            <p:nvPr/>
          </p:nvSpPr>
          <p:spPr bwMode="auto">
            <a:xfrm flipH="1">
              <a:off x="4080" y="2208"/>
              <a:ext cx="52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93762" name="Line 34"/>
            <p:cNvSpPr>
              <a:spLocks noChangeShapeType="1"/>
            </p:cNvSpPr>
            <p:nvPr/>
          </p:nvSpPr>
          <p:spPr bwMode="auto">
            <a:xfrm flipH="1" flipV="1">
              <a:off x="4128" y="3408"/>
              <a:ext cx="48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93763" name="Text Box 35"/>
            <p:cNvSpPr txBox="1">
              <a:spLocks noChangeArrowheads="1"/>
            </p:cNvSpPr>
            <p:nvPr/>
          </p:nvSpPr>
          <p:spPr bwMode="auto">
            <a:xfrm>
              <a:off x="1872" y="1662"/>
              <a:ext cx="114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s-ES_tradnl" sz="1400" b="1"/>
                <a:t>SISTEMA CAR RENTAL</a:t>
              </a:r>
              <a:endParaRPr kumimoji="0" lang="es-ES_tradnl" sz="1400"/>
            </a:p>
          </p:txBody>
        </p:sp>
      </p:grpSp>
      <p:sp>
        <p:nvSpPr>
          <p:cNvPr id="1993765" name="Rectangle 37"/>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Caso de Uso </a:t>
            </a:r>
            <a:r>
              <a:rPr kumimoji="0" lang="es-MX" sz="2000" b="1" i="1">
                <a:latin typeface="Arial Narrow" panose="020B0606020202030204" pitchFamily="34" charset="0"/>
              </a:rPr>
              <a:t>– Ejemplo “CAR RENTAL”</a:t>
            </a:r>
            <a:endParaRPr kumimoji="0" lang="en-US" sz="2000" b="1" i="1">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93731">
                                            <p:txEl>
                                              <p:pRg st="0" end="0"/>
                                            </p:txEl>
                                          </p:spTgt>
                                        </p:tgtEl>
                                        <p:attrNameLst>
                                          <p:attrName>style.visibility</p:attrName>
                                        </p:attrNameLst>
                                      </p:cBhvr>
                                      <p:to>
                                        <p:strVal val="visible"/>
                                      </p:to>
                                    </p:set>
                                    <p:anim calcmode="lin" valueType="num">
                                      <p:cBhvr additive="base">
                                        <p:cTn id="7" dur="500" fill="hold"/>
                                        <p:tgtEl>
                                          <p:spTgt spid="19937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937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93731">
                                            <p:txEl>
                                              <p:pRg st="1" end="1"/>
                                            </p:txEl>
                                          </p:spTgt>
                                        </p:tgtEl>
                                        <p:attrNameLst>
                                          <p:attrName>style.visibility</p:attrName>
                                        </p:attrNameLst>
                                      </p:cBhvr>
                                      <p:to>
                                        <p:strVal val="visible"/>
                                      </p:to>
                                    </p:set>
                                    <p:anim calcmode="lin" valueType="num">
                                      <p:cBhvr additive="base">
                                        <p:cTn id="13" dur="500" fill="hold"/>
                                        <p:tgtEl>
                                          <p:spTgt spid="19937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93731">
                                            <p:txEl>
                                              <p:pRg st="1" end="1"/>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3" presetClass="entr" presetSubtype="272" fill="hold" nodeType="afterEffect">
                                  <p:stCondLst>
                                    <p:cond delay="0"/>
                                  </p:stCondLst>
                                  <p:childTnLst>
                                    <p:set>
                                      <p:cBhvr>
                                        <p:cTn id="17" dur="1" fill="hold">
                                          <p:stCondLst>
                                            <p:cond delay="0"/>
                                          </p:stCondLst>
                                        </p:cTn>
                                        <p:tgtEl>
                                          <p:spTgt spid="1993772"/>
                                        </p:tgtEl>
                                        <p:attrNameLst>
                                          <p:attrName>style.visibility</p:attrName>
                                        </p:attrNameLst>
                                      </p:cBhvr>
                                      <p:to>
                                        <p:strVal val="visible"/>
                                      </p:to>
                                    </p:set>
                                    <p:anim calcmode="lin" valueType="num">
                                      <p:cBhvr>
                                        <p:cTn id="18" dur="500" fill="hold"/>
                                        <p:tgtEl>
                                          <p:spTgt spid="1993772"/>
                                        </p:tgtEl>
                                        <p:attrNameLst>
                                          <p:attrName>ppt_w</p:attrName>
                                        </p:attrNameLst>
                                      </p:cBhvr>
                                      <p:tavLst>
                                        <p:tav tm="0">
                                          <p:val>
                                            <p:strVal val="2/3*#ppt_w"/>
                                          </p:val>
                                        </p:tav>
                                        <p:tav tm="100000">
                                          <p:val>
                                            <p:strVal val="#ppt_w"/>
                                          </p:val>
                                        </p:tav>
                                      </p:tavLst>
                                    </p:anim>
                                    <p:anim calcmode="lin" valueType="num">
                                      <p:cBhvr>
                                        <p:cTn id="19" dur="500" fill="hold"/>
                                        <p:tgtEl>
                                          <p:spTgt spid="199377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3731"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9091" name="Rectangle 3"/>
          <p:cNvSpPr>
            <a:spLocks noChangeArrowheads="1"/>
          </p:cNvSpPr>
          <p:nvPr>
            <p:ph type="body" idx="1"/>
          </p:nvPr>
        </p:nvSpPr>
        <p:spPr bwMode="auto">
          <a:xfrm>
            <a:off x="609600" y="1143000"/>
            <a:ext cx="7924800" cy="39068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90500" indent="-190500" algn="just">
              <a:spcBef>
                <a:spcPct val="0"/>
              </a:spcBef>
              <a:spcAft>
                <a:spcPct val="20000"/>
              </a:spcAft>
              <a:buClr>
                <a:srgbClr val="CC3300"/>
              </a:buClr>
              <a:buSzPct val="50000"/>
              <a:buFont typeface="Wingdings" panose="05000000000000000000" pitchFamily="2" charset="2"/>
              <a:buChar char="£"/>
            </a:pPr>
            <a:r>
              <a:rPr lang="es-ES_tradnl" sz="2000">
                <a:solidFill>
                  <a:srgbClr val="7EA9D4"/>
                </a:solidFill>
              </a:rPr>
              <a:t>USE CASE:  </a:t>
            </a:r>
            <a:r>
              <a:rPr lang="es-ES_tradnl" sz="2000"/>
              <a:t>BUSCAR UN AUTO</a:t>
            </a:r>
            <a:endParaRPr lang="es-ES_tradnl" sz="2000">
              <a:solidFill>
                <a:srgbClr val="7EA9D4"/>
              </a:solidFill>
            </a:endParaRPr>
          </a:p>
          <a:p>
            <a:pPr marL="190500" indent="-190500" algn="just">
              <a:spcBef>
                <a:spcPct val="0"/>
              </a:spcBef>
              <a:spcAft>
                <a:spcPct val="20000"/>
              </a:spcAft>
              <a:buClr>
                <a:srgbClr val="CC3300"/>
              </a:buClr>
              <a:buSzPct val="50000"/>
              <a:buFont typeface="Wingdings" panose="05000000000000000000" pitchFamily="2" charset="2"/>
              <a:buChar char="£"/>
            </a:pPr>
            <a:r>
              <a:rPr lang="es-ES_tradnl" sz="2000">
                <a:solidFill>
                  <a:srgbClr val="7EA9D4"/>
                </a:solidFill>
              </a:rPr>
              <a:t>Descripción General:  </a:t>
            </a:r>
            <a:r>
              <a:rPr lang="es-ES_tradnl" sz="2000" b="0"/>
              <a:t>Lista los autos que están disponibles para la renta y que coinciden con las especificaciones del cliente.</a:t>
            </a:r>
            <a:endParaRPr lang="es-ES_tradnl" sz="2000" b="0">
              <a:solidFill>
                <a:srgbClr val="7EA9D4"/>
              </a:solidFill>
            </a:endParaRPr>
          </a:p>
          <a:p>
            <a:pPr marL="190500" indent="-190500" algn="just">
              <a:spcBef>
                <a:spcPct val="0"/>
              </a:spcBef>
              <a:spcAft>
                <a:spcPct val="5000"/>
              </a:spcAft>
              <a:buClr>
                <a:srgbClr val="CC3300"/>
              </a:buClr>
              <a:buSzPct val="50000"/>
              <a:buFont typeface="Wingdings" panose="05000000000000000000" pitchFamily="2" charset="2"/>
              <a:buChar char="£"/>
            </a:pPr>
            <a:r>
              <a:rPr lang="es-ES_tradnl" sz="2000">
                <a:solidFill>
                  <a:srgbClr val="7EA9D4"/>
                </a:solidFill>
              </a:rPr>
              <a:t>Pre-condición:</a:t>
            </a:r>
          </a:p>
          <a:p>
            <a:pPr marL="571500" lvl="1" indent="-190500" algn="just">
              <a:spcBef>
                <a:spcPct val="0"/>
              </a:spcBef>
              <a:spcAft>
                <a:spcPct val="5000"/>
              </a:spcAft>
              <a:buClr>
                <a:srgbClr val="CC3300"/>
              </a:buClr>
              <a:buFont typeface="Wingdings" panose="05000000000000000000" pitchFamily="2" charset="2"/>
              <a:buAutoNum type="arabicPeriod"/>
            </a:pPr>
            <a:r>
              <a:rPr lang="es-ES_tradnl" sz="2000"/>
              <a:t>El cliente ya debe haber seleccionado la localidad de donde recogerá el auto.</a:t>
            </a:r>
          </a:p>
          <a:p>
            <a:pPr marL="190500" indent="-190500" algn="just">
              <a:spcBef>
                <a:spcPct val="0"/>
              </a:spcBef>
              <a:spcAft>
                <a:spcPct val="5000"/>
              </a:spcAft>
              <a:buClr>
                <a:srgbClr val="CC3300"/>
              </a:buClr>
              <a:buSzPct val="50000"/>
              <a:buFont typeface="Wingdings" panose="05000000000000000000" pitchFamily="2" charset="2"/>
              <a:buChar char="£"/>
            </a:pPr>
            <a:r>
              <a:rPr lang="es-ES_tradnl" sz="2000">
                <a:solidFill>
                  <a:srgbClr val="7EA9D4"/>
                </a:solidFill>
              </a:rPr>
              <a:t>Escenario Primario:</a:t>
            </a:r>
          </a:p>
          <a:p>
            <a:pPr marL="571500" lvl="1" indent="-190500" algn="just">
              <a:spcBef>
                <a:spcPct val="0"/>
              </a:spcBef>
              <a:spcAft>
                <a:spcPct val="5000"/>
              </a:spcAft>
              <a:buClr>
                <a:srgbClr val="CC3300"/>
              </a:buClr>
              <a:buFont typeface="Wingdings" panose="05000000000000000000" pitchFamily="2" charset="2"/>
              <a:buAutoNum type="arabicPeriod"/>
            </a:pPr>
            <a:r>
              <a:rPr lang="es-ES_tradnl" sz="2000"/>
              <a:t>El cliente ingresa los siguientes criterios: el tipo de auto que busca, las facilidades que debe tener (automático, aire acondicionado, etc.), el local donde va a devolver el vehículo (podrían seleccionar otros criterios).</a:t>
            </a:r>
          </a:p>
          <a:p>
            <a:pPr marL="571500" lvl="1" indent="-190500" algn="just">
              <a:spcBef>
                <a:spcPct val="0"/>
              </a:spcBef>
              <a:spcAft>
                <a:spcPct val="5000"/>
              </a:spcAft>
              <a:buClr>
                <a:srgbClr val="CC3300"/>
              </a:buClr>
              <a:buFont typeface="Wingdings" panose="05000000000000000000" pitchFamily="2" charset="2"/>
              <a:buAutoNum type="arabicPeriod"/>
            </a:pPr>
            <a:r>
              <a:rPr lang="es-ES_tradnl" sz="2000"/>
              <a:t>El sistema responde mostrando el precio del auto específico y confirma si hay disponibilidad del mismo.</a:t>
            </a:r>
          </a:p>
          <a:p>
            <a:pPr marL="571500" lvl="1" indent="-190500" algn="just">
              <a:lnSpc>
                <a:spcPct val="85000"/>
              </a:lnSpc>
              <a:spcBef>
                <a:spcPct val="0"/>
              </a:spcBef>
              <a:spcAft>
                <a:spcPct val="10000"/>
              </a:spcAft>
              <a:buClr>
                <a:srgbClr val="CC3300"/>
              </a:buClr>
              <a:buFont typeface="Wingdings" panose="05000000000000000000" pitchFamily="2" charset="2"/>
              <a:buAutoNum type="arabicPeriod"/>
            </a:pPr>
            <a:r>
              <a:rPr lang="es-ES_tradnl" sz="2000"/>
              <a:t>Si no hay auto disponible, de las características requeridas;</a:t>
            </a:r>
          </a:p>
          <a:p>
            <a:pPr marL="952500" lvl="2" indent="-190500" algn="just">
              <a:spcBef>
                <a:spcPct val="0"/>
              </a:spcBef>
              <a:spcAft>
                <a:spcPct val="5000"/>
              </a:spcAft>
              <a:buClr>
                <a:srgbClr val="CC3300"/>
              </a:buClr>
              <a:buSzPct val="65000"/>
              <a:buFont typeface="Wingdings" panose="05000000000000000000" pitchFamily="2" charset="2"/>
              <a:buAutoNum type="alphaLcParenR"/>
            </a:pPr>
            <a:r>
              <a:rPr lang="es-ES_tradnl" sz="2000"/>
              <a:t>El sistema muestra un mensaje de que no existe un auto disponible.</a:t>
            </a:r>
          </a:p>
        </p:txBody>
      </p:sp>
      <p:sp>
        <p:nvSpPr>
          <p:cNvPr id="2009092" name="Rectangle 4"/>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Caso de Uso </a:t>
            </a:r>
            <a:r>
              <a:rPr kumimoji="0" lang="es-MX" sz="2000" b="1" i="1">
                <a:latin typeface="Arial Narrow" panose="020B0606020202030204" pitchFamily="34" charset="0"/>
              </a:rPr>
              <a:t>– Ejemplo “CAR RENTAL”</a:t>
            </a:r>
            <a:endParaRPr kumimoji="0" lang="en-US" sz="2000" b="1" i="1">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09091">
                                            <p:txEl>
                                              <p:pRg st="0" end="0"/>
                                            </p:txEl>
                                          </p:spTgt>
                                        </p:tgtEl>
                                        <p:attrNameLst>
                                          <p:attrName>style.visibility</p:attrName>
                                        </p:attrNameLst>
                                      </p:cBhvr>
                                      <p:to>
                                        <p:strVal val="visible"/>
                                      </p:to>
                                    </p:set>
                                    <p:anim calcmode="lin" valueType="num">
                                      <p:cBhvr additive="base">
                                        <p:cTn id="7" dur="500" fill="hold"/>
                                        <p:tgtEl>
                                          <p:spTgt spid="2009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0909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9091">
                                            <p:txEl>
                                              <p:pRg st="0" end="0"/>
                                            </p:txEl>
                                          </p:spTgt>
                                        </p:tgtEl>
                                        <p:attrNameLst>
                                          <p:attrName>ppt_c</p:attrName>
                                        </p:attrNameLst>
                                      </p:cBhvr>
                                      <p:to>
                                        <a:srgbClr val="009999"/>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09091">
                                            <p:txEl>
                                              <p:pRg st="1" end="1"/>
                                            </p:txEl>
                                          </p:spTgt>
                                        </p:tgtEl>
                                        <p:attrNameLst>
                                          <p:attrName>style.visibility</p:attrName>
                                        </p:attrNameLst>
                                      </p:cBhvr>
                                      <p:to>
                                        <p:strVal val="visible"/>
                                      </p:to>
                                    </p:set>
                                    <p:anim calcmode="lin" valueType="num">
                                      <p:cBhvr additive="base">
                                        <p:cTn id="13" dur="500" fill="hold"/>
                                        <p:tgtEl>
                                          <p:spTgt spid="20090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09091">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9091">
                                            <p:txEl>
                                              <p:pRg st="1" end="1"/>
                                            </p:txEl>
                                          </p:spTgt>
                                        </p:tgtEl>
                                        <p:attrNameLst>
                                          <p:attrName>ppt_c</p:attrName>
                                        </p:attrNameLst>
                                      </p:cBhvr>
                                      <p:to>
                                        <a:srgbClr val="009999"/>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09091">
                                            <p:txEl>
                                              <p:pRg st="2" end="2"/>
                                            </p:txEl>
                                          </p:spTgt>
                                        </p:tgtEl>
                                        <p:attrNameLst>
                                          <p:attrName>style.visibility</p:attrName>
                                        </p:attrNameLst>
                                      </p:cBhvr>
                                      <p:to>
                                        <p:strVal val="visible"/>
                                      </p:to>
                                    </p:set>
                                    <p:anim calcmode="lin" valueType="num">
                                      <p:cBhvr additive="base">
                                        <p:cTn id="19" dur="500" fill="hold"/>
                                        <p:tgtEl>
                                          <p:spTgt spid="20090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09091">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9091">
                                            <p:txEl>
                                              <p:pRg st="2" end="2"/>
                                            </p:txEl>
                                          </p:spTgt>
                                        </p:tgtEl>
                                        <p:attrNameLst>
                                          <p:attrName>ppt_c</p:attrName>
                                        </p:attrNameLst>
                                      </p:cBhvr>
                                      <p:to>
                                        <a:srgbClr val="009999"/>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09091">
                                            <p:txEl>
                                              <p:pRg st="3" end="3"/>
                                            </p:txEl>
                                          </p:spTgt>
                                        </p:tgtEl>
                                        <p:attrNameLst>
                                          <p:attrName>style.visibility</p:attrName>
                                        </p:attrNameLst>
                                      </p:cBhvr>
                                      <p:to>
                                        <p:strVal val="visible"/>
                                      </p:to>
                                    </p:set>
                                    <p:anim calcmode="lin" valueType="num">
                                      <p:cBhvr additive="base">
                                        <p:cTn id="25" dur="500" fill="hold"/>
                                        <p:tgtEl>
                                          <p:spTgt spid="20090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09091">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9091">
                                            <p:txEl>
                                              <p:pRg st="3" end="3"/>
                                            </p:txEl>
                                          </p:spTgt>
                                        </p:tgtEl>
                                        <p:attrNameLst>
                                          <p:attrName>ppt_c</p:attrName>
                                        </p:attrNameLst>
                                      </p:cBhvr>
                                      <p:to>
                                        <a:srgbClr val="009999"/>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09091">
                                            <p:txEl>
                                              <p:pRg st="4" end="4"/>
                                            </p:txEl>
                                          </p:spTgt>
                                        </p:tgtEl>
                                        <p:attrNameLst>
                                          <p:attrName>style.visibility</p:attrName>
                                        </p:attrNameLst>
                                      </p:cBhvr>
                                      <p:to>
                                        <p:strVal val="visible"/>
                                      </p:to>
                                    </p:set>
                                    <p:anim calcmode="lin" valueType="num">
                                      <p:cBhvr additive="base">
                                        <p:cTn id="31" dur="500" fill="hold"/>
                                        <p:tgtEl>
                                          <p:spTgt spid="20090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09091">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9091">
                                            <p:txEl>
                                              <p:pRg st="4" end="4"/>
                                            </p:txEl>
                                          </p:spTgt>
                                        </p:tgtEl>
                                        <p:attrNameLst>
                                          <p:attrName>ppt_c</p:attrName>
                                        </p:attrNameLst>
                                      </p:cBhvr>
                                      <p:to>
                                        <a:srgbClr val="009999"/>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09091">
                                            <p:txEl>
                                              <p:pRg st="5" end="5"/>
                                            </p:txEl>
                                          </p:spTgt>
                                        </p:tgtEl>
                                        <p:attrNameLst>
                                          <p:attrName>style.visibility</p:attrName>
                                        </p:attrNameLst>
                                      </p:cBhvr>
                                      <p:to>
                                        <p:strVal val="visible"/>
                                      </p:to>
                                    </p:set>
                                    <p:anim calcmode="lin" valueType="num">
                                      <p:cBhvr additive="base">
                                        <p:cTn id="37" dur="500" fill="hold"/>
                                        <p:tgtEl>
                                          <p:spTgt spid="200909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009091">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9091">
                                            <p:txEl>
                                              <p:pRg st="5" end="5"/>
                                            </p:txEl>
                                          </p:spTgt>
                                        </p:tgtEl>
                                        <p:attrNameLst>
                                          <p:attrName>ppt_c</p:attrName>
                                        </p:attrNameLst>
                                      </p:cBhvr>
                                      <p:to>
                                        <a:srgbClr val="009999"/>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009091">
                                            <p:txEl>
                                              <p:pRg st="6" end="6"/>
                                            </p:txEl>
                                          </p:spTgt>
                                        </p:tgtEl>
                                        <p:attrNameLst>
                                          <p:attrName>style.visibility</p:attrName>
                                        </p:attrNameLst>
                                      </p:cBhvr>
                                      <p:to>
                                        <p:strVal val="visible"/>
                                      </p:to>
                                    </p:set>
                                    <p:anim calcmode="lin" valueType="num">
                                      <p:cBhvr additive="base">
                                        <p:cTn id="43" dur="500" fill="hold"/>
                                        <p:tgtEl>
                                          <p:spTgt spid="200909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009091">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9091">
                                            <p:txEl>
                                              <p:pRg st="6" end="6"/>
                                            </p:txEl>
                                          </p:spTgt>
                                        </p:tgtEl>
                                        <p:attrNameLst>
                                          <p:attrName>ppt_c</p:attrName>
                                        </p:attrNameLst>
                                      </p:cBhvr>
                                      <p:to>
                                        <a:srgbClr val="009999"/>
                                      </p:to>
                                    </p:animClr>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009091">
                                            <p:txEl>
                                              <p:pRg st="7" end="7"/>
                                            </p:txEl>
                                          </p:spTgt>
                                        </p:tgtEl>
                                        <p:attrNameLst>
                                          <p:attrName>style.visibility</p:attrName>
                                        </p:attrNameLst>
                                      </p:cBhvr>
                                      <p:to>
                                        <p:strVal val="visible"/>
                                      </p:to>
                                    </p:set>
                                    <p:anim calcmode="lin" valueType="num">
                                      <p:cBhvr additive="base">
                                        <p:cTn id="49" dur="500" fill="hold"/>
                                        <p:tgtEl>
                                          <p:spTgt spid="200909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009091">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9091">
                                            <p:txEl>
                                              <p:pRg st="7" end="7"/>
                                            </p:txEl>
                                          </p:spTgt>
                                        </p:tgtEl>
                                        <p:attrNameLst>
                                          <p:attrName>ppt_c</p:attrName>
                                        </p:attrNameLst>
                                      </p:cBhvr>
                                      <p:to>
                                        <a:srgbClr val="009999"/>
                                      </p:to>
                                    </p:animClr>
                                  </p:subTnLst>
                                </p:cTn>
                              </p:par>
                              <p:par>
                                <p:cTn id="51" presetID="2" presetClass="entr" presetSubtype="8" fill="hold" grpId="0" nodeType="withEffect">
                                  <p:stCondLst>
                                    <p:cond delay="0"/>
                                  </p:stCondLst>
                                  <p:childTnLst>
                                    <p:set>
                                      <p:cBhvr>
                                        <p:cTn id="52" dur="1" fill="hold">
                                          <p:stCondLst>
                                            <p:cond delay="0"/>
                                          </p:stCondLst>
                                        </p:cTn>
                                        <p:tgtEl>
                                          <p:spTgt spid="2009091">
                                            <p:txEl>
                                              <p:pRg st="8" end="8"/>
                                            </p:txEl>
                                          </p:spTgt>
                                        </p:tgtEl>
                                        <p:attrNameLst>
                                          <p:attrName>style.visibility</p:attrName>
                                        </p:attrNameLst>
                                      </p:cBhvr>
                                      <p:to>
                                        <p:strVal val="visible"/>
                                      </p:to>
                                    </p:set>
                                    <p:anim calcmode="lin" valueType="num">
                                      <p:cBhvr additive="base">
                                        <p:cTn id="53" dur="500" fill="hold"/>
                                        <p:tgtEl>
                                          <p:spTgt spid="2009091">
                                            <p:txEl>
                                              <p:pRg st="8" end="8"/>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2009091">
                                            <p:txEl>
                                              <p:pRg st="8" end="8"/>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09091">
                                            <p:txEl>
                                              <p:pRg st="8" end="8"/>
                                            </p:txEl>
                                          </p:spTgt>
                                        </p:tgtEl>
                                        <p:attrNameLst>
                                          <p:attrName>ppt_c</p:attrName>
                                        </p:attrNameLst>
                                      </p:cBhvr>
                                      <p:to>
                                        <a:srgbClr val="00999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9091" grpId="0" build="p" bldLvl="2"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10114" name="Rectangle 2"/>
          <p:cNvSpPr>
            <a:spLocks noChangeArrowheads="1"/>
          </p:cNvSpPr>
          <p:nvPr>
            <p:ph type="body" idx="1"/>
          </p:nvPr>
        </p:nvSpPr>
        <p:spPr bwMode="auto">
          <a:xfrm>
            <a:off x="609600" y="1143000"/>
            <a:ext cx="7924800" cy="51450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90500" indent="-190500" algn="just">
              <a:spcBef>
                <a:spcPct val="0"/>
              </a:spcBef>
              <a:spcAft>
                <a:spcPct val="20000"/>
              </a:spcAft>
              <a:buClr>
                <a:srgbClr val="CC3300"/>
              </a:buClr>
              <a:buSzPct val="50000"/>
              <a:buFont typeface="Wingdings" panose="05000000000000000000" pitchFamily="2" charset="2"/>
              <a:buChar char="£"/>
            </a:pPr>
            <a:r>
              <a:rPr lang="es-ES_tradnl" sz="1800">
                <a:solidFill>
                  <a:srgbClr val="7EA9D4"/>
                </a:solidFill>
              </a:rPr>
              <a:t>USE CASE:  </a:t>
            </a:r>
            <a:r>
              <a:rPr lang="es-ES_tradnl" sz="1800"/>
              <a:t>RESERVAR UN AUTO</a:t>
            </a:r>
            <a:endParaRPr lang="es-ES_tradnl" sz="1800">
              <a:solidFill>
                <a:srgbClr val="7EA9D4"/>
              </a:solidFill>
            </a:endParaRPr>
          </a:p>
          <a:p>
            <a:pPr marL="190500" indent="-190500" algn="just">
              <a:spcBef>
                <a:spcPct val="0"/>
              </a:spcBef>
              <a:spcAft>
                <a:spcPct val="20000"/>
              </a:spcAft>
              <a:buClr>
                <a:srgbClr val="CC3300"/>
              </a:buClr>
              <a:buSzPct val="50000"/>
              <a:buFont typeface="Wingdings" panose="05000000000000000000" pitchFamily="2" charset="2"/>
              <a:buChar char="£"/>
            </a:pPr>
            <a:r>
              <a:rPr lang="es-ES_tradnl" sz="1800">
                <a:solidFill>
                  <a:srgbClr val="7EA9D4"/>
                </a:solidFill>
              </a:rPr>
              <a:t>Descripción General:  </a:t>
            </a:r>
            <a:r>
              <a:rPr lang="es-ES_tradnl" sz="1800" b="0"/>
              <a:t>Reserva un auto para un cliente en una locación específica para unas determinadas fechas.</a:t>
            </a:r>
            <a:endParaRPr lang="es-ES_tradnl" sz="1800" b="0">
              <a:solidFill>
                <a:srgbClr val="7EA9D4"/>
              </a:solidFill>
            </a:endParaRPr>
          </a:p>
          <a:p>
            <a:pPr marL="190500" indent="-190500" algn="just">
              <a:spcBef>
                <a:spcPct val="0"/>
              </a:spcBef>
              <a:spcAft>
                <a:spcPct val="5000"/>
              </a:spcAft>
              <a:buClr>
                <a:srgbClr val="CC3300"/>
              </a:buClr>
              <a:buSzPct val="50000"/>
              <a:buFont typeface="Wingdings" panose="05000000000000000000" pitchFamily="2" charset="2"/>
              <a:buChar char="£"/>
            </a:pPr>
            <a:r>
              <a:rPr lang="es-ES_tradnl" sz="1800">
                <a:solidFill>
                  <a:srgbClr val="7EA9D4"/>
                </a:solidFill>
              </a:rPr>
              <a:t>Escenario Primario:</a:t>
            </a:r>
          </a:p>
          <a:p>
            <a:pPr marL="571500" lvl="1" indent="-190500" algn="just">
              <a:spcBef>
                <a:spcPct val="0"/>
              </a:spcBef>
              <a:spcAft>
                <a:spcPct val="5000"/>
              </a:spcAft>
              <a:buClr>
                <a:srgbClr val="CC3300"/>
              </a:buClr>
              <a:buFont typeface="Wingdings" panose="05000000000000000000" pitchFamily="2" charset="2"/>
              <a:buAutoNum type="arabicPeriod"/>
            </a:pPr>
            <a:r>
              <a:rPr lang="es-ES_tradnl" sz="1800"/>
              <a:t>El caso de uso empieza cuando un cliente intenta reservar un auto para una fecha determinada.</a:t>
            </a:r>
          </a:p>
          <a:p>
            <a:pPr marL="571500" lvl="1" indent="-190500" algn="just">
              <a:spcBef>
                <a:spcPct val="0"/>
              </a:spcBef>
              <a:spcAft>
                <a:spcPct val="5000"/>
              </a:spcAft>
              <a:buClr>
                <a:srgbClr val="CC3300"/>
              </a:buClr>
              <a:buFont typeface="Wingdings" panose="05000000000000000000" pitchFamily="2" charset="2"/>
              <a:buAutoNum type="arabicPeriod"/>
            </a:pPr>
            <a:r>
              <a:rPr lang="es-ES_tradnl" sz="1800"/>
              <a:t>El cliente escoge la localidad en la que va a recoger el auto.</a:t>
            </a:r>
          </a:p>
          <a:p>
            <a:pPr marL="571500" lvl="1" indent="-190500" algn="just">
              <a:spcBef>
                <a:spcPct val="0"/>
              </a:spcBef>
              <a:spcAft>
                <a:spcPct val="5000"/>
              </a:spcAft>
              <a:buClr>
                <a:srgbClr val="CC3300"/>
              </a:buClr>
              <a:buFont typeface="Wingdings" panose="05000000000000000000" pitchFamily="2" charset="2"/>
              <a:buAutoNum type="arabicPeriod"/>
            </a:pPr>
            <a:r>
              <a:rPr lang="es-ES_tradnl" sz="1800"/>
              <a:t>El cliente ingresa las fechas para las que necesita el auto.</a:t>
            </a:r>
          </a:p>
          <a:p>
            <a:pPr marL="571500" lvl="1" indent="-190500" algn="just">
              <a:spcBef>
                <a:spcPct val="0"/>
              </a:spcBef>
              <a:spcAft>
                <a:spcPct val="5000"/>
              </a:spcAft>
              <a:buClr>
                <a:srgbClr val="CC3300"/>
              </a:buClr>
              <a:buFont typeface="Wingdings" panose="05000000000000000000" pitchFamily="2" charset="2"/>
              <a:buAutoNum type="arabicPeriod"/>
            </a:pPr>
            <a:r>
              <a:rPr lang="es-ES_tradnl" sz="1800"/>
              <a:t>Ejecuta buscar auto.</a:t>
            </a:r>
          </a:p>
          <a:p>
            <a:pPr marL="571500" lvl="1" indent="-190500" algn="just">
              <a:spcBef>
                <a:spcPct val="0"/>
              </a:spcBef>
              <a:spcAft>
                <a:spcPct val="5000"/>
              </a:spcAft>
              <a:buClr>
                <a:srgbClr val="CC3300"/>
              </a:buClr>
              <a:buFont typeface="Wingdings" panose="05000000000000000000" pitchFamily="2" charset="2"/>
              <a:buAutoNum type="arabicPeriod"/>
            </a:pPr>
            <a:r>
              <a:rPr lang="es-ES_tradnl" sz="1800"/>
              <a:t>El cliente selecciona el auto que le interesa.</a:t>
            </a:r>
          </a:p>
          <a:p>
            <a:pPr marL="571500" lvl="1" indent="-190500" algn="just">
              <a:spcBef>
                <a:spcPct val="0"/>
              </a:spcBef>
              <a:spcAft>
                <a:spcPct val="5000"/>
              </a:spcAft>
              <a:buClr>
                <a:srgbClr val="CC3300"/>
              </a:buClr>
              <a:buFont typeface="Wingdings" panose="05000000000000000000" pitchFamily="2" charset="2"/>
              <a:buAutoNum type="arabicPeriod"/>
            </a:pPr>
            <a:r>
              <a:rPr lang="es-ES_tradnl" sz="1800"/>
              <a:t>El sistema muestra el costo de auto seleccionado.</a:t>
            </a:r>
          </a:p>
          <a:p>
            <a:pPr marL="571500" lvl="1" indent="-190500" algn="just">
              <a:lnSpc>
                <a:spcPct val="85000"/>
              </a:lnSpc>
              <a:spcBef>
                <a:spcPct val="0"/>
              </a:spcBef>
              <a:spcAft>
                <a:spcPct val="10000"/>
              </a:spcAft>
              <a:buClr>
                <a:srgbClr val="CC3300"/>
              </a:buClr>
              <a:buFont typeface="Wingdings" panose="05000000000000000000" pitchFamily="2" charset="2"/>
              <a:buAutoNum type="arabicPeriod"/>
            </a:pPr>
            <a:r>
              <a:rPr lang="es-ES_tradnl" sz="1800"/>
              <a:t>Si el cliente acepta la reservación;</a:t>
            </a:r>
          </a:p>
          <a:p>
            <a:pPr marL="952500" lvl="2" indent="-190500" algn="just">
              <a:spcBef>
                <a:spcPct val="0"/>
              </a:spcBef>
              <a:spcAft>
                <a:spcPct val="5000"/>
              </a:spcAft>
              <a:buClr>
                <a:srgbClr val="CC3300"/>
              </a:buClr>
              <a:buSzPct val="65000"/>
              <a:buFont typeface="Wingdings" panose="05000000000000000000" pitchFamily="2" charset="2"/>
              <a:buAutoNum type="alphaLcParenR"/>
            </a:pPr>
            <a:r>
              <a:rPr lang="es-ES_tradnl" sz="1800"/>
              <a:t>El cliente ingresa su nombre, número de documento y número de tarjeta de crédito.</a:t>
            </a:r>
          </a:p>
          <a:p>
            <a:pPr marL="952500" lvl="2" indent="-190500" algn="just">
              <a:spcBef>
                <a:spcPct val="0"/>
              </a:spcBef>
              <a:spcAft>
                <a:spcPct val="5000"/>
              </a:spcAft>
              <a:buClr>
                <a:srgbClr val="CC3300"/>
              </a:buClr>
              <a:buSzPct val="65000"/>
              <a:buFont typeface="Wingdings" panose="05000000000000000000" pitchFamily="2" charset="2"/>
              <a:buAutoNum type="alphaLcParenR"/>
            </a:pPr>
            <a:r>
              <a:rPr lang="es-ES_tradnl" sz="1800"/>
              <a:t>Se imprime la reservación del auto.</a:t>
            </a:r>
          </a:p>
          <a:p>
            <a:pPr marL="190500" indent="-190500" algn="just">
              <a:spcBef>
                <a:spcPct val="0"/>
              </a:spcBef>
              <a:spcAft>
                <a:spcPct val="5000"/>
              </a:spcAft>
              <a:buClr>
                <a:srgbClr val="CC3300"/>
              </a:buClr>
              <a:buSzPct val="50000"/>
              <a:buFont typeface="Wingdings" panose="05000000000000000000" pitchFamily="2" charset="2"/>
              <a:buChar char="£"/>
            </a:pPr>
            <a:r>
              <a:rPr lang="es-ES_tradnl" sz="1800">
                <a:solidFill>
                  <a:srgbClr val="7EA9D4"/>
                </a:solidFill>
              </a:rPr>
              <a:t>Escenario Secundario:</a:t>
            </a:r>
          </a:p>
          <a:p>
            <a:pPr marL="571500" lvl="1" indent="-190500" algn="just">
              <a:spcBef>
                <a:spcPct val="0"/>
              </a:spcBef>
              <a:spcAft>
                <a:spcPct val="5000"/>
              </a:spcAft>
              <a:buClr>
                <a:srgbClr val="CC3300"/>
              </a:buClr>
              <a:buFont typeface="Wingdings" panose="05000000000000000000" pitchFamily="2" charset="2"/>
              <a:buAutoNum type="alphaUcPeriod"/>
            </a:pPr>
            <a:r>
              <a:rPr lang="es-ES_tradnl" sz="1800"/>
              <a:t>Si el cliente no encuentra un auto de las características y precio deseado puede volver a realizar la búsqueda con otros criterios en caso contrario cancela la reservación y sale del sistema.</a:t>
            </a:r>
          </a:p>
        </p:txBody>
      </p:sp>
      <p:sp>
        <p:nvSpPr>
          <p:cNvPr id="2010115" name="Rectangle 3"/>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Caso de Uso </a:t>
            </a:r>
            <a:r>
              <a:rPr kumimoji="0" lang="es-MX" sz="2000" b="1" i="1">
                <a:latin typeface="Arial Narrow" panose="020B0606020202030204" pitchFamily="34" charset="0"/>
              </a:rPr>
              <a:t>– Ejemplo “CAR RENTAL”</a:t>
            </a:r>
            <a:endParaRPr kumimoji="0" lang="en-US" sz="2000" b="1" i="1">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10114">
                                            <p:txEl>
                                              <p:pRg st="0" end="0"/>
                                            </p:txEl>
                                          </p:spTgt>
                                        </p:tgtEl>
                                        <p:attrNameLst>
                                          <p:attrName>style.visibility</p:attrName>
                                        </p:attrNameLst>
                                      </p:cBhvr>
                                      <p:to>
                                        <p:strVal val="visible"/>
                                      </p:to>
                                    </p:set>
                                    <p:anim calcmode="lin" valueType="num">
                                      <p:cBhvr additive="base">
                                        <p:cTn id="7" dur="500" fill="hold"/>
                                        <p:tgtEl>
                                          <p:spTgt spid="20101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10114">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10114">
                                            <p:txEl>
                                              <p:pRg st="0" end="0"/>
                                            </p:txEl>
                                          </p:spTgt>
                                        </p:tgtEl>
                                        <p:attrNameLst>
                                          <p:attrName>ppt_c</p:attrName>
                                        </p:attrNameLst>
                                      </p:cBhvr>
                                      <p:to>
                                        <a:srgbClr val="009999"/>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10114">
                                            <p:txEl>
                                              <p:pRg st="1" end="1"/>
                                            </p:txEl>
                                          </p:spTgt>
                                        </p:tgtEl>
                                        <p:attrNameLst>
                                          <p:attrName>style.visibility</p:attrName>
                                        </p:attrNameLst>
                                      </p:cBhvr>
                                      <p:to>
                                        <p:strVal val="visible"/>
                                      </p:to>
                                    </p:set>
                                    <p:anim calcmode="lin" valueType="num">
                                      <p:cBhvr additive="base">
                                        <p:cTn id="13" dur="500" fill="hold"/>
                                        <p:tgtEl>
                                          <p:spTgt spid="201011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10114">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10114">
                                            <p:txEl>
                                              <p:pRg st="1" end="1"/>
                                            </p:txEl>
                                          </p:spTgt>
                                        </p:tgtEl>
                                        <p:attrNameLst>
                                          <p:attrName>ppt_c</p:attrName>
                                        </p:attrNameLst>
                                      </p:cBhvr>
                                      <p:to>
                                        <a:srgbClr val="009999"/>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10114">
                                            <p:txEl>
                                              <p:pRg st="2" end="2"/>
                                            </p:txEl>
                                          </p:spTgt>
                                        </p:tgtEl>
                                        <p:attrNameLst>
                                          <p:attrName>style.visibility</p:attrName>
                                        </p:attrNameLst>
                                      </p:cBhvr>
                                      <p:to>
                                        <p:strVal val="visible"/>
                                      </p:to>
                                    </p:set>
                                    <p:anim calcmode="lin" valueType="num">
                                      <p:cBhvr additive="base">
                                        <p:cTn id="19" dur="500" fill="hold"/>
                                        <p:tgtEl>
                                          <p:spTgt spid="201011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10114">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10114">
                                            <p:txEl>
                                              <p:pRg st="2" end="2"/>
                                            </p:txEl>
                                          </p:spTgt>
                                        </p:tgtEl>
                                        <p:attrNameLst>
                                          <p:attrName>ppt_c</p:attrName>
                                        </p:attrNameLst>
                                      </p:cBhvr>
                                      <p:to>
                                        <a:srgbClr val="009999"/>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10114">
                                            <p:txEl>
                                              <p:pRg st="3" end="3"/>
                                            </p:txEl>
                                          </p:spTgt>
                                        </p:tgtEl>
                                        <p:attrNameLst>
                                          <p:attrName>style.visibility</p:attrName>
                                        </p:attrNameLst>
                                      </p:cBhvr>
                                      <p:to>
                                        <p:strVal val="visible"/>
                                      </p:to>
                                    </p:set>
                                    <p:anim calcmode="lin" valueType="num">
                                      <p:cBhvr additive="base">
                                        <p:cTn id="25" dur="500" fill="hold"/>
                                        <p:tgtEl>
                                          <p:spTgt spid="201011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10114">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10114">
                                            <p:txEl>
                                              <p:pRg st="3" end="3"/>
                                            </p:txEl>
                                          </p:spTgt>
                                        </p:tgtEl>
                                        <p:attrNameLst>
                                          <p:attrName>ppt_c</p:attrName>
                                        </p:attrNameLst>
                                      </p:cBhvr>
                                      <p:to>
                                        <a:srgbClr val="009999"/>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10114">
                                            <p:txEl>
                                              <p:pRg st="4" end="4"/>
                                            </p:txEl>
                                          </p:spTgt>
                                        </p:tgtEl>
                                        <p:attrNameLst>
                                          <p:attrName>style.visibility</p:attrName>
                                        </p:attrNameLst>
                                      </p:cBhvr>
                                      <p:to>
                                        <p:strVal val="visible"/>
                                      </p:to>
                                    </p:set>
                                    <p:anim calcmode="lin" valueType="num">
                                      <p:cBhvr additive="base">
                                        <p:cTn id="31" dur="500" fill="hold"/>
                                        <p:tgtEl>
                                          <p:spTgt spid="201011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10114">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10114">
                                            <p:txEl>
                                              <p:pRg st="4" end="4"/>
                                            </p:txEl>
                                          </p:spTgt>
                                        </p:tgtEl>
                                        <p:attrNameLst>
                                          <p:attrName>ppt_c</p:attrName>
                                        </p:attrNameLst>
                                      </p:cBhvr>
                                      <p:to>
                                        <a:srgbClr val="009999"/>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10114">
                                            <p:txEl>
                                              <p:pRg st="5" end="5"/>
                                            </p:txEl>
                                          </p:spTgt>
                                        </p:tgtEl>
                                        <p:attrNameLst>
                                          <p:attrName>style.visibility</p:attrName>
                                        </p:attrNameLst>
                                      </p:cBhvr>
                                      <p:to>
                                        <p:strVal val="visible"/>
                                      </p:to>
                                    </p:set>
                                    <p:anim calcmode="lin" valueType="num">
                                      <p:cBhvr additive="base">
                                        <p:cTn id="37" dur="500" fill="hold"/>
                                        <p:tgtEl>
                                          <p:spTgt spid="201011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010114">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10114">
                                            <p:txEl>
                                              <p:pRg st="5" end="5"/>
                                            </p:txEl>
                                          </p:spTgt>
                                        </p:tgtEl>
                                        <p:attrNameLst>
                                          <p:attrName>ppt_c</p:attrName>
                                        </p:attrNameLst>
                                      </p:cBhvr>
                                      <p:to>
                                        <a:srgbClr val="009999"/>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010114">
                                            <p:txEl>
                                              <p:pRg st="6" end="6"/>
                                            </p:txEl>
                                          </p:spTgt>
                                        </p:tgtEl>
                                        <p:attrNameLst>
                                          <p:attrName>style.visibility</p:attrName>
                                        </p:attrNameLst>
                                      </p:cBhvr>
                                      <p:to>
                                        <p:strVal val="visible"/>
                                      </p:to>
                                    </p:set>
                                    <p:anim calcmode="lin" valueType="num">
                                      <p:cBhvr additive="base">
                                        <p:cTn id="43" dur="500" fill="hold"/>
                                        <p:tgtEl>
                                          <p:spTgt spid="201011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010114">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10114">
                                            <p:txEl>
                                              <p:pRg st="6" end="6"/>
                                            </p:txEl>
                                          </p:spTgt>
                                        </p:tgtEl>
                                        <p:attrNameLst>
                                          <p:attrName>ppt_c</p:attrName>
                                        </p:attrNameLst>
                                      </p:cBhvr>
                                      <p:to>
                                        <a:srgbClr val="009999"/>
                                      </p:to>
                                    </p:animClr>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010114">
                                            <p:txEl>
                                              <p:pRg st="7" end="7"/>
                                            </p:txEl>
                                          </p:spTgt>
                                        </p:tgtEl>
                                        <p:attrNameLst>
                                          <p:attrName>style.visibility</p:attrName>
                                        </p:attrNameLst>
                                      </p:cBhvr>
                                      <p:to>
                                        <p:strVal val="visible"/>
                                      </p:to>
                                    </p:set>
                                    <p:anim calcmode="lin" valueType="num">
                                      <p:cBhvr additive="base">
                                        <p:cTn id="49" dur="500" fill="hold"/>
                                        <p:tgtEl>
                                          <p:spTgt spid="201011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010114">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10114">
                                            <p:txEl>
                                              <p:pRg st="7" end="7"/>
                                            </p:txEl>
                                          </p:spTgt>
                                        </p:tgtEl>
                                        <p:attrNameLst>
                                          <p:attrName>ppt_c</p:attrName>
                                        </p:attrNameLst>
                                      </p:cBhvr>
                                      <p:to>
                                        <a:srgbClr val="009999"/>
                                      </p:to>
                                    </p:animClr>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010114">
                                            <p:txEl>
                                              <p:pRg st="8" end="8"/>
                                            </p:txEl>
                                          </p:spTgt>
                                        </p:tgtEl>
                                        <p:attrNameLst>
                                          <p:attrName>style.visibility</p:attrName>
                                        </p:attrNameLst>
                                      </p:cBhvr>
                                      <p:to>
                                        <p:strVal val="visible"/>
                                      </p:to>
                                    </p:set>
                                    <p:anim calcmode="lin" valueType="num">
                                      <p:cBhvr additive="base">
                                        <p:cTn id="55" dur="500" fill="hold"/>
                                        <p:tgtEl>
                                          <p:spTgt spid="2010114">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010114">
                                            <p:txEl>
                                              <p:pRg st="8" end="8"/>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10114">
                                            <p:txEl>
                                              <p:pRg st="8" end="8"/>
                                            </p:txEl>
                                          </p:spTgt>
                                        </p:tgtEl>
                                        <p:attrNameLst>
                                          <p:attrName>ppt_c</p:attrName>
                                        </p:attrNameLst>
                                      </p:cBhvr>
                                      <p:to>
                                        <a:srgbClr val="009999"/>
                                      </p:to>
                                    </p:animClr>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010114">
                                            <p:txEl>
                                              <p:pRg st="9" end="9"/>
                                            </p:txEl>
                                          </p:spTgt>
                                        </p:tgtEl>
                                        <p:attrNameLst>
                                          <p:attrName>style.visibility</p:attrName>
                                        </p:attrNameLst>
                                      </p:cBhvr>
                                      <p:to>
                                        <p:strVal val="visible"/>
                                      </p:to>
                                    </p:set>
                                    <p:anim calcmode="lin" valueType="num">
                                      <p:cBhvr additive="base">
                                        <p:cTn id="61" dur="500" fill="hold"/>
                                        <p:tgtEl>
                                          <p:spTgt spid="2010114">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010114">
                                            <p:txEl>
                                              <p:pRg st="9" end="9"/>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10114">
                                            <p:txEl>
                                              <p:pRg st="9" end="9"/>
                                            </p:txEl>
                                          </p:spTgt>
                                        </p:tgtEl>
                                        <p:attrNameLst>
                                          <p:attrName>ppt_c</p:attrName>
                                        </p:attrNameLst>
                                      </p:cBhvr>
                                      <p:to>
                                        <a:srgbClr val="009999"/>
                                      </p:to>
                                    </p:animClr>
                                  </p:subTnLst>
                                </p:cTn>
                              </p:par>
                              <p:par>
                                <p:cTn id="63" presetID="2" presetClass="entr" presetSubtype="8" fill="hold" grpId="0" nodeType="withEffect">
                                  <p:stCondLst>
                                    <p:cond delay="0"/>
                                  </p:stCondLst>
                                  <p:childTnLst>
                                    <p:set>
                                      <p:cBhvr>
                                        <p:cTn id="64" dur="1" fill="hold">
                                          <p:stCondLst>
                                            <p:cond delay="0"/>
                                          </p:stCondLst>
                                        </p:cTn>
                                        <p:tgtEl>
                                          <p:spTgt spid="2010114">
                                            <p:txEl>
                                              <p:pRg st="10" end="10"/>
                                            </p:txEl>
                                          </p:spTgt>
                                        </p:tgtEl>
                                        <p:attrNameLst>
                                          <p:attrName>style.visibility</p:attrName>
                                        </p:attrNameLst>
                                      </p:cBhvr>
                                      <p:to>
                                        <p:strVal val="visible"/>
                                      </p:to>
                                    </p:set>
                                    <p:anim calcmode="lin" valueType="num">
                                      <p:cBhvr additive="base">
                                        <p:cTn id="65" dur="500" fill="hold"/>
                                        <p:tgtEl>
                                          <p:spTgt spid="2010114">
                                            <p:txEl>
                                              <p:pRg st="10" end="1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2010114">
                                            <p:txEl>
                                              <p:pRg st="10" end="1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10114">
                                            <p:txEl>
                                              <p:pRg st="10" end="10"/>
                                            </p:txEl>
                                          </p:spTgt>
                                        </p:tgtEl>
                                        <p:attrNameLst>
                                          <p:attrName>ppt_c</p:attrName>
                                        </p:attrNameLst>
                                      </p:cBhvr>
                                      <p:to>
                                        <a:srgbClr val="009999"/>
                                      </p:to>
                                    </p:animClr>
                                  </p:subTnLst>
                                </p:cTn>
                              </p:par>
                              <p:par>
                                <p:cTn id="67" presetID="2" presetClass="entr" presetSubtype="8" fill="hold" grpId="0" nodeType="withEffect">
                                  <p:stCondLst>
                                    <p:cond delay="0"/>
                                  </p:stCondLst>
                                  <p:childTnLst>
                                    <p:set>
                                      <p:cBhvr>
                                        <p:cTn id="68" dur="1" fill="hold">
                                          <p:stCondLst>
                                            <p:cond delay="0"/>
                                          </p:stCondLst>
                                        </p:cTn>
                                        <p:tgtEl>
                                          <p:spTgt spid="2010114">
                                            <p:txEl>
                                              <p:pRg st="11" end="11"/>
                                            </p:txEl>
                                          </p:spTgt>
                                        </p:tgtEl>
                                        <p:attrNameLst>
                                          <p:attrName>style.visibility</p:attrName>
                                        </p:attrNameLst>
                                      </p:cBhvr>
                                      <p:to>
                                        <p:strVal val="visible"/>
                                      </p:to>
                                    </p:set>
                                    <p:anim calcmode="lin" valueType="num">
                                      <p:cBhvr additive="base">
                                        <p:cTn id="69" dur="500" fill="hold"/>
                                        <p:tgtEl>
                                          <p:spTgt spid="2010114">
                                            <p:txEl>
                                              <p:pRg st="11" end="11"/>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2010114">
                                            <p:txEl>
                                              <p:pRg st="11" end="1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10114">
                                            <p:txEl>
                                              <p:pRg st="11" end="11"/>
                                            </p:txEl>
                                          </p:spTgt>
                                        </p:tgtEl>
                                        <p:attrNameLst>
                                          <p:attrName>ppt_c</p:attrName>
                                        </p:attrNameLst>
                                      </p:cBhvr>
                                      <p:to>
                                        <a:srgbClr val="009999"/>
                                      </p:to>
                                    </p:animClr>
                                  </p:sub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010114">
                                            <p:txEl>
                                              <p:pRg st="12" end="12"/>
                                            </p:txEl>
                                          </p:spTgt>
                                        </p:tgtEl>
                                        <p:attrNameLst>
                                          <p:attrName>style.visibility</p:attrName>
                                        </p:attrNameLst>
                                      </p:cBhvr>
                                      <p:to>
                                        <p:strVal val="visible"/>
                                      </p:to>
                                    </p:set>
                                    <p:anim calcmode="lin" valueType="num">
                                      <p:cBhvr additive="base">
                                        <p:cTn id="75" dur="500" fill="hold"/>
                                        <p:tgtEl>
                                          <p:spTgt spid="2010114">
                                            <p:txEl>
                                              <p:pRg st="12" end="12"/>
                                            </p:txEl>
                                          </p:spTgt>
                                        </p:tgtEl>
                                        <p:attrNameLst>
                                          <p:attrName>ppt_x</p:attrName>
                                        </p:attrNameLst>
                                      </p:cBhvr>
                                      <p:tavLst>
                                        <p:tav tm="0">
                                          <p:val>
                                            <p:strVal val="0-#ppt_w/2"/>
                                          </p:val>
                                        </p:tav>
                                        <p:tav tm="100000">
                                          <p:val>
                                            <p:strVal val="#ppt_x"/>
                                          </p:val>
                                        </p:tav>
                                      </p:tavLst>
                                    </p:anim>
                                    <p:anim calcmode="lin" valueType="num">
                                      <p:cBhvr additive="base">
                                        <p:cTn id="76" dur="500" fill="hold"/>
                                        <p:tgtEl>
                                          <p:spTgt spid="2010114">
                                            <p:txEl>
                                              <p:pRg st="12" end="1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10114">
                                            <p:txEl>
                                              <p:pRg st="12" end="12"/>
                                            </p:txEl>
                                          </p:spTgt>
                                        </p:tgtEl>
                                        <p:attrNameLst>
                                          <p:attrName>ppt_c</p:attrName>
                                        </p:attrNameLst>
                                      </p:cBhvr>
                                      <p:to>
                                        <a:srgbClr val="009999"/>
                                      </p:to>
                                    </p:animClr>
                                  </p:sub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2010114">
                                            <p:txEl>
                                              <p:pRg st="13" end="13"/>
                                            </p:txEl>
                                          </p:spTgt>
                                        </p:tgtEl>
                                        <p:attrNameLst>
                                          <p:attrName>style.visibility</p:attrName>
                                        </p:attrNameLst>
                                      </p:cBhvr>
                                      <p:to>
                                        <p:strVal val="visible"/>
                                      </p:to>
                                    </p:set>
                                    <p:anim calcmode="lin" valueType="num">
                                      <p:cBhvr additive="base">
                                        <p:cTn id="81" dur="500" fill="hold"/>
                                        <p:tgtEl>
                                          <p:spTgt spid="2010114">
                                            <p:txEl>
                                              <p:pRg st="13" end="13"/>
                                            </p:txEl>
                                          </p:spTgt>
                                        </p:tgtEl>
                                        <p:attrNameLst>
                                          <p:attrName>ppt_x</p:attrName>
                                        </p:attrNameLst>
                                      </p:cBhvr>
                                      <p:tavLst>
                                        <p:tav tm="0">
                                          <p:val>
                                            <p:strVal val="0-#ppt_w/2"/>
                                          </p:val>
                                        </p:tav>
                                        <p:tav tm="100000">
                                          <p:val>
                                            <p:strVal val="#ppt_x"/>
                                          </p:val>
                                        </p:tav>
                                      </p:tavLst>
                                    </p:anim>
                                    <p:anim calcmode="lin" valueType="num">
                                      <p:cBhvr additive="base">
                                        <p:cTn id="82" dur="500" fill="hold"/>
                                        <p:tgtEl>
                                          <p:spTgt spid="2010114">
                                            <p:txEl>
                                              <p:pRg st="13" end="1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10114">
                                            <p:txEl>
                                              <p:pRg st="13" end="13"/>
                                            </p:txEl>
                                          </p:spTgt>
                                        </p:tgtEl>
                                        <p:attrNameLst>
                                          <p:attrName>ppt_c</p:attrName>
                                        </p:attrNameLst>
                                      </p:cBhvr>
                                      <p:to>
                                        <a:srgbClr val="00999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0114"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8915" name="Rectangle 3"/>
          <p:cNvSpPr>
            <a:spLocks noChangeArrowheads="1"/>
          </p:cNvSpPr>
          <p:nvPr>
            <p:ph type="body" idx="1"/>
          </p:nvPr>
        </p:nvSpPr>
        <p:spPr bwMode="auto">
          <a:xfrm>
            <a:off x="609600" y="1143000"/>
            <a:ext cx="7924800" cy="5238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90500" indent="-190500" algn="just">
              <a:lnSpc>
                <a:spcPct val="85000"/>
              </a:lnSpc>
              <a:spcBef>
                <a:spcPct val="0"/>
              </a:spcBef>
              <a:spcAft>
                <a:spcPct val="25000"/>
              </a:spcAft>
              <a:buClr>
                <a:srgbClr val="CC3300"/>
              </a:buClr>
              <a:buSzPct val="50000"/>
              <a:buFont typeface="Wingdings" panose="05000000000000000000" pitchFamily="2" charset="2"/>
              <a:buChar char="¤"/>
            </a:pPr>
            <a:r>
              <a:rPr lang="es-ES_tradnl" b="0"/>
              <a:t>Principales problemas a superar en la definición del comportamiento del Sistema:</a:t>
            </a:r>
          </a:p>
          <a:p>
            <a:pPr marL="571500" lvl="1" indent="-190500" algn="just">
              <a:lnSpc>
                <a:spcPct val="85000"/>
              </a:lnSpc>
              <a:spcBef>
                <a:spcPct val="0"/>
              </a:spcBef>
              <a:spcAft>
                <a:spcPct val="5000"/>
              </a:spcAft>
              <a:buClr>
                <a:srgbClr val="CC3300"/>
              </a:buClr>
              <a:buSzPct val="50000"/>
              <a:buFont typeface="Wingdings" panose="05000000000000000000" pitchFamily="2" charset="2"/>
              <a:buChar char="£"/>
            </a:pPr>
            <a:r>
              <a:rPr lang="es-ES_tradnl" sz="2000" b="1" i="1"/>
              <a:t>Que el alcance del sistema se encuentre implícito</a:t>
            </a:r>
            <a:r>
              <a:rPr lang="es-ES_tradnl" sz="2000"/>
              <a:t>.</a:t>
            </a:r>
          </a:p>
          <a:p>
            <a:pPr marL="571500" lvl="1" indent="-190500" algn="just">
              <a:lnSpc>
                <a:spcPct val="85000"/>
              </a:lnSpc>
              <a:spcBef>
                <a:spcPct val="0"/>
              </a:spcBef>
              <a:spcAft>
                <a:spcPct val="25000"/>
              </a:spcAft>
              <a:buClr>
                <a:srgbClr val="CC3300"/>
              </a:buClr>
              <a:buSzPct val="50000"/>
              <a:buFont typeface="Wingdings" panose="05000000000000000000" pitchFamily="2" charset="2"/>
              <a:buNone/>
            </a:pPr>
            <a:r>
              <a:rPr lang="es-ES_tradnl" sz="2000"/>
              <a:t>	Es frecuente asumir que el alcance del sistema esta sobreentendido por todos los participantes, por lo que no se muestra explícitamente.</a:t>
            </a:r>
          </a:p>
          <a:p>
            <a:pPr marL="571500" lvl="1" indent="-190500" algn="just">
              <a:lnSpc>
                <a:spcPct val="85000"/>
              </a:lnSpc>
              <a:spcBef>
                <a:spcPct val="0"/>
              </a:spcBef>
              <a:spcAft>
                <a:spcPct val="5000"/>
              </a:spcAft>
              <a:buClr>
                <a:srgbClr val="CC3300"/>
              </a:buClr>
              <a:buSzPct val="50000"/>
              <a:buFont typeface="Wingdings" panose="05000000000000000000" pitchFamily="2" charset="2"/>
              <a:buChar char="£"/>
            </a:pPr>
            <a:r>
              <a:rPr lang="es-ES_tradnl" sz="2000" b="1" i="1"/>
              <a:t>Ambigüedades y contradicciones en los requerimientos</a:t>
            </a:r>
            <a:r>
              <a:rPr lang="es-ES_tradnl" sz="2000"/>
              <a:t>.</a:t>
            </a:r>
          </a:p>
          <a:p>
            <a:pPr marL="571500" lvl="1" indent="-190500" algn="just">
              <a:lnSpc>
                <a:spcPct val="85000"/>
              </a:lnSpc>
              <a:spcBef>
                <a:spcPct val="0"/>
              </a:spcBef>
              <a:spcAft>
                <a:spcPct val="25000"/>
              </a:spcAft>
              <a:buClr>
                <a:srgbClr val="CC3300"/>
              </a:buClr>
              <a:buSzPct val="50000"/>
              <a:buFont typeface="Wingdings" panose="05000000000000000000" pitchFamily="2" charset="2"/>
              <a:buNone/>
            </a:pPr>
            <a:r>
              <a:rPr lang="es-ES_tradnl" sz="2000"/>
              <a:t>	Diversidad de requerimientos pueden generar contradicciones en las expectativas y pueden producir ambigüedades si los requerimientos pueden ser interpretados de varias formas.</a:t>
            </a:r>
          </a:p>
          <a:p>
            <a:pPr marL="571500" lvl="1" indent="-190500" algn="just">
              <a:lnSpc>
                <a:spcPct val="85000"/>
              </a:lnSpc>
              <a:spcBef>
                <a:spcPct val="0"/>
              </a:spcBef>
              <a:spcAft>
                <a:spcPct val="5000"/>
              </a:spcAft>
              <a:buClr>
                <a:srgbClr val="CC3300"/>
              </a:buClr>
              <a:buSzPct val="50000"/>
              <a:buFont typeface="Wingdings" panose="05000000000000000000" pitchFamily="2" charset="2"/>
              <a:buChar char="£"/>
            </a:pPr>
            <a:r>
              <a:rPr lang="es-ES_tradnl" sz="2000" b="1" i="1"/>
              <a:t>Sobre especificación (u omisión de especificaciones)</a:t>
            </a:r>
          </a:p>
          <a:p>
            <a:pPr marL="571500" lvl="1" indent="-190500" algn="just">
              <a:lnSpc>
                <a:spcPct val="85000"/>
              </a:lnSpc>
              <a:spcBef>
                <a:spcPct val="0"/>
              </a:spcBef>
              <a:spcAft>
                <a:spcPct val="25000"/>
              </a:spcAft>
              <a:buClr>
                <a:srgbClr val="CC3300"/>
              </a:buClr>
              <a:buSzPct val="50000"/>
              <a:buFont typeface="Wingdings" panose="05000000000000000000" pitchFamily="2" charset="2"/>
              <a:buNone/>
            </a:pPr>
            <a:r>
              <a:rPr lang="es-ES_tradnl" sz="2000"/>
              <a:t>	Una lista de requerimientos generadas de entrevistas con usuarios no nos asegura que todas las características deseadas hayan sido consideradas. (Es posible que se hayan considerado requerimientos no deseados para el sistema)</a:t>
            </a:r>
          </a:p>
          <a:p>
            <a:pPr marL="571500" lvl="1" indent="-190500" algn="just">
              <a:lnSpc>
                <a:spcPct val="85000"/>
              </a:lnSpc>
              <a:spcBef>
                <a:spcPct val="0"/>
              </a:spcBef>
              <a:spcAft>
                <a:spcPct val="5000"/>
              </a:spcAft>
              <a:buClr>
                <a:srgbClr val="CC3300"/>
              </a:buClr>
              <a:buSzPct val="50000"/>
              <a:buFont typeface="Wingdings" panose="05000000000000000000" pitchFamily="2" charset="2"/>
              <a:buChar char="£"/>
            </a:pPr>
            <a:r>
              <a:rPr lang="es-ES_tradnl" sz="2000" b="1" i="1"/>
              <a:t>Enfocarse en aspectos erróneos (interfaz de usuario, restricciones de diseño, aspectos internos, etc.)</a:t>
            </a:r>
          </a:p>
          <a:p>
            <a:pPr marL="571500" lvl="1" indent="-190500" algn="just">
              <a:lnSpc>
                <a:spcPct val="85000"/>
              </a:lnSpc>
              <a:spcBef>
                <a:spcPct val="0"/>
              </a:spcBef>
              <a:spcAft>
                <a:spcPct val="25000"/>
              </a:spcAft>
              <a:buClr>
                <a:srgbClr val="CC3300"/>
              </a:buClr>
              <a:buSzPct val="50000"/>
              <a:buFont typeface="Wingdings" panose="05000000000000000000" pitchFamily="2" charset="2"/>
              <a:buNone/>
            </a:pPr>
            <a:r>
              <a:rPr lang="es-ES_tradnl" sz="2000"/>
              <a:t>	Los requerimientos deben especificar lo que un sistema debe hacer y no como lo trabaja internamente.</a:t>
            </a:r>
          </a:p>
        </p:txBody>
      </p:sp>
      <p:sp>
        <p:nvSpPr>
          <p:cNvPr id="1958916" name="Rectangle 4"/>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El comportamiento del sistema</a:t>
            </a:r>
            <a:endParaRPr kumimoji="0" lang="en-US" sz="2000" b="1">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58915">
                                            <p:txEl>
                                              <p:pRg st="0" end="0"/>
                                            </p:txEl>
                                          </p:spTgt>
                                        </p:tgtEl>
                                        <p:attrNameLst>
                                          <p:attrName>style.visibility</p:attrName>
                                        </p:attrNameLst>
                                      </p:cBhvr>
                                      <p:to>
                                        <p:strVal val="visible"/>
                                      </p:to>
                                    </p:set>
                                    <p:anim calcmode="lin" valueType="num">
                                      <p:cBhvr additive="base">
                                        <p:cTn id="7" dur="500" fill="hold"/>
                                        <p:tgtEl>
                                          <p:spTgt spid="19589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589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58915">
                                            <p:txEl>
                                              <p:pRg st="1" end="1"/>
                                            </p:txEl>
                                          </p:spTgt>
                                        </p:tgtEl>
                                        <p:attrNameLst>
                                          <p:attrName>style.visibility</p:attrName>
                                        </p:attrNameLst>
                                      </p:cBhvr>
                                      <p:to>
                                        <p:strVal val="visible"/>
                                      </p:to>
                                    </p:set>
                                    <p:anim calcmode="lin" valueType="num">
                                      <p:cBhvr additive="base">
                                        <p:cTn id="13" dur="500" fill="hold"/>
                                        <p:tgtEl>
                                          <p:spTgt spid="19589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589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58915">
                                            <p:txEl>
                                              <p:pRg st="2" end="2"/>
                                            </p:txEl>
                                          </p:spTgt>
                                        </p:tgtEl>
                                        <p:attrNameLst>
                                          <p:attrName>style.visibility</p:attrName>
                                        </p:attrNameLst>
                                      </p:cBhvr>
                                      <p:to>
                                        <p:strVal val="visible"/>
                                      </p:to>
                                    </p:set>
                                    <p:anim calcmode="lin" valueType="num">
                                      <p:cBhvr additive="base">
                                        <p:cTn id="19" dur="500" fill="hold"/>
                                        <p:tgtEl>
                                          <p:spTgt spid="19589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589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58915">
                                            <p:txEl>
                                              <p:pRg st="3" end="3"/>
                                            </p:txEl>
                                          </p:spTgt>
                                        </p:tgtEl>
                                        <p:attrNameLst>
                                          <p:attrName>style.visibility</p:attrName>
                                        </p:attrNameLst>
                                      </p:cBhvr>
                                      <p:to>
                                        <p:strVal val="visible"/>
                                      </p:to>
                                    </p:set>
                                    <p:anim calcmode="lin" valueType="num">
                                      <p:cBhvr additive="base">
                                        <p:cTn id="25" dur="500" fill="hold"/>
                                        <p:tgtEl>
                                          <p:spTgt spid="19589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589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58915">
                                            <p:txEl>
                                              <p:pRg st="4" end="4"/>
                                            </p:txEl>
                                          </p:spTgt>
                                        </p:tgtEl>
                                        <p:attrNameLst>
                                          <p:attrName>style.visibility</p:attrName>
                                        </p:attrNameLst>
                                      </p:cBhvr>
                                      <p:to>
                                        <p:strVal val="visible"/>
                                      </p:to>
                                    </p:set>
                                    <p:anim calcmode="lin" valueType="num">
                                      <p:cBhvr additive="base">
                                        <p:cTn id="31" dur="500" fill="hold"/>
                                        <p:tgtEl>
                                          <p:spTgt spid="19589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589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58915">
                                            <p:txEl>
                                              <p:pRg st="5" end="5"/>
                                            </p:txEl>
                                          </p:spTgt>
                                        </p:tgtEl>
                                        <p:attrNameLst>
                                          <p:attrName>style.visibility</p:attrName>
                                        </p:attrNameLst>
                                      </p:cBhvr>
                                      <p:to>
                                        <p:strVal val="visible"/>
                                      </p:to>
                                    </p:set>
                                    <p:anim calcmode="lin" valueType="num">
                                      <p:cBhvr additive="base">
                                        <p:cTn id="37" dur="500" fill="hold"/>
                                        <p:tgtEl>
                                          <p:spTgt spid="195891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9589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958915">
                                            <p:txEl>
                                              <p:pRg st="6" end="6"/>
                                            </p:txEl>
                                          </p:spTgt>
                                        </p:tgtEl>
                                        <p:attrNameLst>
                                          <p:attrName>style.visibility</p:attrName>
                                        </p:attrNameLst>
                                      </p:cBhvr>
                                      <p:to>
                                        <p:strVal val="visible"/>
                                      </p:to>
                                    </p:set>
                                    <p:anim calcmode="lin" valueType="num">
                                      <p:cBhvr additive="base">
                                        <p:cTn id="43" dur="500" fill="hold"/>
                                        <p:tgtEl>
                                          <p:spTgt spid="195891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95891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958915">
                                            <p:txEl>
                                              <p:pRg st="7" end="7"/>
                                            </p:txEl>
                                          </p:spTgt>
                                        </p:tgtEl>
                                        <p:attrNameLst>
                                          <p:attrName>style.visibility</p:attrName>
                                        </p:attrNameLst>
                                      </p:cBhvr>
                                      <p:to>
                                        <p:strVal val="visible"/>
                                      </p:to>
                                    </p:set>
                                    <p:anim calcmode="lin" valueType="num">
                                      <p:cBhvr additive="base">
                                        <p:cTn id="49" dur="500" fill="hold"/>
                                        <p:tgtEl>
                                          <p:spTgt spid="195891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95891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958915">
                                            <p:txEl>
                                              <p:pRg st="8" end="8"/>
                                            </p:txEl>
                                          </p:spTgt>
                                        </p:tgtEl>
                                        <p:attrNameLst>
                                          <p:attrName>style.visibility</p:attrName>
                                        </p:attrNameLst>
                                      </p:cBhvr>
                                      <p:to>
                                        <p:strVal val="visible"/>
                                      </p:to>
                                    </p:set>
                                    <p:anim calcmode="lin" valueType="num">
                                      <p:cBhvr additive="base">
                                        <p:cTn id="55" dur="500" fill="hold"/>
                                        <p:tgtEl>
                                          <p:spTgt spid="195891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95891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8915" grpId="0"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11138" name="Rectangle 2"/>
          <p:cNvSpPr>
            <a:spLocks noChangeArrowheads="1"/>
          </p:cNvSpPr>
          <p:nvPr>
            <p:ph type="body" idx="1"/>
          </p:nvPr>
        </p:nvSpPr>
        <p:spPr bwMode="auto">
          <a:xfrm>
            <a:off x="609600" y="1143000"/>
            <a:ext cx="7924800" cy="3867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90500" indent="-190500" algn="just">
              <a:spcBef>
                <a:spcPct val="0"/>
              </a:spcBef>
              <a:spcAft>
                <a:spcPct val="20000"/>
              </a:spcAft>
              <a:buClr>
                <a:srgbClr val="CC3300"/>
              </a:buClr>
              <a:buSzPct val="50000"/>
              <a:buFont typeface="Wingdings" panose="05000000000000000000" pitchFamily="2" charset="2"/>
              <a:buChar char="£"/>
            </a:pPr>
            <a:r>
              <a:rPr lang="es-ES_tradnl" sz="1800">
                <a:solidFill>
                  <a:srgbClr val="7EA9D4"/>
                </a:solidFill>
              </a:rPr>
              <a:t>USE CASE:  </a:t>
            </a:r>
            <a:r>
              <a:rPr lang="es-ES_tradnl" sz="1800"/>
              <a:t>MOVER AUTO</a:t>
            </a:r>
            <a:endParaRPr lang="es-ES_tradnl" sz="1800">
              <a:solidFill>
                <a:srgbClr val="7EA9D4"/>
              </a:solidFill>
            </a:endParaRPr>
          </a:p>
          <a:p>
            <a:pPr marL="190500" indent="-190500" algn="just">
              <a:spcBef>
                <a:spcPct val="0"/>
              </a:spcBef>
              <a:spcAft>
                <a:spcPct val="20000"/>
              </a:spcAft>
              <a:buClr>
                <a:srgbClr val="CC3300"/>
              </a:buClr>
              <a:buSzPct val="50000"/>
              <a:buFont typeface="Wingdings" panose="05000000000000000000" pitchFamily="2" charset="2"/>
              <a:buChar char="£"/>
            </a:pPr>
            <a:r>
              <a:rPr lang="es-ES_tradnl" sz="1800">
                <a:solidFill>
                  <a:srgbClr val="7EA9D4"/>
                </a:solidFill>
              </a:rPr>
              <a:t>Descripción General:  </a:t>
            </a:r>
            <a:r>
              <a:rPr lang="es-ES_tradnl" sz="1800" b="0"/>
              <a:t>Mover un auto de una localidad en la que fue entregado por algún cliente a la localidad de origen.</a:t>
            </a:r>
            <a:endParaRPr lang="es-ES_tradnl" sz="1800" b="0">
              <a:solidFill>
                <a:srgbClr val="7EA9D4"/>
              </a:solidFill>
            </a:endParaRPr>
          </a:p>
          <a:p>
            <a:pPr marL="190500" indent="-190500" algn="just">
              <a:spcBef>
                <a:spcPct val="0"/>
              </a:spcBef>
              <a:spcAft>
                <a:spcPct val="5000"/>
              </a:spcAft>
              <a:buClr>
                <a:srgbClr val="CC3300"/>
              </a:buClr>
              <a:buSzPct val="50000"/>
              <a:buFont typeface="Wingdings" panose="05000000000000000000" pitchFamily="2" charset="2"/>
              <a:buChar char="£"/>
            </a:pPr>
            <a:r>
              <a:rPr lang="es-ES_tradnl" sz="1800">
                <a:solidFill>
                  <a:srgbClr val="7EA9D4"/>
                </a:solidFill>
              </a:rPr>
              <a:t>Pre-condición:</a:t>
            </a:r>
          </a:p>
          <a:p>
            <a:pPr marL="571500" lvl="1" indent="-190500" algn="just">
              <a:spcBef>
                <a:spcPct val="0"/>
              </a:spcBef>
              <a:spcAft>
                <a:spcPct val="5000"/>
              </a:spcAft>
              <a:buClr>
                <a:srgbClr val="CC3300"/>
              </a:buClr>
              <a:buSzPct val="50000"/>
              <a:buFont typeface="Wingdings" panose="05000000000000000000" pitchFamily="2" charset="2"/>
              <a:buChar char="ü"/>
            </a:pPr>
            <a:r>
              <a:rPr lang="es-ES_tradnl" sz="1800"/>
              <a:t>El auto a trasladar no debe ser de la localidad de la que se hace movimiento.</a:t>
            </a:r>
          </a:p>
          <a:p>
            <a:pPr marL="190500" indent="-190500" algn="just">
              <a:spcBef>
                <a:spcPct val="0"/>
              </a:spcBef>
              <a:spcAft>
                <a:spcPct val="5000"/>
              </a:spcAft>
              <a:buClr>
                <a:srgbClr val="CC3300"/>
              </a:buClr>
              <a:buSzPct val="50000"/>
              <a:buFont typeface="Wingdings" panose="05000000000000000000" pitchFamily="2" charset="2"/>
              <a:buChar char="£"/>
            </a:pPr>
            <a:r>
              <a:rPr lang="es-ES_tradnl" sz="1800">
                <a:solidFill>
                  <a:srgbClr val="7EA9D4"/>
                </a:solidFill>
              </a:rPr>
              <a:t>Escenario Primario:</a:t>
            </a:r>
          </a:p>
          <a:p>
            <a:pPr marL="571500" lvl="1" indent="-190500" algn="just">
              <a:spcBef>
                <a:spcPct val="0"/>
              </a:spcBef>
              <a:spcAft>
                <a:spcPct val="5000"/>
              </a:spcAft>
              <a:buClr>
                <a:srgbClr val="CC3300"/>
              </a:buClr>
              <a:buFont typeface="Wingdings" panose="05000000000000000000" pitchFamily="2" charset="2"/>
              <a:buAutoNum type="arabicPeriod"/>
            </a:pPr>
            <a:r>
              <a:rPr lang="es-ES_tradnl" sz="1800"/>
              <a:t>Ingresar el número de placa del auto que se desea mover.</a:t>
            </a:r>
          </a:p>
          <a:p>
            <a:pPr marL="571500" lvl="1" indent="-190500" algn="just">
              <a:spcBef>
                <a:spcPct val="0"/>
              </a:spcBef>
              <a:spcAft>
                <a:spcPct val="5000"/>
              </a:spcAft>
              <a:buClr>
                <a:srgbClr val="CC3300"/>
              </a:buClr>
              <a:buFont typeface="Wingdings" panose="05000000000000000000" pitchFamily="2" charset="2"/>
              <a:buAutoNum type="arabicPeriod"/>
            </a:pPr>
            <a:r>
              <a:rPr lang="es-ES_tradnl" sz="1800"/>
              <a:t>Ingresar la localidad de destino.</a:t>
            </a:r>
          </a:p>
          <a:p>
            <a:pPr marL="571500" lvl="1" indent="-190500" algn="just">
              <a:spcBef>
                <a:spcPct val="0"/>
              </a:spcBef>
              <a:spcAft>
                <a:spcPct val="5000"/>
              </a:spcAft>
              <a:buClr>
                <a:srgbClr val="CC3300"/>
              </a:buClr>
              <a:buFont typeface="Wingdings" panose="05000000000000000000" pitchFamily="2" charset="2"/>
              <a:buAutoNum type="arabicPeriod"/>
            </a:pPr>
            <a:r>
              <a:rPr lang="es-ES_tradnl" sz="1800"/>
              <a:t>Se ingresa el conductor que conducirá el auto.</a:t>
            </a:r>
          </a:p>
          <a:p>
            <a:pPr marL="571500" lvl="1" indent="-190500" algn="just">
              <a:spcBef>
                <a:spcPct val="0"/>
              </a:spcBef>
              <a:spcAft>
                <a:spcPct val="5000"/>
              </a:spcAft>
              <a:buClr>
                <a:srgbClr val="CC3300"/>
              </a:buClr>
              <a:buFont typeface="Wingdings" panose="05000000000000000000" pitchFamily="2" charset="2"/>
              <a:buAutoNum type="arabicPeriod"/>
            </a:pPr>
            <a:r>
              <a:rPr lang="es-ES_tradnl" sz="1800"/>
              <a:t>El sistema solicita la confirmación del traslado.</a:t>
            </a:r>
          </a:p>
          <a:p>
            <a:pPr marL="190500" indent="-190500" algn="just">
              <a:spcBef>
                <a:spcPct val="0"/>
              </a:spcBef>
              <a:spcAft>
                <a:spcPct val="5000"/>
              </a:spcAft>
              <a:buClr>
                <a:srgbClr val="CC3300"/>
              </a:buClr>
              <a:buSzPct val="50000"/>
              <a:buFont typeface="Wingdings" panose="05000000000000000000" pitchFamily="2" charset="2"/>
              <a:buChar char="£"/>
            </a:pPr>
            <a:r>
              <a:rPr lang="es-ES_tradnl" sz="1800">
                <a:solidFill>
                  <a:srgbClr val="7EA9D4"/>
                </a:solidFill>
              </a:rPr>
              <a:t>Escenario Secundario:</a:t>
            </a:r>
          </a:p>
          <a:p>
            <a:pPr marL="571500" lvl="1" indent="-190500" algn="just">
              <a:spcBef>
                <a:spcPct val="0"/>
              </a:spcBef>
              <a:spcAft>
                <a:spcPct val="5000"/>
              </a:spcAft>
              <a:buClr>
                <a:srgbClr val="CC3300"/>
              </a:buClr>
              <a:buFont typeface="Wingdings" panose="05000000000000000000" pitchFamily="2" charset="2"/>
              <a:buAutoNum type="alphaUcPeriod"/>
            </a:pPr>
            <a:r>
              <a:rPr lang="es-ES_tradnl" sz="1800"/>
              <a:t>Si el auto no pertenece a la localidad de destino indicada.</a:t>
            </a:r>
          </a:p>
          <a:p>
            <a:pPr marL="952500" lvl="2" indent="-190500" algn="just">
              <a:spcBef>
                <a:spcPct val="0"/>
              </a:spcBef>
              <a:spcAft>
                <a:spcPct val="5000"/>
              </a:spcAft>
              <a:buClr>
                <a:srgbClr val="CC3300"/>
              </a:buClr>
              <a:buSzPct val="65000"/>
              <a:buFont typeface="Wingdings" panose="05000000000000000000" pitchFamily="2" charset="2"/>
              <a:buAutoNum type="alphaLcParenR"/>
            </a:pPr>
            <a:r>
              <a:rPr lang="es-ES_tradnl" sz="1800"/>
              <a:t>El sistema muestra un mensaje de error.</a:t>
            </a:r>
          </a:p>
          <a:p>
            <a:pPr marL="952500" lvl="2" indent="-190500" algn="just">
              <a:spcBef>
                <a:spcPct val="0"/>
              </a:spcBef>
              <a:spcAft>
                <a:spcPct val="5000"/>
              </a:spcAft>
              <a:buClr>
                <a:srgbClr val="CC3300"/>
              </a:buClr>
              <a:buSzPct val="65000"/>
              <a:buFont typeface="Wingdings" panose="05000000000000000000" pitchFamily="2" charset="2"/>
              <a:buAutoNum type="alphaLcParenR"/>
            </a:pPr>
            <a:r>
              <a:rPr lang="es-ES_tradnl" sz="1800"/>
              <a:t>Se pide volver a ingresar la localidad de destino.</a:t>
            </a:r>
          </a:p>
        </p:txBody>
      </p:sp>
      <p:sp>
        <p:nvSpPr>
          <p:cNvPr id="2011139" name="Rectangle 3"/>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Caso de Uso </a:t>
            </a:r>
            <a:r>
              <a:rPr kumimoji="0" lang="es-MX" sz="2000" b="1" i="1">
                <a:latin typeface="Arial Narrow" panose="020B0606020202030204" pitchFamily="34" charset="0"/>
              </a:rPr>
              <a:t>– Ejemplo “CAR RENTAL”</a:t>
            </a:r>
            <a:endParaRPr kumimoji="0" lang="en-US" sz="2000" b="1" i="1">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11138">
                                            <p:txEl>
                                              <p:pRg st="0" end="0"/>
                                            </p:txEl>
                                          </p:spTgt>
                                        </p:tgtEl>
                                        <p:attrNameLst>
                                          <p:attrName>style.visibility</p:attrName>
                                        </p:attrNameLst>
                                      </p:cBhvr>
                                      <p:to>
                                        <p:strVal val="visible"/>
                                      </p:to>
                                    </p:set>
                                    <p:anim calcmode="lin" valueType="num">
                                      <p:cBhvr additive="base">
                                        <p:cTn id="7" dur="500" fill="hold"/>
                                        <p:tgtEl>
                                          <p:spTgt spid="20111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11138">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11138">
                                            <p:txEl>
                                              <p:pRg st="0" end="0"/>
                                            </p:txEl>
                                          </p:spTgt>
                                        </p:tgtEl>
                                        <p:attrNameLst>
                                          <p:attrName>ppt_c</p:attrName>
                                        </p:attrNameLst>
                                      </p:cBhvr>
                                      <p:to>
                                        <a:srgbClr val="009999"/>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11138">
                                            <p:txEl>
                                              <p:pRg st="1" end="1"/>
                                            </p:txEl>
                                          </p:spTgt>
                                        </p:tgtEl>
                                        <p:attrNameLst>
                                          <p:attrName>style.visibility</p:attrName>
                                        </p:attrNameLst>
                                      </p:cBhvr>
                                      <p:to>
                                        <p:strVal val="visible"/>
                                      </p:to>
                                    </p:set>
                                    <p:anim calcmode="lin" valueType="num">
                                      <p:cBhvr additive="base">
                                        <p:cTn id="13" dur="500" fill="hold"/>
                                        <p:tgtEl>
                                          <p:spTgt spid="201113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11138">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11138">
                                            <p:txEl>
                                              <p:pRg st="1" end="1"/>
                                            </p:txEl>
                                          </p:spTgt>
                                        </p:tgtEl>
                                        <p:attrNameLst>
                                          <p:attrName>ppt_c</p:attrName>
                                        </p:attrNameLst>
                                      </p:cBhvr>
                                      <p:to>
                                        <a:srgbClr val="009999"/>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11138">
                                            <p:txEl>
                                              <p:pRg st="2" end="2"/>
                                            </p:txEl>
                                          </p:spTgt>
                                        </p:tgtEl>
                                        <p:attrNameLst>
                                          <p:attrName>style.visibility</p:attrName>
                                        </p:attrNameLst>
                                      </p:cBhvr>
                                      <p:to>
                                        <p:strVal val="visible"/>
                                      </p:to>
                                    </p:set>
                                    <p:anim calcmode="lin" valueType="num">
                                      <p:cBhvr additive="base">
                                        <p:cTn id="19" dur="500" fill="hold"/>
                                        <p:tgtEl>
                                          <p:spTgt spid="201113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11138">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11138">
                                            <p:txEl>
                                              <p:pRg st="2" end="2"/>
                                            </p:txEl>
                                          </p:spTgt>
                                        </p:tgtEl>
                                        <p:attrNameLst>
                                          <p:attrName>ppt_c</p:attrName>
                                        </p:attrNameLst>
                                      </p:cBhvr>
                                      <p:to>
                                        <a:srgbClr val="009999"/>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11138">
                                            <p:txEl>
                                              <p:pRg st="3" end="3"/>
                                            </p:txEl>
                                          </p:spTgt>
                                        </p:tgtEl>
                                        <p:attrNameLst>
                                          <p:attrName>style.visibility</p:attrName>
                                        </p:attrNameLst>
                                      </p:cBhvr>
                                      <p:to>
                                        <p:strVal val="visible"/>
                                      </p:to>
                                    </p:set>
                                    <p:anim calcmode="lin" valueType="num">
                                      <p:cBhvr additive="base">
                                        <p:cTn id="25" dur="500" fill="hold"/>
                                        <p:tgtEl>
                                          <p:spTgt spid="201113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11138">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11138">
                                            <p:txEl>
                                              <p:pRg st="3" end="3"/>
                                            </p:txEl>
                                          </p:spTgt>
                                        </p:tgtEl>
                                        <p:attrNameLst>
                                          <p:attrName>ppt_c</p:attrName>
                                        </p:attrNameLst>
                                      </p:cBhvr>
                                      <p:to>
                                        <a:srgbClr val="009999"/>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11138">
                                            <p:txEl>
                                              <p:pRg st="4" end="4"/>
                                            </p:txEl>
                                          </p:spTgt>
                                        </p:tgtEl>
                                        <p:attrNameLst>
                                          <p:attrName>style.visibility</p:attrName>
                                        </p:attrNameLst>
                                      </p:cBhvr>
                                      <p:to>
                                        <p:strVal val="visible"/>
                                      </p:to>
                                    </p:set>
                                    <p:anim calcmode="lin" valueType="num">
                                      <p:cBhvr additive="base">
                                        <p:cTn id="31" dur="500" fill="hold"/>
                                        <p:tgtEl>
                                          <p:spTgt spid="201113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11138">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11138">
                                            <p:txEl>
                                              <p:pRg st="4" end="4"/>
                                            </p:txEl>
                                          </p:spTgt>
                                        </p:tgtEl>
                                        <p:attrNameLst>
                                          <p:attrName>ppt_c</p:attrName>
                                        </p:attrNameLst>
                                      </p:cBhvr>
                                      <p:to>
                                        <a:srgbClr val="009999"/>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11138">
                                            <p:txEl>
                                              <p:pRg st="5" end="5"/>
                                            </p:txEl>
                                          </p:spTgt>
                                        </p:tgtEl>
                                        <p:attrNameLst>
                                          <p:attrName>style.visibility</p:attrName>
                                        </p:attrNameLst>
                                      </p:cBhvr>
                                      <p:to>
                                        <p:strVal val="visible"/>
                                      </p:to>
                                    </p:set>
                                    <p:anim calcmode="lin" valueType="num">
                                      <p:cBhvr additive="base">
                                        <p:cTn id="37" dur="500" fill="hold"/>
                                        <p:tgtEl>
                                          <p:spTgt spid="201113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011138">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11138">
                                            <p:txEl>
                                              <p:pRg st="5" end="5"/>
                                            </p:txEl>
                                          </p:spTgt>
                                        </p:tgtEl>
                                        <p:attrNameLst>
                                          <p:attrName>ppt_c</p:attrName>
                                        </p:attrNameLst>
                                      </p:cBhvr>
                                      <p:to>
                                        <a:srgbClr val="009999"/>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011138">
                                            <p:txEl>
                                              <p:pRg st="6" end="6"/>
                                            </p:txEl>
                                          </p:spTgt>
                                        </p:tgtEl>
                                        <p:attrNameLst>
                                          <p:attrName>style.visibility</p:attrName>
                                        </p:attrNameLst>
                                      </p:cBhvr>
                                      <p:to>
                                        <p:strVal val="visible"/>
                                      </p:to>
                                    </p:set>
                                    <p:anim calcmode="lin" valueType="num">
                                      <p:cBhvr additive="base">
                                        <p:cTn id="43" dur="500" fill="hold"/>
                                        <p:tgtEl>
                                          <p:spTgt spid="2011138">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011138">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11138">
                                            <p:txEl>
                                              <p:pRg st="6" end="6"/>
                                            </p:txEl>
                                          </p:spTgt>
                                        </p:tgtEl>
                                        <p:attrNameLst>
                                          <p:attrName>ppt_c</p:attrName>
                                        </p:attrNameLst>
                                      </p:cBhvr>
                                      <p:to>
                                        <a:srgbClr val="009999"/>
                                      </p:to>
                                    </p:animClr>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011138">
                                            <p:txEl>
                                              <p:pRg st="7" end="7"/>
                                            </p:txEl>
                                          </p:spTgt>
                                        </p:tgtEl>
                                        <p:attrNameLst>
                                          <p:attrName>style.visibility</p:attrName>
                                        </p:attrNameLst>
                                      </p:cBhvr>
                                      <p:to>
                                        <p:strVal val="visible"/>
                                      </p:to>
                                    </p:set>
                                    <p:anim calcmode="lin" valueType="num">
                                      <p:cBhvr additive="base">
                                        <p:cTn id="49" dur="500" fill="hold"/>
                                        <p:tgtEl>
                                          <p:spTgt spid="2011138">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011138">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11138">
                                            <p:txEl>
                                              <p:pRg st="7" end="7"/>
                                            </p:txEl>
                                          </p:spTgt>
                                        </p:tgtEl>
                                        <p:attrNameLst>
                                          <p:attrName>ppt_c</p:attrName>
                                        </p:attrNameLst>
                                      </p:cBhvr>
                                      <p:to>
                                        <a:srgbClr val="009999"/>
                                      </p:to>
                                    </p:animClr>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011138">
                                            <p:txEl>
                                              <p:pRg st="8" end="8"/>
                                            </p:txEl>
                                          </p:spTgt>
                                        </p:tgtEl>
                                        <p:attrNameLst>
                                          <p:attrName>style.visibility</p:attrName>
                                        </p:attrNameLst>
                                      </p:cBhvr>
                                      <p:to>
                                        <p:strVal val="visible"/>
                                      </p:to>
                                    </p:set>
                                    <p:anim calcmode="lin" valueType="num">
                                      <p:cBhvr additive="base">
                                        <p:cTn id="55" dur="500" fill="hold"/>
                                        <p:tgtEl>
                                          <p:spTgt spid="2011138">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011138">
                                            <p:txEl>
                                              <p:pRg st="8" end="8"/>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11138">
                                            <p:txEl>
                                              <p:pRg st="8" end="8"/>
                                            </p:txEl>
                                          </p:spTgt>
                                        </p:tgtEl>
                                        <p:attrNameLst>
                                          <p:attrName>ppt_c</p:attrName>
                                        </p:attrNameLst>
                                      </p:cBhvr>
                                      <p:to>
                                        <a:srgbClr val="009999"/>
                                      </p:to>
                                    </p:animClr>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011138">
                                            <p:txEl>
                                              <p:pRg st="9" end="9"/>
                                            </p:txEl>
                                          </p:spTgt>
                                        </p:tgtEl>
                                        <p:attrNameLst>
                                          <p:attrName>style.visibility</p:attrName>
                                        </p:attrNameLst>
                                      </p:cBhvr>
                                      <p:to>
                                        <p:strVal val="visible"/>
                                      </p:to>
                                    </p:set>
                                    <p:anim calcmode="lin" valueType="num">
                                      <p:cBhvr additive="base">
                                        <p:cTn id="61" dur="500" fill="hold"/>
                                        <p:tgtEl>
                                          <p:spTgt spid="2011138">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011138">
                                            <p:txEl>
                                              <p:pRg st="9" end="9"/>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11138">
                                            <p:txEl>
                                              <p:pRg st="9" end="9"/>
                                            </p:txEl>
                                          </p:spTgt>
                                        </p:tgtEl>
                                        <p:attrNameLst>
                                          <p:attrName>ppt_c</p:attrName>
                                        </p:attrNameLst>
                                      </p:cBhvr>
                                      <p:to>
                                        <a:srgbClr val="009999"/>
                                      </p:to>
                                    </p:animClr>
                                  </p:sub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011138">
                                            <p:txEl>
                                              <p:pRg st="10" end="10"/>
                                            </p:txEl>
                                          </p:spTgt>
                                        </p:tgtEl>
                                        <p:attrNameLst>
                                          <p:attrName>style.visibility</p:attrName>
                                        </p:attrNameLst>
                                      </p:cBhvr>
                                      <p:to>
                                        <p:strVal val="visible"/>
                                      </p:to>
                                    </p:set>
                                    <p:anim calcmode="lin" valueType="num">
                                      <p:cBhvr additive="base">
                                        <p:cTn id="67" dur="500" fill="hold"/>
                                        <p:tgtEl>
                                          <p:spTgt spid="2011138">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011138">
                                            <p:txEl>
                                              <p:pRg st="10" end="1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11138">
                                            <p:txEl>
                                              <p:pRg st="10" end="10"/>
                                            </p:txEl>
                                          </p:spTgt>
                                        </p:tgtEl>
                                        <p:attrNameLst>
                                          <p:attrName>ppt_c</p:attrName>
                                        </p:attrNameLst>
                                      </p:cBhvr>
                                      <p:to>
                                        <a:srgbClr val="009999"/>
                                      </p:to>
                                    </p:animClr>
                                  </p:subTnLst>
                                </p:cTn>
                              </p:par>
                              <p:par>
                                <p:cTn id="69" presetID="2" presetClass="entr" presetSubtype="8" fill="hold" grpId="0" nodeType="withEffect">
                                  <p:stCondLst>
                                    <p:cond delay="0"/>
                                  </p:stCondLst>
                                  <p:childTnLst>
                                    <p:set>
                                      <p:cBhvr>
                                        <p:cTn id="70" dur="1" fill="hold">
                                          <p:stCondLst>
                                            <p:cond delay="0"/>
                                          </p:stCondLst>
                                        </p:cTn>
                                        <p:tgtEl>
                                          <p:spTgt spid="2011138">
                                            <p:txEl>
                                              <p:pRg st="11" end="11"/>
                                            </p:txEl>
                                          </p:spTgt>
                                        </p:tgtEl>
                                        <p:attrNameLst>
                                          <p:attrName>style.visibility</p:attrName>
                                        </p:attrNameLst>
                                      </p:cBhvr>
                                      <p:to>
                                        <p:strVal val="visible"/>
                                      </p:to>
                                    </p:set>
                                    <p:anim calcmode="lin" valueType="num">
                                      <p:cBhvr additive="base">
                                        <p:cTn id="71" dur="500" fill="hold"/>
                                        <p:tgtEl>
                                          <p:spTgt spid="2011138">
                                            <p:txEl>
                                              <p:pRg st="11" end="11"/>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2011138">
                                            <p:txEl>
                                              <p:pRg st="11" end="1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11138">
                                            <p:txEl>
                                              <p:pRg st="11" end="11"/>
                                            </p:txEl>
                                          </p:spTgt>
                                        </p:tgtEl>
                                        <p:attrNameLst>
                                          <p:attrName>ppt_c</p:attrName>
                                        </p:attrNameLst>
                                      </p:cBhvr>
                                      <p:to>
                                        <a:srgbClr val="009999"/>
                                      </p:to>
                                    </p:animClr>
                                  </p:subTnLst>
                                </p:cTn>
                              </p:par>
                              <p:par>
                                <p:cTn id="73" presetID="2" presetClass="entr" presetSubtype="8" fill="hold" grpId="0" nodeType="withEffect">
                                  <p:stCondLst>
                                    <p:cond delay="0"/>
                                  </p:stCondLst>
                                  <p:childTnLst>
                                    <p:set>
                                      <p:cBhvr>
                                        <p:cTn id="74" dur="1" fill="hold">
                                          <p:stCondLst>
                                            <p:cond delay="0"/>
                                          </p:stCondLst>
                                        </p:cTn>
                                        <p:tgtEl>
                                          <p:spTgt spid="2011138">
                                            <p:txEl>
                                              <p:pRg st="12" end="12"/>
                                            </p:txEl>
                                          </p:spTgt>
                                        </p:tgtEl>
                                        <p:attrNameLst>
                                          <p:attrName>style.visibility</p:attrName>
                                        </p:attrNameLst>
                                      </p:cBhvr>
                                      <p:to>
                                        <p:strVal val="visible"/>
                                      </p:to>
                                    </p:set>
                                    <p:anim calcmode="lin" valueType="num">
                                      <p:cBhvr additive="base">
                                        <p:cTn id="75" dur="500" fill="hold"/>
                                        <p:tgtEl>
                                          <p:spTgt spid="2011138">
                                            <p:txEl>
                                              <p:pRg st="12" end="12"/>
                                            </p:txEl>
                                          </p:spTgt>
                                        </p:tgtEl>
                                        <p:attrNameLst>
                                          <p:attrName>ppt_x</p:attrName>
                                        </p:attrNameLst>
                                      </p:cBhvr>
                                      <p:tavLst>
                                        <p:tav tm="0">
                                          <p:val>
                                            <p:strVal val="0-#ppt_w/2"/>
                                          </p:val>
                                        </p:tav>
                                        <p:tav tm="100000">
                                          <p:val>
                                            <p:strVal val="#ppt_x"/>
                                          </p:val>
                                        </p:tav>
                                      </p:tavLst>
                                    </p:anim>
                                    <p:anim calcmode="lin" valueType="num">
                                      <p:cBhvr additive="base">
                                        <p:cTn id="76" dur="500" fill="hold"/>
                                        <p:tgtEl>
                                          <p:spTgt spid="2011138">
                                            <p:txEl>
                                              <p:pRg st="12" end="1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11138">
                                            <p:txEl>
                                              <p:pRg st="12" end="12"/>
                                            </p:txEl>
                                          </p:spTgt>
                                        </p:tgtEl>
                                        <p:attrNameLst>
                                          <p:attrName>ppt_c</p:attrName>
                                        </p:attrNameLst>
                                      </p:cBhvr>
                                      <p:to>
                                        <a:srgbClr val="00999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1138"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9330" name="Rectangle 2"/>
          <p:cNvSpPr>
            <a:spLocks noChangeArrowheads="1"/>
          </p:cNvSpPr>
          <p:nvPr>
            <p:ph type="title"/>
          </p:nvPr>
        </p:nvSpPr>
        <p:spPr bwMode="auto">
          <a:xfrm>
            <a:off x="533400" y="533400"/>
            <a:ext cx="807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s-MX">
                <a:solidFill>
                  <a:schemeClr val="tx1"/>
                </a:solidFill>
              </a:rPr>
              <a:t>Caso de aplicación</a:t>
            </a:r>
            <a:endParaRPr lang="en-US" sz="2000">
              <a:solidFill>
                <a:srgbClr val="CC3300"/>
              </a:solidFill>
            </a:endParaRPr>
          </a:p>
        </p:txBody>
      </p:sp>
      <p:sp>
        <p:nvSpPr>
          <p:cNvPr id="2019339" name="AutoShape 11"/>
          <p:cNvSpPr>
            <a:spLocks noChangeArrowheads="1"/>
          </p:cNvSpPr>
          <p:nvPr/>
        </p:nvSpPr>
        <p:spPr bwMode="auto">
          <a:xfrm>
            <a:off x="612775" y="5622925"/>
            <a:ext cx="7847013" cy="685800"/>
          </a:xfrm>
          <a:prstGeom prst="foldedCorner">
            <a:avLst>
              <a:gd name="adj" fmla="val 12500"/>
            </a:avLst>
          </a:prstGeom>
          <a:solidFill>
            <a:srgbClr val="CCFFCC">
              <a:alpha val="50000"/>
            </a:srgbClr>
          </a:solidFill>
          <a:ln w="3175">
            <a:solidFill>
              <a:schemeClr val="bg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marL="198438" indent="-198438" algn="l">
              <a:defRPr sz="2400">
                <a:solidFill>
                  <a:schemeClr val="tx1"/>
                </a:solidFill>
                <a:latin typeface="Times New Roman" panose="02020603050405020304" pitchFamily="18" charset="0"/>
              </a:defRPr>
            </a:lvl1pPr>
            <a:lvl2pPr marL="1025525" indent="-457200" algn="l">
              <a:defRPr sz="2400">
                <a:solidFill>
                  <a:schemeClr val="tx1"/>
                </a:solidFill>
                <a:latin typeface="Times New Roman" panose="02020603050405020304" pitchFamily="18" charset="0"/>
              </a:defRPr>
            </a:lvl2pPr>
            <a:lvl3pPr marL="1673225" indent="-457200" algn="l">
              <a:defRPr sz="2400">
                <a:solidFill>
                  <a:schemeClr val="tx1"/>
                </a:solidFill>
                <a:latin typeface="Times New Roman" panose="02020603050405020304" pitchFamily="18" charset="0"/>
              </a:defRPr>
            </a:lvl3pPr>
            <a:lvl4pPr marL="2320925" indent="-457200" algn="l">
              <a:defRPr sz="2400">
                <a:solidFill>
                  <a:schemeClr val="tx1"/>
                </a:solidFill>
                <a:latin typeface="Times New Roman" panose="02020603050405020304" pitchFamily="18" charset="0"/>
              </a:defRPr>
            </a:lvl4pPr>
            <a:lvl5pPr marL="2968625" indent="-457200" algn="l">
              <a:defRPr sz="2400">
                <a:solidFill>
                  <a:schemeClr val="tx1"/>
                </a:solidFill>
                <a:latin typeface="Times New Roman" panose="02020603050405020304" pitchFamily="18" charset="0"/>
              </a:defRPr>
            </a:lvl5pPr>
            <a:lvl6pPr marL="3425825" indent="-457200" eaLnBrk="0" fontAlgn="base" hangingPunct="0">
              <a:spcBef>
                <a:spcPct val="0"/>
              </a:spcBef>
              <a:spcAft>
                <a:spcPct val="0"/>
              </a:spcAft>
              <a:defRPr sz="2400">
                <a:solidFill>
                  <a:schemeClr val="tx1"/>
                </a:solidFill>
                <a:latin typeface="Times New Roman" panose="02020603050405020304" pitchFamily="18" charset="0"/>
              </a:defRPr>
            </a:lvl6pPr>
            <a:lvl7pPr marL="3883025" indent="-457200" eaLnBrk="0" fontAlgn="base" hangingPunct="0">
              <a:spcBef>
                <a:spcPct val="0"/>
              </a:spcBef>
              <a:spcAft>
                <a:spcPct val="0"/>
              </a:spcAft>
              <a:defRPr sz="2400">
                <a:solidFill>
                  <a:schemeClr val="tx1"/>
                </a:solidFill>
                <a:latin typeface="Times New Roman" panose="02020603050405020304" pitchFamily="18" charset="0"/>
              </a:defRPr>
            </a:lvl7pPr>
            <a:lvl8pPr marL="4340225" indent="-457200" eaLnBrk="0" fontAlgn="base" hangingPunct="0">
              <a:spcBef>
                <a:spcPct val="0"/>
              </a:spcBef>
              <a:spcAft>
                <a:spcPct val="0"/>
              </a:spcAft>
              <a:defRPr sz="2400">
                <a:solidFill>
                  <a:schemeClr val="tx1"/>
                </a:solidFill>
                <a:latin typeface="Times New Roman" panose="02020603050405020304" pitchFamily="18" charset="0"/>
              </a:defRPr>
            </a:lvl8pPr>
            <a:lvl9pPr marL="4797425"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90000"/>
              </a:lnSpc>
              <a:spcAft>
                <a:spcPct val="35000"/>
              </a:spcAft>
              <a:buClr>
                <a:srgbClr val="D60093"/>
              </a:buClr>
              <a:buSzPct val="70000"/>
              <a:buFont typeface="Wingdings" panose="05000000000000000000" pitchFamily="2" charset="2"/>
              <a:buAutoNum type="arabicPeriod"/>
            </a:pPr>
            <a:r>
              <a:rPr kumimoji="0" lang="es-PE" sz="1800" b="1">
                <a:latin typeface="Arial Narrow" panose="020B0606020202030204" pitchFamily="34" charset="0"/>
              </a:rPr>
              <a:t>Describa los principales Use Case para la Aplicación sugerida.</a:t>
            </a:r>
          </a:p>
          <a:p>
            <a:pPr algn="just">
              <a:lnSpc>
                <a:spcPct val="90000"/>
              </a:lnSpc>
              <a:spcAft>
                <a:spcPct val="35000"/>
              </a:spcAft>
              <a:buClr>
                <a:srgbClr val="D60093"/>
              </a:buClr>
              <a:buSzPct val="70000"/>
              <a:buFont typeface="Wingdings" panose="05000000000000000000" pitchFamily="2" charset="2"/>
              <a:buAutoNum type="arabicPeriod"/>
            </a:pPr>
            <a:r>
              <a:rPr kumimoji="0" lang="es-PE" sz="1800" b="1">
                <a:latin typeface="Arial Narrow" panose="020B0606020202030204" pitchFamily="34" charset="0"/>
              </a:rPr>
              <a:t>Elabore el Diagrama de Casos de Uso correspondiente.</a:t>
            </a:r>
            <a:endParaRPr kumimoji="0" lang="es-ES" sz="1800" b="1">
              <a:latin typeface="Arial Narrow" panose="020B0606020202030204" pitchFamily="34" charset="0"/>
            </a:endParaRPr>
          </a:p>
        </p:txBody>
      </p:sp>
      <p:sp>
        <p:nvSpPr>
          <p:cNvPr id="2019341" name="Rectangle 13"/>
          <p:cNvSpPr>
            <a:spLocks noChangeArrowheads="1"/>
          </p:cNvSpPr>
          <p:nvPr>
            <p:ph type="body" idx="1"/>
          </p:nvPr>
        </p:nvSpPr>
        <p:spPr bwMode="auto">
          <a:xfrm>
            <a:off x="609600" y="1143000"/>
            <a:ext cx="7924800" cy="3987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263525" indent="-263525" algn="just">
              <a:lnSpc>
                <a:spcPct val="85000"/>
              </a:lnSpc>
              <a:spcBef>
                <a:spcPct val="0"/>
              </a:spcBef>
              <a:spcAft>
                <a:spcPct val="20000"/>
              </a:spcAft>
              <a:buFont typeface="Wingdings" panose="05000000000000000000" pitchFamily="2" charset="2"/>
              <a:buNone/>
            </a:pPr>
            <a:r>
              <a:rPr lang="es-ES_tradnl">
                <a:solidFill>
                  <a:srgbClr val="A50021"/>
                </a:solidFill>
              </a:rPr>
              <a:t>Se tiene una máquina lavadora de botellas, tarros y bidones; y el proyecto de reingeniería en marcha requiere se modelen los siguientes requerimientos:</a:t>
            </a:r>
          </a:p>
          <a:p>
            <a:pPr marL="263525" indent="-263525" algn="just">
              <a:lnSpc>
                <a:spcPct val="85000"/>
              </a:lnSpc>
              <a:spcBef>
                <a:spcPct val="0"/>
              </a:spcBef>
              <a:spcAft>
                <a:spcPct val="20000"/>
              </a:spcAft>
              <a:buClr>
                <a:srgbClr val="CC3300"/>
              </a:buClr>
              <a:buSzPct val="85000"/>
              <a:buFont typeface="Wingdings" panose="05000000000000000000" pitchFamily="2" charset="2"/>
              <a:buAutoNum type="arabicParenR"/>
            </a:pPr>
            <a:r>
              <a:rPr lang="es-ES_tradnl" sz="2000" b="0"/>
              <a:t>El cliente deposita los ítems y automáticamente se le entrega un vale.</a:t>
            </a:r>
          </a:p>
          <a:p>
            <a:pPr marL="263525" indent="-263525" algn="just">
              <a:lnSpc>
                <a:spcPct val="85000"/>
              </a:lnSpc>
              <a:spcBef>
                <a:spcPct val="0"/>
              </a:spcBef>
              <a:spcAft>
                <a:spcPct val="20000"/>
              </a:spcAft>
              <a:buClr>
                <a:srgbClr val="CC3300"/>
              </a:buClr>
              <a:buSzPct val="85000"/>
              <a:buFont typeface="Wingdings" panose="05000000000000000000" pitchFamily="2" charset="2"/>
              <a:buAutoNum type="arabicParenR"/>
            </a:pPr>
            <a:r>
              <a:rPr lang="es-ES_tradnl" sz="2000" b="0"/>
              <a:t>El cliente puede imprimir en cualquier momento un recibo que indique el ítem depositado y la cantidad.</a:t>
            </a:r>
          </a:p>
          <a:p>
            <a:pPr marL="263525" indent="-263525" algn="just">
              <a:lnSpc>
                <a:spcPct val="85000"/>
              </a:lnSpc>
              <a:spcBef>
                <a:spcPct val="0"/>
              </a:spcBef>
              <a:spcAft>
                <a:spcPct val="20000"/>
              </a:spcAft>
              <a:buClr>
                <a:srgbClr val="CC3300"/>
              </a:buClr>
              <a:buSzPct val="85000"/>
              <a:buFont typeface="Wingdings" panose="05000000000000000000" pitchFamily="2" charset="2"/>
              <a:buAutoNum type="arabicParenR"/>
            </a:pPr>
            <a:r>
              <a:rPr lang="es-ES_tradnl" sz="2000" b="0"/>
              <a:t>El operador presiona el botón de comienzo para iniciar el lavado.</a:t>
            </a:r>
          </a:p>
          <a:p>
            <a:pPr marL="263525" indent="-263525" algn="just">
              <a:lnSpc>
                <a:spcPct val="85000"/>
              </a:lnSpc>
              <a:spcBef>
                <a:spcPct val="0"/>
              </a:spcBef>
              <a:spcAft>
                <a:spcPct val="20000"/>
              </a:spcAft>
              <a:buClr>
                <a:srgbClr val="CC3300"/>
              </a:buClr>
              <a:buSzPct val="85000"/>
              <a:buFont typeface="Wingdings" panose="05000000000000000000" pitchFamily="2" charset="2"/>
              <a:buAutoNum type="arabicParenR"/>
            </a:pPr>
            <a:r>
              <a:rPr lang="es-ES_tradnl" sz="2000" b="0"/>
              <a:t>El operador desea saber cuántos ítems han sido procesados en el día. Al final de cada día el operador solicita un resumen de todo lo depositado en el día.</a:t>
            </a:r>
          </a:p>
          <a:p>
            <a:pPr marL="263525" indent="-263525" algn="just">
              <a:lnSpc>
                <a:spcPct val="85000"/>
              </a:lnSpc>
              <a:spcBef>
                <a:spcPct val="0"/>
              </a:spcBef>
              <a:spcAft>
                <a:spcPct val="20000"/>
              </a:spcAft>
              <a:buClr>
                <a:srgbClr val="CC3300"/>
              </a:buClr>
              <a:buSzPct val="85000"/>
              <a:buFont typeface="Wingdings" panose="05000000000000000000" pitchFamily="2" charset="2"/>
              <a:buAutoNum type="arabicParenR"/>
            </a:pPr>
            <a:r>
              <a:rPr lang="es-ES_tradnl" sz="2000" b="0"/>
              <a:t>El operador debe además poder cambiar la información asociada a los ítems y dar una alarma en caso de eventualidad.</a:t>
            </a:r>
          </a:p>
          <a:p>
            <a:pPr marL="263525" indent="-263525" algn="just">
              <a:lnSpc>
                <a:spcPct val="85000"/>
              </a:lnSpc>
              <a:spcBef>
                <a:spcPct val="0"/>
              </a:spcBef>
              <a:spcAft>
                <a:spcPct val="20000"/>
              </a:spcAft>
              <a:buClr>
                <a:srgbClr val="CC3300"/>
              </a:buClr>
              <a:buSzPct val="85000"/>
              <a:buFont typeface="Wingdings" panose="05000000000000000000" pitchFamily="2" charset="2"/>
              <a:buAutoNum type="arabicParenR"/>
            </a:pPr>
            <a:r>
              <a:rPr lang="es-ES_tradnl" sz="2000" b="0"/>
              <a:t>La alarma debe también dispararse en el caso que el ítem se atora o la impresora no tenga papel.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2019339">
                                            <p:txEl>
                                              <p:pRg st="1" end="1"/>
                                            </p:txEl>
                                          </p:spTgt>
                                        </p:tgtEl>
                                        <p:attrNameLst>
                                          <p:attrName>style.visibility</p:attrName>
                                        </p:attrNameLst>
                                      </p:cBhvr>
                                      <p:to>
                                        <p:strVal val="visible"/>
                                      </p:to>
                                    </p:set>
                                    <p:animEffect transition="in" filter="fade">
                                      <p:cBhvr>
                                        <p:cTn id="7" dur="770" decel="100000"/>
                                        <p:tgtEl>
                                          <p:spTgt spid="2019339">
                                            <p:txEl>
                                              <p:pRg st="1" end="1"/>
                                            </p:txEl>
                                          </p:spTgt>
                                        </p:tgtEl>
                                      </p:cBhvr>
                                    </p:animEffect>
                                    <p:animScale>
                                      <p:cBhvr>
                                        <p:cTn id="8" dur="770" decel="100000"/>
                                        <p:tgtEl>
                                          <p:spTgt spid="2019339">
                                            <p:txEl>
                                              <p:pRg st="1" end="1"/>
                                            </p:txEl>
                                          </p:spTgt>
                                        </p:tgtEl>
                                      </p:cBhvr>
                                      <p:from x="10000" y="10000"/>
                                      <p:to x="200000" y="450000"/>
                                    </p:animScale>
                                    <p:animScale>
                                      <p:cBhvr>
                                        <p:cTn id="9" dur="1230" accel="100000" fill="hold">
                                          <p:stCondLst>
                                            <p:cond delay="770"/>
                                          </p:stCondLst>
                                        </p:cTn>
                                        <p:tgtEl>
                                          <p:spTgt spid="2019339">
                                            <p:txEl>
                                              <p:pRg st="1" end="1"/>
                                            </p:txEl>
                                          </p:spTgt>
                                        </p:tgtEl>
                                      </p:cBhvr>
                                      <p:from x="200000" y="450000"/>
                                      <p:to x="100000" y="100000"/>
                                    </p:animScale>
                                    <p:set>
                                      <p:cBhvr>
                                        <p:cTn id="10" dur="770" fill="hold"/>
                                        <p:tgtEl>
                                          <p:spTgt spid="2019339">
                                            <p:txEl>
                                              <p:pRg st="1" end="1"/>
                                            </p:txEl>
                                          </p:spTgt>
                                        </p:tgtEl>
                                        <p:attrNameLst>
                                          <p:attrName>ppt_x</p:attrName>
                                        </p:attrNameLst>
                                      </p:cBhvr>
                                      <p:to>
                                        <p:strVal val="(0.5)"/>
                                      </p:to>
                                    </p:set>
                                    <p:anim from="(0.5)" to="(#ppt_x)" calcmode="lin" valueType="num">
                                      <p:cBhvr>
                                        <p:cTn id="11" dur="1230" accel="100000" fill="hold">
                                          <p:stCondLst>
                                            <p:cond delay="770"/>
                                          </p:stCondLst>
                                        </p:cTn>
                                        <p:tgtEl>
                                          <p:spTgt spid="2019339">
                                            <p:txEl>
                                              <p:pRg st="1" end="1"/>
                                            </p:txEl>
                                          </p:spTgt>
                                        </p:tgtEl>
                                        <p:attrNameLst>
                                          <p:attrName>ppt_x</p:attrName>
                                        </p:attrNameLst>
                                      </p:cBhvr>
                                    </p:anim>
                                    <p:set>
                                      <p:cBhvr>
                                        <p:cTn id="12" dur="770" fill="hold"/>
                                        <p:tgtEl>
                                          <p:spTgt spid="2019339">
                                            <p:txEl>
                                              <p:pRg st="1" end="1"/>
                                            </p:txEl>
                                          </p:spTgt>
                                        </p:tgtEl>
                                        <p:attrNameLst>
                                          <p:attrName>ppt_y</p:attrName>
                                        </p:attrNameLst>
                                      </p:cBhvr>
                                      <p:to>
                                        <p:strVal val="(#ppt_y+0.4)"/>
                                      </p:to>
                                    </p:set>
                                    <p:anim from="(#ppt_y+0.4)" to="(#ppt_y)" calcmode="lin" valueType="num">
                                      <p:cBhvr>
                                        <p:cTn id="13" dur="1230" accel="100000" fill="hold">
                                          <p:stCondLst>
                                            <p:cond delay="770"/>
                                          </p:stCondLst>
                                        </p:cTn>
                                        <p:tgtEl>
                                          <p:spTgt spid="2019339">
                                            <p:txEl>
                                              <p:pRg st="1" end="1"/>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6258" name="Picture 2" descr="PE0190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2743200"/>
            <a:ext cx="2543175" cy="2039938"/>
          </a:xfrm>
          <a:prstGeom prst="rect">
            <a:avLst/>
          </a:prstGeom>
          <a:noFill/>
          <a:extLst>
            <a:ext uri="{909E8E84-426E-40DD-AFC4-6F175D3DCCD1}">
              <a14:hiddenFill xmlns:a14="http://schemas.microsoft.com/office/drawing/2010/main">
                <a:solidFill>
                  <a:srgbClr val="FFFFFF"/>
                </a:solidFill>
              </a14:hiddenFill>
            </a:ext>
          </a:extLst>
        </p:spPr>
      </p:pic>
      <p:sp>
        <p:nvSpPr>
          <p:cNvPr id="2016259" name="Text Box 3" descr="Gotas de agua"/>
          <p:cNvSpPr txBox="1">
            <a:spLocks noChangeArrowheads="1"/>
          </p:cNvSpPr>
          <p:nvPr/>
        </p:nvSpPr>
        <p:spPr bwMode="auto">
          <a:xfrm>
            <a:off x="5486400" y="2209800"/>
            <a:ext cx="2590800" cy="1484313"/>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r>
              <a:rPr lang="es-MX" sz="3200" b="1">
                <a:solidFill>
                  <a:srgbClr val="CC3300"/>
                </a:solidFill>
                <a:effectLst>
                  <a:outerShdw blurRad="38100" dist="38100" dir="2700000" algn="tl">
                    <a:srgbClr val="C0C0C0"/>
                  </a:outerShdw>
                </a:effectLst>
                <a:latin typeface="Arial Black" panose="020B0A04020102020204" pitchFamily="34" charset="0"/>
              </a:rPr>
              <a:t>Gracias por su atención</a:t>
            </a:r>
            <a:endParaRPr lang="es-ES" sz="3200" b="1">
              <a:solidFill>
                <a:srgbClr val="CC3300"/>
              </a:solidFill>
              <a:effectLst>
                <a:outerShdw blurRad="38100" dist="38100" dir="2700000" algn="tl">
                  <a:srgbClr val="C0C0C0"/>
                </a:outerShdw>
              </a:effectLst>
              <a:latin typeface="Arial Black" panose="020B0A04020102020204" pitchFamily="34" charset="0"/>
            </a:endParaRPr>
          </a:p>
        </p:txBody>
      </p:sp>
      <p:sp>
        <p:nvSpPr>
          <p:cNvPr id="2016260" name="Text Box 4" descr="Gotas de agua"/>
          <p:cNvSpPr txBox="1">
            <a:spLocks noChangeArrowheads="1"/>
          </p:cNvSpPr>
          <p:nvPr/>
        </p:nvSpPr>
        <p:spPr bwMode="auto">
          <a:xfrm>
            <a:off x="6705600" y="5978525"/>
            <a:ext cx="1981200" cy="38735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pPr algn="just"/>
            <a:r>
              <a:rPr lang="es-MX" sz="1200" b="1">
                <a:latin typeface="Times New Roman" panose="02020603050405020304" pitchFamily="18" charset="0"/>
              </a:rPr>
              <a:t>Ing° Marco Espinoza Rivera</a:t>
            </a:r>
          </a:p>
          <a:p>
            <a:pPr algn="just"/>
            <a:r>
              <a:rPr lang="es-MX" sz="1200" b="1">
                <a:latin typeface="Times New Roman" panose="02020603050405020304" pitchFamily="18" charset="0"/>
                <a:hlinkClick r:id="rId5"/>
              </a:rPr>
              <a:t>mespinoza_pe@yahoo.com</a:t>
            </a:r>
            <a:endParaRPr lang="es-ES" sz="1200" b="1">
              <a:latin typeface="Times New Roman" panose="02020603050405020304" pitchFamily="18" charset="0"/>
            </a:endParaRPr>
          </a:p>
        </p:txBody>
      </p:sp>
      <p:graphicFrame>
        <p:nvGraphicFramePr>
          <p:cNvPr id="2016261" name="Object 5" descr="Gotas de agua"/>
          <p:cNvGraphicFramePr>
            <a:graphicFrameLocks noChangeAspect="1"/>
          </p:cNvGraphicFramePr>
          <p:nvPr/>
        </p:nvGraphicFramePr>
        <p:xfrm>
          <a:off x="6019800" y="4038600"/>
          <a:ext cx="1619250" cy="481013"/>
        </p:xfrm>
        <a:graphic>
          <a:graphicData uri="http://schemas.openxmlformats.org/presentationml/2006/ole">
            <mc:AlternateContent xmlns:mc="http://schemas.openxmlformats.org/markup-compatibility/2006">
              <mc:Choice xmlns:v="urn:schemas-microsoft-com:vml" Requires="v">
                <p:oleObj spid="_x0000_s2016264" name="Imagen de mapa de bits" r:id="rId6" imgW="3524742" imgH="1047619" progId="Paint.Picture">
                  <p:embed/>
                </p:oleObj>
              </mc:Choice>
              <mc:Fallback>
                <p:oleObj name="Imagen de mapa de bits" r:id="rId6" imgW="3524742" imgH="1047619" progId="Paint.Picture">
                  <p:embed/>
                  <p:pic>
                    <p:nvPicPr>
                      <p:cNvPr id="0" name="Object 5" descr="Gotas de agua"/>
                      <p:cNvPicPr preferRelativeResize="0">
                        <a:picLocks noChangeAspect="1" noChangeArrowheads="1"/>
                      </p:cNvPicPr>
                      <p:nvPr/>
                    </p:nvPicPr>
                    <p:blipFill>
                      <a:blip r:embed="rId7">
                        <a:lum contrast="6000"/>
                        <a:extLst>
                          <a:ext uri="{28A0092B-C50C-407E-A947-70E740481C1C}">
                            <a14:useLocalDpi xmlns:a14="http://schemas.microsoft.com/office/drawing/2010/main" val="0"/>
                          </a:ext>
                        </a:extLst>
                      </a:blip>
                      <a:srcRect/>
                      <a:stretch>
                        <a:fillRect/>
                      </a:stretch>
                    </p:blipFill>
                    <p:spPr bwMode="auto">
                      <a:xfrm>
                        <a:off x="6019800" y="4038600"/>
                        <a:ext cx="1619250" cy="481013"/>
                      </a:xfrm>
                      <a:prstGeom prst="rect">
                        <a:avLst/>
                      </a:prstGeom>
                      <a:noFill/>
                      <a:ln>
                        <a:noFill/>
                      </a:ln>
                      <a:effectLst/>
                      <a:extLst>
                        <a:ext uri="{909E8E84-426E-40DD-AFC4-6F175D3DCCD1}">
                          <a14:hiddenFill xmlns:a14="http://schemas.microsoft.com/office/drawing/2010/main">
                            <a:blipFill dpi="0" rotWithShape="0">
                              <a:blip r:embed="rId4">
                                <a:lum contrast="600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0963" name="Rectangle 3"/>
          <p:cNvSpPr>
            <a:spLocks noChangeArrowheads="1"/>
          </p:cNvSpPr>
          <p:nvPr>
            <p:ph type="body" idx="1"/>
          </p:nvPr>
        </p:nvSpPr>
        <p:spPr bwMode="auto">
          <a:xfrm>
            <a:off x="609600" y="1219200"/>
            <a:ext cx="8001000" cy="42116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285750" indent="-285750" algn="just">
              <a:lnSpc>
                <a:spcPct val="85000"/>
              </a:lnSpc>
              <a:spcBef>
                <a:spcPct val="0"/>
              </a:spcBef>
              <a:spcAft>
                <a:spcPct val="35000"/>
              </a:spcAft>
              <a:buClr>
                <a:srgbClr val="CC3300"/>
              </a:buClr>
              <a:buSzPct val="50000"/>
              <a:buFont typeface="Wingdings" panose="05000000000000000000" pitchFamily="2" charset="2"/>
              <a:buChar char="¤"/>
            </a:pPr>
            <a:r>
              <a:rPr lang="es-ES_tradnl" b="0"/>
              <a:t>La solución a los problemas detallados previamente son los </a:t>
            </a:r>
            <a:r>
              <a:rPr lang="es-ES_tradnl" b="0" i="1">
                <a:solidFill>
                  <a:srgbClr val="7EA9D4"/>
                </a:solidFill>
              </a:rPr>
              <a:t>Casos de Uso</a:t>
            </a:r>
            <a:r>
              <a:rPr lang="es-ES_tradnl" b="0"/>
              <a:t>.</a:t>
            </a:r>
          </a:p>
          <a:p>
            <a:pPr marL="285750" indent="-285750" algn="just">
              <a:lnSpc>
                <a:spcPct val="85000"/>
              </a:lnSpc>
              <a:spcBef>
                <a:spcPct val="0"/>
              </a:spcBef>
              <a:spcAft>
                <a:spcPct val="35000"/>
              </a:spcAft>
              <a:buClr>
                <a:srgbClr val="CC3300"/>
              </a:buClr>
              <a:buSzPct val="50000"/>
              <a:buFont typeface="Wingdings" panose="05000000000000000000" pitchFamily="2" charset="2"/>
              <a:buChar char="¤"/>
            </a:pPr>
            <a:r>
              <a:rPr lang="es-ES_tradnl" b="0"/>
              <a:t>Los </a:t>
            </a:r>
            <a:r>
              <a:rPr lang="es-ES_tradnl" b="0" i="1">
                <a:solidFill>
                  <a:srgbClr val="7EA9D4"/>
                </a:solidFill>
              </a:rPr>
              <a:t>Casos de Uso</a:t>
            </a:r>
            <a:r>
              <a:rPr lang="es-ES_tradnl" b="0"/>
              <a:t> son una forma de descomponer un sistema funcionalmente en pequeñas partes. Donde cada una de ellas está enfocada a una simple área del sistema.</a:t>
            </a:r>
          </a:p>
          <a:p>
            <a:pPr marL="285750" indent="-285750" algn="just">
              <a:lnSpc>
                <a:spcPct val="85000"/>
              </a:lnSpc>
              <a:spcBef>
                <a:spcPct val="0"/>
              </a:spcBef>
              <a:spcAft>
                <a:spcPct val="35000"/>
              </a:spcAft>
              <a:buClr>
                <a:srgbClr val="CC3300"/>
              </a:buClr>
              <a:buSzPct val="50000"/>
              <a:buFont typeface="Wingdings" panose="05000000000000000000" pitchFamily="2" charset="2"/>
              <a:buChar char="¤"/>
            </a:pPr>
            <a:r>
              <a:rPr lang="es-ES_tradnl" b="0"/>
              <a:t>Esto fuerza a tomar decisiones acerca del alcance del sistema debido a que todas las funcionalidades detalladas tienen que estar dentro del alcance del mismo.</a:t>
            </a:r>
          </a:p>
          <a:p>
            <a:pPr marL="285750" indent="-285750" algn="just">
              <a:lnSpc>
                <a:spcPct val="85000"/>
              </a:lnSpc>
              <a:spcBef>
                <a:spcPct val="0"/>
              </a:spcBef>
              <a:spcAft>
                <a:spcPct val="35000"/>
              </a:spcAft>
              <a:buClr>
                <a:srgbClr val="CC3300"/>
              </a:buClr>
              <a:buSzPct val="50000"/>
              <a:buFont typeface="Wingdings" panose="05000000000000000000" pitchFamily="2" charset="2"/>
              <a:buChar char="¤"/>
            </a:pPr>
            <a:r>
              <a:rPr lang="es-ES_tradnl" b="0"/>
              <a:t>Al descomponer con los </a:t>
            </a:r>
            <a:r>
              <a:rPr lang="es-ES_tradnl" b="0" i="1">
                <a:solidFill>
                  <a:srgbClr val="7EA9D4"/>
                </a:solidFill>
              </a:rPr>
              <a:t>Casos de Uso</a:t>
            </a:r>
            <a:r>
              <a:rPr lang="es-ES_tradnl" b="0"/>
              <a:t> un sistema en pequeñas funcionalidades, estas pueden ser examinadas a un adecuado detalle pudiendose detectar fácilmente y remover las ambigüedades y contradicciones. </a:t>
            </a:r>
          </a:p>
        </p:txBody>
      </p:sp>
      <p:sp>
        <p:nvSpPr>
          <p:cNvPr id="1960965" name="Rectangle 5"/>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Cómo definir alcance y comportamiento?</a:t>
            </a:r>
            <a:endParaRPr kumimoji="0" lang="en-US" sz="2000" b="1">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60963">
                                            <p:txEl>
                                              <p:pRg st="0" end="0"/>
                                            </p:txEl>
                                          </p:spTgt>
                                        </p:tgtEl>
                                        <p:attrNameLst>
                                          <p:attrName>style.visibility</p:attrName>
                                        </p:attrNameLst>
                                      </p:cBhvr>
                                      <p:to>
                                        <p:strVal val="visible"/>
                                      </p:to>
                                    </p:set>
                                    <p:anim calcmode="lin" valueType="num">
                                      <p:cBhvr additive="base">
                                        <p:cTn id="7" dur="500" fill="hold"/>
                                        <p:tgtEl>
                                          <p:spTgt spid="19609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609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60963">
                                            <p:txEl>
                                              <p:pRg st="1" end="1"/>
                                            </p:txEl>
                                          </p:spTgt>
                                        </p:tgtEl>
                                        <p:attrNameLst>
                                          <p:attrName>style.visibility</p:attrName>
                                        </p:attrNameLst>
                                      </p:cBhvr>
                                      <p:to>
                                        <p:strVal val="visible"/>
                                      </p:to>
                                    </p:set>
                                    <p:anim calcmode="lin" valueType="num">
                                      <p:cBhvr additive="base">
                                        <p:cTn id="13" dur="500" fill="hold"/>
                                        <p:tgtEl>
                                          <p:spTgt spid="19609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609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60963">
                                            <p:txEl>
                                              <p:pRg st="2" end="2"/>
                                            </p:txEl>
                                          </p:spTgt>
                                        </p:tgtEl>
                                        <p:attrNameLst>
                                          <p:attrName>style.visibility</p:attrName>
                                        </p:attrNameLst>
                                      </p:cBhvr>
                                      <p:to>
                                        <p:strVal val="visible"/>
                                      </p:to>
                                    </p:set>
                                    <p:anim calcmode="lin" valueType="num">
                                      <p:cBhvr additive="base">
                                        <p:cTn id="19" dur="500" fill="hold"/>
                                        <p:tgtEl>
                                          <p:spTgt spid="19609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609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60963">
                                            <p:txEl>
                                              <p:pRg st="3" end="3"/>
                                            </p:txEl>
                                          </p:spTgt>
                                        </p:tgtEl>
                                        <p:attrNameLst>
                                          <p:attrName>style.visibility</p:attrName>
                                        </p:attrNameLst>
                                      </p:cBhvr>
                                      <p:to>
                                        <p:strVal val="visible"/>
                                      </p:to>
                                    </p:set>
                                    <p:anim calcmode="lin" valueType="num">
                                      <p:cBhvr additive="base">
                                        <p:cTn id="25" dur="500" fill="hold"/>
                                        <p:tgtEl>
                                          <p:spTgt spid="19609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6096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096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1987" name="Rectangle 3"/>
          <p:cNvSpPr>
            <a:spLocks noChangeArrowheads="1"/>
          </p:cNvSpPr>
          <p:nvPr>
            <p:ph type="body" idx="1"/>
          </p:nvPr>
        </p:nvSpPr>
        <p:spPr bwMode="auto">
          <a:xfrm>
            <a:off x="609600" y="1828800"/>
            <a:ext cx="8001000" cy="714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just">
              <a:lnSpc>
                <a:spcPct val="85000"/>
              </a:lnSpc>
              <a:spcBef>
                <a:spcPct val="0"/>
              </a:spcBef>
              <a:spcAft>
                <a:spcPct val="30000"/>
              </a:spcAft>
              <a:buClr>
                <a:srgbClr val="CC3300"/>
              </a:buClr>
              <a:buSzPct val="50000"/>
              <a:buFont typeface="Wingdings" panose="05000000000000000000" pitchFamily="2" charset="2"/>
              <a:buChar char="¤"/>
            </a:pPr>
            <a:r>
              <a:rPr lang="es-ES_tradnl" b="0"/>
              <a:t>Un </a:t>
            </a:r>
            <a:r>
              <a:rPr lang="es-ES_tradnl" b="0" i="1">
                <a:solidFill>
                  <a:srgbClr val="7EA9D4"/>
                </a:solidFill>
              </a:rPr>
              <a:t>actor</a:t>
            </a:r>
            <a:r>
              <a:rPr lang="es-ES_tradnl" b="0"/>
              <a:t> es una persona, organización, sistema o dispositivo que interactúe con el sistema.</a:t>
            </a:r>
          </a:p>
        </p:txBody>
      </p:sp>
      <p:sp>
        <p:nvSpPr>
          <p:cNvPr id="1961989" name="Rectangle 5"/>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Que es un Actor?</a:t>
            </a:r>
            <a:endParaRPr kumimoji="0" lang="en-US" sz="2000" b="1">
              <a:latin typeface="Arial Narrow" panose="020B0606020202030204" pitchFamily="34" charset="0"/>
            </a:endParaRPr>
          </a:p>
        </p:txBody>
      </p:sp>
      <p:sp>
        <p:nvSpPr>
          <p:cNvPr id="1961998" name="Rectangle 14"/>
          <p:cNvSpPr>
            <a:spLocks noChangeArrowheads="1"/>
          </p:cNvSpPr>
          <p:nvPr/>
        </p:nvSpPr>
        <p:spPr bwMode="auto">
          <a:xfrm>
            <a:off x="609600" y="2590800"/>
            <a:ext cx="7924800"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9400" indent="-279400" algn="l">
              <a:defRPr sz="2400">
                <a:solidFill>
                  <a:schemeClr val="tx1"/>
                </a:solidFill>
                <a:latin typeface="Times New Roman" panose="02020603050405020304" pitchFamily="18" charset="0"/>
              </a:defRPr>
            </a:lvl1pPr>
            <a:lvl2pPr marL="552450" indent="-158750" algn="l">
              <a:defRPr sz="2400">
                <a:solidFill>
                  <a:schemeClr val="tx1"/>
                </a:solidFill>
                <a:latin typeface="Times New Roman" panose="02020603050405020304" pitchFamily="18" charset="0"/>
              </a:defRPr>
            </a:lvl2pPr>
            <a:lvl3pPr marL="857250" algn="l">
              <a:defRPr sz="2400">
                <a:solidFill>
                  <a:schemeClr val="tx1"/>
                </a:solidFill>
                <a:latin typeface="Times New Roman" panose="02020603050405020304" pitchFamily="18" charset="0"/>
              </a:defRPr>
            </a:lvl3pPr>
            <a:lvl4pPr marL="1047750" algn="l">
              <a:defRPr sz="2400">
                <a:solidFill>
                  <a:schemeClr val="tx1"/>
                </a:solidFill>
                <a:latin typeface="Times New Roman" panose="02020603050405020304" pitchFamily="18" charset="0"/>
              </a:defRPr>
            </a:lvl4pPr>
            <a:lvl5pPr marL="1238250" algn="l">
              <a:defRPr sz="2400">
                <a:solidFill>
                  <a:schemeClr val="tx1"/>
                </a:solidFill>
                <a:latin typeface="Times New Roman" panose="02020603050405020304" pitchFamily="18" charset="0"/>
              </a:defRPr>
            </a:lvl5pPr>
            <a:lvl6pPr marL="1695450" eaLnBrk="0" fontAlgn="base" hangingPunct="0">
              <a:spcBef>
                <a:spcPct val="0"/>
              </a:spcBef>
              <a:spcAft>
                <a:spcPct val="0"/>
              </a:spcAft>
              <a:defRPr sz="2400">
                <a:solidFill>
                  <a:schemeClr val="tx1"/>
                </a:solidFill>
                <a:latin typeface="Times New Roman" panose="02020603050405020304" pitchFamily="18" charset="0"/>
              </a:defRPr>
            </a:lvl6pPr>
            <a:lvl7pPr marL="2152650" eaLnBrk="0" fontAlgn="base" hangingPunct="0">
              <a:spcBef>
                <a:spcPct val="0"/>
              </a:spcBef>
              <a:spcAft>
                <a:spcPct val="0"/>
              </a:spcAft>
              <a:defRPr sz="2400">
                <a:solidFill>
                  <a:schemeClr val="tx1"/>
                </a:solidFill>
                <a:latin typeface="Times New Roman" panose="02020603050405020304" pitchFamily="18" charset="0"/>
              </a:defRPr>
            </a:lvl7pPr>
            <a:lvl8pPr marL="2609850" eaLnBrk="0" fontAlgn="base" hangingPunct="0">
              <a:spcBef>
                <a:spcPct val="0"/>
              </a:spcBef>
              <a:spcAft>
                <a:spcPct val="0"/>
              </a:spcAft>
              <a:defRPr sz="2400">
                <a:solidFill>
                  <a:schemeClr val="tx1"/>
                </a:solidFill>
                <a:latin typeface="Times New Roman" panose="02020603050405020304" pitchFamily="18" charset="0"/>
              </a:defRPr>
            </a:lvl8pPr>
            <a:lvl9pPr marL="3067050"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spcAft>
                <a:spcPct val="30000"/>
              </a:spcAft>
              <a:buClr>
                <a:srgbClr val="CC3300"/>
              </a:buClr>
              <a:buSzPct val="50000"/>
              <a:buFont typeface="Wingdings" panose="05000000000000000000" pitchFamily="2" charset="2"/>
              <a:buChar char="¤"/>
            </a:pPr>
            <a:r>
              <a:rPr kumimoji="0" lang="es-ES_tradnl">
                <a:latin typeface="Arial Narrow" panose="020B0606020202030204" pitchFamily="34" charset="0"/>
              </a:rPr>
              <a:t>El sistema existe simplemente para soportar la interacción del actor.</a:t>
            </a:r>
          </a:p>
          <a:p>
            <a:pPr algn="just">
              <a:lnSpc>
                <a:spcPct val="85000"/>
              </a:lnSpc>
              <a:spcAft>
                <a:spcPct val="30000"/>
              </a:spcAft>
              <a:buClr>
                <a:srgbClr val="CC3300"/>
              </a:buClr>
              <a:buSzPct val="50000"/>
              <a:buFont typeface="Wingdings" panose="05000000000000000000" pitchFamily="2" charset="2"/>
              <a:buChar char="¤"/>
            </a:pPr>
            <a:r>
              <a:rPr kumimoji="0" lang="es-ES_tradnl">
                <a:latin typeface="Arial Narrow" panose="020B0606020202030204" pitchFamily="34" charset="0"/>
              </a:rPr>
              <a:t>Los actores deben ser analizados desde el punto de vista de quien usará el sistema más que de quién usará la interface física.</a:t>
            </a:r>
          </a:p>
          <a:p>
            <a:pPr algn="just">
              <a:lnSpc>
                <a:spcPct val="85000"/>
              </a:lnSpc>
              <a:spcAft>
                <a:spcPct val="30000"/>
              </a:spcAft>
              <a:buClr>
                <a:srgbClr val="CC3300"/>
              </a:buClr>
              <a:buSzPct val="50000"/>
              <a:buFont typeface="Wingdings" panose="05000000000000000000" pitchFamily="2" charset="2"/>
              <a:buChar char="¤"/>
            </a:pPr>
            <a:r>
              <a:rPr kumimoji="0" lang="es-ES_tradnl">
                <a:latin typeface="Arial Narrow" panose="020B0606020202030204" pitchFamily="34" charset="0"/>
              </a:rPr>
              <a:t>Para detectar a los posibles actores se debe preguntar quién desea algo del sistema más que quién opera el sistema.</a:t>
            </a:r>
          </a:p>
          <a:p>
            <a:pPr algn="just">
              <a:lnSpc>
                <a:spcPct val="85000"/>
              </a:lnSpc>
              <a:spcAft>
                <a:spcPct val="30000"/>
              </a:spcAft>
              <a:buClr>
                <a:srgbClr val="CC3300"/>
              </a:buClr>
              <a:buSzPct val="50000"/>
              <a:buFont typeface="Wingdings" panose="05000000000000000000" pitchFamily="2" charset="2"/>
              <a:buChar char="¤"/>
            </a:pPr>
            <a:r>
              <a:rPr kumimoji="0" lang="es-ES">
                <a:latin typeface="Arial Narrow" panose="020B0606020202030204" pitchFamily="34" charset="0"/>
              </a:rPr>
              <a:t>El nombre del actor describe el </a:t>
            </a:r>
            <a:r>
              <a:rPr kumimoji="0" lang="es-PE">
                <a:latin typeface="Arial Narrow" panose="020B0606020202030204" pitchFamily="34" charset="0"/>
              </a:rPr>
              <a:t>rol</a:t>
            </a:r>
            <a:r>
              <a:rPr kumimoji="0" lang="es-ES">
                <a:latin typeface="Arial Narrow" panose="020B0606020202030204" pitchFamily="34" charset="0"/>
              </a:rPr>
              <a:t> desempeñado</a:t>
            </a:r>
            <a:r>
              <a:rPr kumimoji="0" lang="es-PE">
                <a:latin typeface="Arial Narrow" panose="020B0606020202030204" pitchFamily="34" charset="0"/>
              </a:rPr>
              <a:t> con respecto al sistema</a:t>
            </a:r>
            <a:r>
              <a:rPr kumimoji="0" lang="es-MX">
                <a:latin typeface="Arial Narrow" panose="020B0606020202030204" pitchFamily="34" charset="0"/>
              </a:rPr>
              <a:t>.</a:t>
            </a:r>
            <a:endParaRPr kumimoji="0" lang="es-ES_tradnl">
              <a:latin typeface="Arial Narrow" panose="020B0606020202030204" pitchFamily="34" charset="0"/>
            </a:endParaRPr>
          </a:p>
        </p:txBody>
      </p:sp>
      <p:pic>
        <p:nvPicPr>
          <p:cNvPr id="1961999" name="Picture 15" descr="A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1143000"/>
            <a:ext cx="3533775"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61987">
                                            <p:txEl>
                                              <p:pRg st="0" end="0"/>
                                            </p:txEl>
                                          </p:spTgt>
                                        </p:tgtEl>
                                        <p:attrNameLst>
                                          <p:attrName>style.visibility</p:attrName>
                                        </p:attrNameLst>
                                      </p:cBhvr>
                                      <p:to>
                                        <p:strVal val="visible"/>
                                      </p:to>
                                    </p:set>
                                    <p:anim calcmode="lin" valueType="num">
                                      <p:cBhvr additive="base">
                                        <p:cTn id="7" dur="500" fill="hold"/>
                                        <p:tgtEl>
                                          <p:spTgt spid="19619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619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61998">
                                            <p:txEl>
                                              <p:pRg st="0" end="0"/>
                                            </p:txEl>
                                          </p:spTgt>
                                        </p:tgtEl>
                                        <p:attrNameLst>
                                          <p:attrName>style.visibility</p:attrName>
                                        </p:attrNameLst>
                                      </p:cBhvr>
                                      <p:to>
                                        <p:strVal val="visible"/>
                                      </p:to>
                                    </p:set>
                                    <p:anim calcmode="lin" valueType="num">
                                      <p:cBhvr additive="base">
                                        <p:cTn id="13" dur="500" fill="hold"/>
                                        <p:tgtEl>
                                          <p:spTgt spid="196199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619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61998">
                                            <p:txEl>
                                              <p:pRg st="1" end="1"/>
                                            </p:txEl>
                                          </p:spTgt>
                                        </p:tgtEl>
                                        <p:attrNameLst>
                                          <p:attrName>style.visibility</p:attrName>
                                        </p:attrNameLst>
                                      </p:cBhvr>
                                      <p:to>
                                        <p:strVal val="visible"/>
                                      </p:to>
                                    </p:set>
                                    <p:anim calcmode="lin" valueType="num">
                                      <p:cBhvr additive="base">
                                        <p:cTn id="19" dur="500" fill="hold"/>
                                        <p:tgtEl>
                                          <p:spTgt spid="1961998">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6199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61998">
                                            <p:txEl>
                                              <p:pRg st="2" end="2"/>
                                            </p:txEl>
                                          </p:spTgt>
                                        </p:tgtEl>
                                        <p:attrNameLst>
                                          <p:attrName>style.visibility</p:attrName>
                                        </p:attrNameLst>
                                      </p:cBhvr>
                                      <p:to>
                                        <p:strVal val="visible"/>
                                      </p:to>
                                    </p:set>
                                    <p:anim calcmode="lin" valueType="num">
                                      <p:cBhvr additive="base">
                                        <p:cTn id="25" dur="500" fill="hold"/>
                                        <p:tgtEl>
                                          <p:spTgt spid="1961998">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6199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61998">
                                            <p:txEl>
                                              <p:pRg st="3" end="3"/>
                                            </p:txEl>
                                          </p:spTgt>
                                        </p:tgtEl>
                                        <p:attrNameLst>
                                          <p:attrName>style.visibility</p:attrName>
                                        </p:attrNameLst>
                                      </p:cBhvr>
                                      <p:to>
                                        <p:strVal val="visible"/>
                                      </p:to>
                                    </p:set>
                                    <p:anim calcmode="lin" valueType="num">
                                      <p:cBhvr additive="base">
                                        <p:cTn id="31" dur="500" fill="hold"/>
                                        <p:tgtEl>
                                          <p:spTgt spid="1961998">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6199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1987" grpId="0" build="p" autoUpdateAnimBg="0" advAuto="0"/>
      <p:bldP spid="1961998"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5059" name="Rectangle 3"/>
          <p:cNvSpPr>
            <a:spLocks noChangeArrowheads="1"/>
          </p:cNvSpPr>
          <p:nvPr>
            <p:ph type="body" idx="1"/>
          </p:nvPr>
        </p:nvSpPr>
        <p:spPr bwMode="auto">
          <a:xfrm>
            <a:off x="609600" y="1219200"/>
            <a:ext cx="7924800" cy="4289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285750" indent="-285750" algn="just">
              <a:spcBef>
                <a:spcPct val="0"/>
              </a:spcBef>
              <a:spcAft>
                <a:spcPct val="20000"/>
              </a:spcAft>
              <a:buClr>
                <a:srgbClr val="CC3300"/>
              </a:buClr>
              <a:buSzPct val="50000"/>
              <a:buFont typeface="Wingdings" panose="05000000000000000000" pitchFamily="2" charset="2"/>
              <a:buChar char="¤"/>
            </a:pPr>
            <a:r>
              <a:rPr lang="es-ES_tradnl" b="0"/>
              <a:t>Un </a:t>
            </a:r>
            <a:r>
              <a:rPr lang="es-ES_tradnl" b="0" i="1">
                <a:solidFill>
                  <a:srgbClr val="A50021"/>
                </a:solidFill>
              </a:rPr>
              <a:t>Use Case</a:t>
            </a:r>
            <a:r>
              <a:rPr lang="es-ES_tradnl" b="0"/>
              <a:t> es una secuencia de acciones realizadas por el sistema que producen un ‘resultado observable y valioso para alguien’ en particular.</a:t>
            </a:r>
          </a:p>
          <a:p>
            <a:pPr marL="285750" indent="-285750" algn="just">
              <a:spcBef>
                <a:spcPct val="0"/>
              </a:spcBef>
              <a:spcAft>
                <a:spcPct val="20000"/>
              </a:spcAft>
              <a:buClr>
                <a:srgbClr val="CC3300"/>
              </a:buClr>
              <a:buSzPct val="50000"/>
              <a:buFont typeface="Wingdings" panose="05000000000000000000" pitchFamily="2" charset="2"/>
              <a:buChar char="¤"/>
            </a:pPr>
            <a:r>
              <a:rPr lang="es-ES_tradnl" b="0"/>
              <a:t>La idea fundamental, es definir los requerimientos desde el punto de vista de quien usa el sistema y no de quien lo construye.</a:t>
            </a:r>
          </a:p>
          <a:p>
            <a:pPr marL="285750" indent="-285750" algn="just">
              <a:spcBef>
                <a:spcPct val="0"/>
              </a:spcBef>
              <a:spcAft>
                <a:spcPct val="10000"/>
              </a:spcAft>
              <a:buClr>
                <a:srgbClr val="CC3300"/>
              </a:buClr>
              <a:buSzPct val="50000"/>
              <a:buFont typeface="Wingdings" panose="05000000000000000000" pitchFamily="2" charset="2"/>
              <a:buChar char="¤"/>
            </a:pPr>
            <a:r>
              <a:rPr lang="es-ES_tradnl" b="0"/>
              <a:t>Se representan mediante elipses, y:</a:t>
            </a:r>
          </a:p>
          <a:p>
            <a:pPr marL="762000" lvl="1" indent="-285750" algn="just">
              <a:spcBef>
                <a:spcPct val="0"/>
              </a:spcBef>
              <a:spcAft>
                <a:spcPct val="10000"/>
              </a:spcAft>
              <a:buClr>
                <a:srgbClr val="CC3300"/>
              </a:buClr>
              <a:buSzPct val="50000"/>
              <a:buFont typeface="Wingdings" panose="05000000000000000000" pitchFamily="2" charset="2"/>
              <a:buChar char="£"/>
            </a:pPr>
            <a:r>
              <a:rPr lang="es-ES_tradnl" sz="2000"/>
              <a:t>Son iniciados por un único agente externo (actor).</a:t>
            </a:r>
          </a:p>
          <a:p>
            <a:pPr marL="762000" lvl="1" indent="-285750" algn="just">
              <a:spcBef>
                <a:spcPct val="0"/>
              </a:spcBef>
              <a:spcAft>
                <a:spcPct val="10000"/>
              </a:spcAft>
              <a:buClr>
                <a:srgbClr val="CC3300"/>
              </a:buClr>
              <a:buSzPct val="50000"/>
              <a:buFont typeface="Wingdings" panose="05000000000000000000" pitchFamily="2" charset="2"/>
              <a:buChar char="£"/>
            </a:pPr>
            <a:r>
              <a:rPr lang="es-ES_tradnl" sz="2000"/>
              <a:t>Están expresados desde el punto de vista del actor.</a:t>
            </a:r>
          </a:p>
          <a:p>
            <a:pPr marL="762000" lvl="1" indent="-285750" algn="just">
              <a:spcBef>
                <a:spcPct val="0"/>
              </a:spcBef>
              <a:spcAft>
                <a:spcPct val="10000"/>
              </a:spcAft>
              <a:buClr>
                <a:srgbClr val="CC3300"/>
              </a:buClr>
              <a:buSzPct val="50000"/>
              <a:buFont typeface="Wingdings" panose="05000000000000000000" pitchFamily="2" charset="2"/>
              <a:buChar char="£"/>
            </a:pPr>
            <a:r>
              <a:rPr lang="es-ES_tradnl" sz="2000"/>
              <a:t>Describen tanto lo que hace el actor como lo que hace el sistema cuando ambos interactúan.</a:t>
            </a:r>
          </a:p>
          <a:p>
            <a:pPr marL="762000" lvl="1" indent="-285750" algn="just">
              <a:spcBef>
                <a:spcPct val="0"/>
              </a:spcBef>
              <a:spcAft>
                <a:spcPct val="10000"/>
              </a:spcAft>
              <a:buClr>
                <a:srgbClr val="CC3300"/>
              </a:buClr>
              <a:buSzPct val="50000"/>
              <a:buFont typeface="Wingdings" panose="05000000000000000000" pitchFamily="2" charset="2"/>
              <a:buChar char="£"/>
            </a:pPr>
            <a:r>
              <a:rPr lang="es-ES_tradnl" sz="2000"/>
              <a:t>Se documentan con texto formal.</a:t>
            </a:r>
          </a:p>
          <a:p>
            <a:pPr marL="762000" lvl="1" indent="-285750" algn="just">
              <a:spcBef>
                <a:spcPct val="0"/>
              </a:spcBef>
              <a:spcAft>
                <a:spcPct val="10000"/>
              </a:spcAft>
              <a:buClr>
                <a:srgbClr val="CC3300"/>
              </a:buClr>
              <a:buSzPct val="50000"/>
              <a:buFont typeface="Wingdings" panose="05000000000000000000" pitchFamily="2" charset="2"/>
              <a:buChar char="£"/>
            </a:pPr>
            <a:r>
              <a:rPr lang="es-ES_tradnl" sz="2000"/>
              <a:t>Están limitados al uso de una determinada funcionalidad claramente diferenciada, es es una solo tarea.</a:t>
            </a:r>
          </a:p>
        </p:txBody>
      </p:sp>
      <p:sp>
        <p:nvSpPr>
          <p:cNvPr id="1965061" name="Rectangle 5"/>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Caso de Uso</a:t>
            </a:r>
            <a:endParaRPr kumimoji="0" lang="en-US" sz="2000" b="1">
              <a:latin typeface="Arial Narrow" panose="020B0606020202030204" pitchFamily="34" charset="0"/>
            </a:endParaRPr>
          </a:p>
        </p:txBody>
      </p:sp>
      <p:sp>
        <p:nvSpPr>
          <p:cNvPr id="1965062" name="Oval 6"/>
          <p:cNvSpPr>
            <a:spLocks noChangeArrowheads="1"/>
          </p:cNvSpPr>
          <p:nvPr/>
        </p:nvSpPr>
        <p:spPr bwMode="auto">
          <a:xfrm>
            <a:off x="6477000" y="3124200"/>
            <a:ext cx="1143000" cy="45720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r>
              <a:rPr kumimoji="0" lang="es-ES" sz="1200" i="1">
                <a:latin typeface="Times New Roman" panose="02020603050405020304" pitchFamily="18" charset="0"/>
              </a:rPr>
              <a:t>nombre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65059">
                                            <p:txEl>
                                              <p:pRg st="0" end="0"/>
                                            </p:txEl>
                                          </p:spTgt>
                                        </p:tgtEl>
                                        <p:attrNameLst>
                                          <p:attrName>style.visibility</p:attrName>
                                        </p:attrNameLst>
                                      </p:cBhvr>
                                      <p:to>
                                        <p:strVal val="visible"/>
                                      </p:to>
                                    </p:set>
                                    <p:anim calcmode="lin" valueType="num">
                                      <p:cBhvr additive="base">
                                        <p:cTn id="7" dur="500" fill="hold"/>
                                        <p:tgtEl>
                                          <p:spTgt spid="1965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650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65059">
                                            <p:txEl>
                                              <p:pRg st="1" end="1"/>
                                            </p:txEl>
                                          </p:spTgt>
                                        </p:tgtEl>
                                        <p:attrNameLst>
                                          <p:attrName>style.visibility</p:attrName>
                                        </p:attrNameLst>
                                      </p:cBhvr>
                                      <p:to>
                                        <p:strVal val="visible"/>
                                      </p:to>
                                    </p:set>
                                    <p:anim calcmode="lin" valueType="num">
                                      <p:cBhvr additive="base">
                                        <p:cTn id="13" dur="500" fill="hold"/>
                                        <p:tgtEl>
                                          <p:spTgt spid="19650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650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65059">
                                            <p:txEl>
                                              <p:pRg st="2" end="2"/>
                                            </p:txEl>
                                          </p:spTgt>
                                        </p:tgtEl>
                                        <p:attrNameLst>
                                          <p:attrName>style.visibility</p:attrName>
                                        </p:attrNameLst>
                                      </p:cBhvr>
                                      <p:to>
                                        <p:strVal val="visible"/>
                                      </p:to>
                                    </p:set>
                                    <p:anim calcmode="lin" valueType="num">
                                      <p:cBhvr additive="base">
                                        <p:cTn id="19" dur="500" fill="hold"/>
                                        <p:tgtEl>
                                          <p:spTgt spid="19650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65059">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965059">
                                            <p:txEl>
                                              <p:pRg st="3" end="3"/>
                                            </p:txEl>
                                          </p:spTgt>
                                        </p:tgtEl>
                                        <p:attrNameLst>
                                          <p:attrName>style.visibility</p:attrName>
                                        </p:attrNameLst>
                                      </p:cBhvr>
                                      <p:to>
                                        <p:strVal val="visible"/>
                                      </p:to>
                                    </p:set>
                                    <p:anim calcmode="lin" valueType="num">
                                      <p:cBhvr additive="base">
                                        <p:cTn id="23" dur="500" fill="hold"/>
                                        <p:tgtEl>
                                          <p:spTgt spid="1965059">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965059">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965059">
                                            <p:txEl>
                                              <p:pRg st="4" end="4"/>
                                            </p:txEl>
                                          </p:spTgt>
                                        </p:tgtEl>
                                        <p:attrNameLst>
                                          <p:attrName>style.visibility</p:attrName>
                                        </p:attrNameLst>
                                      </p:cBhvr>
                                      <p:to>
                                        <p:strVal val="visible"/>
                                      </p:to>
                                    </p:set>
                                    <p:anim calcmode="lin" valueType="num">
                                      <p:cBhvr additive="base">
                                        <p:cTn id="27" dur="500" fill="hold"/>
                                        <p:tgtEl>
                                          <p:spTgt spid="196505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965059">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965059">
                                            <p:txEl>
                                              <p:pRg st="5" end="5"/>
                                            </p:txEl>
                                          </p:spTgt>
                                        </p:tgtEl>
                                        <p:attrNameLst>
                                          <p:attrName>style.visibility</p:attrName>
                                        </p:attrNameLst>
                                      </p:cBhvr>
                                      <p:to>
                                        <p:strVal val="visible"/>
                                      </p:to>
                                    </p:set>
                                    <p:anim calcmode="lin" valueType="num">
                                      <p:cBhvr additive="base">
                                        <p:cTn id="31" dur="500" fill="hold"/>
                                        <p:tgtEl>
                                          <p:spTgt spid="196505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65059">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65059">
                                            <p:txEl>
                                              <p:pRg st="6" end="6"/>
                                            </p:txEl>
                                          </p:spTgt>
                                        </p:tgtEl>
                                        <p:attrNameLst>
                                          <p:attrName>style.visibility</p:attrName>
                                        </p:attrNameLst>
                                      </p:cBhvr>
                                      <p:to>
                                        <p:strVal val="visible"/>
                                      </p:to>
                                    </p:set>
                                    <p:anim calcmode="lin" valueType="num">
                                      <p:cBhvr additive="base">
                                        <p:cTn id="35" dur="500" fill="hold"/>
                                        <p:tgtEl>
                                          <p:spTgt spid="1965059">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965059">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965059">
                                            <p:txEl>
                                              <p:pRg st="7" end="7"/>
                                            </p:txEl>
                                          </p:spTgt>
                                        </p:tgtEl>
                                        <p:attrNameLst>
                                          <p:attrName>style.visibility</p:attrName>
                                        </p:attrNameLst>
                                      </p:cBhvr>
                                      <p:to>
                                        <p:strVal val="visible"/>
                                      </p:to>
                                    </p:set>
                                    <p:anim calcmode="lin" valueType="num">
                                      <p:cBhvr additive="base">
                                        <p:cTn id="39" dur="500" fill="hold"/>
                                        <p:tgtEl>
                                          <p:spTgt spid="1965059">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96505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505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7107" name="Rectangle 3"/>
          <p:cNvSpPr>
            <a:spLocks noChangeArrowheads="1"/>
          </p:cNvSpPr>
          <p:nvPr>
            <p:ph type="body" idx="1"/>
          </p:nvPr>
        </p:nvSpPr>
        <p:spPr bwMode="auto">
          <a:xfrm>
            <a:off x="609600" y="1219200"/>
            <a:ext cx="7924800" cy="2627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90500" indent="-190500" algn="just">
              <a:lnSpc>
                <a:spcPct val="85000"/>
              </a:lnSpc>
              <a:spcBef>
                <a:spcPct val="0"/>
              </a:spcBef>
              <a:spcAft>
                <a:spcPct val="35000"/>
              </a:spcAft>
              <a:buClr>
                <a:srgbClr val="CC3300"/>
              </a:buClr>
              <a:buSzPct val="50000"/>
              <a:buFont typeface="Wingdings" panose="05000000000000000000" pitchFamily="2" charset="2"/>
              <a:buChar char="¤"/>
            </a:pPr>
            <a:r>
              <a:rPr lang="es-ES_tradnl" b="0"/>
              <a:t>En UML los </a:t>
            </a:r>
            <a:r>
              <a:rPr lang="es-ES_tradnl" b="0" i="1"/>
              <a:t>Casos de Uso</a:t>
            </a:r>
            <a:r>
              <a:rPr lang="es-ES_tradnl" b="0"/>
              <a:t> son la vía con la cual se capturan los requerimientos de los usuarios.</a:t>
            </a:r>
          </a:p>
          <a:p>
            <a:pPr marL="190500" indent="-190500" algn="just">
              <a:lnSpc>
                <a:spcPct val="85000"/>
              </a:lnSpc>
              <a:spcBef>
                <a:spcPct val="0"/>
              </a:spcBef>
              <a:spcAft>
                <a:spcPct val="10000"/>
              </a:spcAft>
              <a:buClr>
                <a:srgbClr val="CC3300"/>
              </a:buClr>
              <a:buSzPct val="50000"/>
              <a:buFont typeface="Wingdings" panose="05000000000000000000" pitchFamily="2" charset="2"/>
              <a:buChar char="¤"/>
            </a:pPr>
            <a:r>
              <a:rPr lang="es-ES_tradnl" b="0"/>
              <a:t>Los </a:t>
            </a:r>
            <a:r>
              <a:rPr lang="es-ES_tradnl" b="0" i="1"/>
              <a:t>Casos de Uso</a:t>
            </a:r>
            <a:r>
              <a:rPr lang="es-ES_tradnl" b="0"/>
              <a:t> determinan todo lo que un actor desea hacer con el sistema.</a:t>
            </a:r>
          </a:p>
          <a:p>
            <a:pPr marL="552450" lvl="1" indent="-158750" algn="just">
              <a:lnSpc>
                <a:spcPct val="85000"/>
              </a:lnSpc>
              <a:spcBef>
                <a:spcPct val="0"/>
              </a:spcBef>
              <a:spcAft>
                <a:spcPct val="10000"/>
              </a:spcAft>
              <a:buClr>
                <a:srgbClr val="CC3300"/>
              </a:buClr>
              <a:buSzPct val="50000"/>
              <a:buFont typeface="Wingdings" panose="05000000000000000000" pitchFamily="2" charset="2"/>
              <a:buChar char="£"/>
            </a:pPr>
            <a:r>
              <a:rPr lang="es-ES_tradnl" sz="2000"/>
              <a:t>Ejecutar las tareas del sistema.</a:t>
            </a:r>
          </a:p>
          <a:p>
            <a:pPr marL="552450" lvl="1" indent="-158750" algn="just">
              <a:lnSpc>
                <a:spcPct val="85000"/>
              </a:lnSpc>
              <a:spcBef>
                <a:spcPct val="0"/>
              </a:spcBef>
              <a:spcAft>
                <a:spcPct val="10000"/>
              </a:spcAft>
              <a:buClr>
                <a:srgbClr val="CC3300"/>
              </a:buClr>
              <a:buSzPct val="50000"/>
              <a:buFont typeface="Wingdings" panose="05000000000000000000" pitchFamily="2" charset="2"/>
              <a:buChar char="£"/>
            </a:pPr>
            <a:r>
              <a:rPr lang="es-ES_tradnl" sz="2000"/>
              <a:t>Leer, escribir, y cambiar información del sistema.</a:t>
            </a:r>
          </a:p>
          <a:p>
            <a:pPr marL="552450" lvl="1" indent="-158750" algn="just">
              <a:lnSpc>
                <a:spcPct val="85000"/>
              </a:lnSpc>
              <a:spcBef>
                <a:spcPct val="0"/>
              </a:spcBef>
              <a:spcAft>
                <a:spcPct val="10000"/>
              </a:spcAft>
              <a:buClr>
                <a:srgbClr val="CC3300"/>
              </a:buClr>
              <a:buSzPct val="50000"/>
              <a:buFont typeface="Wingdings" panose="05000000000000000000" pitchFamily="2" charset="2"/>
              <a:buChar char="£"/>
            </a:pPr>
            <a:r>
              <a:rPr lang="es-ES_tradnl" sz="2000"/>
              <a:t>Informar al sistema de los cambios del mundo real.</a:t>
            </a:r>
          </a:p>
          <a:p>
            <a:pPr marL="552450" lvl="1" indent="-158750" algn="just">
              <a:lnSpc>
                <a:spcPct val="85000"/>
              </a:lnSpc>
              <a:spcBef>
                <a:spcPct val="0"/>
              </a:spcBef>
              <a:spcAft>
                <a:spcPct val="35000"/>
              </a:spcAft>
              <a:buClr>
                <a:srgbClr val="CC3300"/>
              </a:buClr>
              <a:buSzPct val="50000"/>
              <a:buFont typeface="Wingdings" panose="05000000000000000000" pitchFamily="2" charset="2"/>
              <a:buChar char="£"/>
            </a:pPr>
            <a:r>
              <a:rPr lang="es-ES_tradnl" sz="2000"/>
              <a:t>La necesidad de ser informado acerca de los cambios del sistema.</a:t>
            </a:r>
          </a:p>
        </p:txBody>
      </p:sp>
      <p:sp>
        <p:nvSpPr>
          <p:cNvPr id="1967109" name="Rectangle 5"/>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Identificando Casos de Uso</a:t>
            </a:r>
            <a:endParaRPr kumimoji="0" lang="en-US" sz="2000" b="1">
              <a:latin typeface="Arial Narrow" panose="020B0606020202030204" pitchFamily="34" charset="0"/>
            </a:endParaRPr>
          </a:p>
        </p:txBody>
      </p:sp>
      <p:sp>
        <p:nvSpPr>
          <p:cNvPr id="1967110" name="Rectangle 6"/>
          <p:cNvSpPr>
            <a:spLocks noChangeArrowheads="1"/>
          </p:cNvSpPr>
          <p:nvPr/>
        </p:nvSpPr>
        <p:spPr bwMode="auto">
          <a:xfrm>
            <a:off x="609600" y="4557713"/>
            <a:ext cx="7924800"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algn="l">
              <a:defRPr sz="2400">
                <a:solidFill>
                  <a:schemeClr val="tx1"/>
                </a:solidFill>
                <a:latin typeface="Times New Roman" panose="02020603050405020304" pitchFamily="18" charset="0"/>
              </a:defRPr>
            </a:lvl1pPr>
            <a:lvl2pPr marL="571500" indent="-190500" algn="l">
              <a:defRPr sz="2400">
                <a:solidFill>
                  <a:schemeClr val="tx1"/>
                </a:solidFill>
                <a:latin typeface="Times New Roman" panose="02020603050405020304" pitchFamily="18" charset="0"/>
              </a:defRPr>
            </a:lvl2pPr>
            <a:lvl3pPr marL="868363" algn="l">
              <a:defRPr sz="2400">
                <a:solidFill>
                  <a:schemeClr val="tx1"/>
                </a:solidFill>
                <a:latin typeface="Times New Roman" panose="02020603050405020304" pitchFamily="18" charset="0"/>
              </a:defRPr>
            </a:lvl3pPr>
            <a:lvl4pPr marL="1058863" algn="l">
              <a:defRPr sz="2400">
                <a:solidFill>
                  <a:schemeClr val="tx1"/>
                </a:solidFill>
                <a:latin typeface="Times New Roman" panose="02020603050405020304" pitchFamily="18" charset="0"/>
              </a:defRPr>
            </a:lvl4pPr>
            <a:lvl5pPr marL="1249363" algn="l">
              <a:defRPr sz="2400">
                <a:solidFill>
                  <a:schemeClr val="tx1"/>
                </a:solidFill>
                <a:latin typeface="Times New Roman" panose="02020603050405020304" pitchFamily="18" charset="0"/>
              </a:defRPr>
            </a:lvl5pPr>
            <a:lvl6pPr marL="1706563" eaLnBrk="0" fontAlgn="base" hangingPunct="0">
              <a:spcBef>
                <a:spcPct val="0"/>
              </a:spcBef>
              <a:spcAft>
                <a:spcPct val="0"/>
              </a:spcAft>
              <a:defRPr sz="2400">
                <a:solidFill>
                  <a:schemeClr val="tx1"/>
                </a:solidFill>
                <a:latin typeface="Times New Roman" panose="02020603050405020304" pitchFamily="18" charset="0"/>
              </a:defRPr>
            </a:lvl6pPr>
            <a:lvl7pPr marL="2163763" eaLnBrk="0" fontAlgn="base" hangingPunct="0">
              <a:spcBef>
                <a:spcPct val="0"/>
              </a:spcBef>
              <a:spcAft>
                <a:spcPct val="0"/>
              </a:spcAft>
              <a:defRPr sz="2400">
                <a:solidFill>
                  <a:schemeClr val="tx1"/>
                </a:solidFill>
                <a:latin typeface="Times New Roman" panose="02020603050405020304" pitchFamily="18" charset="0"/>
              </a:defRPr>
            </a:lvl7pPr>
            <a:lvl8pPr marL="2620963" eaLnBrk="0" fontAlgn="base" hangingPunct="0">
              <a:spcBef>
                <a:spcPct val="0"/>
              </a:spcBef>
              <a:spcAft>
                <a:spcPct val="0"/>
              </a:spcAft>
              <a:defRPr sz="2400">
                <a:solidFill>
                  <a:schemeClr val="tx1"/>
                </a:solidFill>
                <a:latin typeface="Times New Roman" panose="02020603050405020304" pitchFamily="18" charset="0"/>
              </a:defRPr>
            </a:lvl8pPr>
            <a:lvl9pPr marL="3078163"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spcAft>
                <a:spcPct val="35000"/>
              </a:spcAft>
              <a:buClr>
                <a:srgbClr val="CC3300"/>
              </a:buClr>
              <a:buSzPct val="50000"/>
              <a:buFont typeface="Wingdings" panose="05000000000000000000" pitchFamily="2" charset="2"/>
              <a:buChar char="¤"/>
            </a:pPr>
            <a:r>
              <a:rPr kumimoji="0" lang="es-ES_tradnl">
                <a:latin typeface="Arial Narrow" panose="020B0606020202030204" pitchFamily="34" charset="0"/>
              </a:rPr>
              <a:t>Implica definir el ambiente donde se ejecuta el sistema.</a:t>
            </a:r>
          </a:p>
          <a:p>
            <a:pPr algn="just">
              <a:lnSpc>
                <a:spcPct val="85000"/>
              </a:lnSpc>
              <a:spcAft>
                <a:spcPct val="15000"/>
              </a:spcAft>
              <a:buClr>
                <a:srgbClr val="CC3300"/>
              </a:buClr>
              <a:buSzPct val="50000"/>
              <a:buFont typeface="Wingdings" panose="05000000000000000000" pitchFamily="2" charset="2"/>
              <a:buChar char="¤"/>
            </a:pPr>
            <a:r>
              <a:rPr kumimoji="0" lang="es-ES_tradnl">
                <a:latin typeface="Arial Narrow" panose="020B0606020202030204" pitchFamily="34" charset="0"/>
              </a:rPr>
              <a:t>Muestra aquello que se encuentra “dentro” y “fuera” del mismo.</a:t>
            </a:r>
          </a:p>
          <a:p>
            <a:pPr lvl="1" algn="just">
              <a:lnSpc>
                <a:spcPct val="85000"/>
              </a:lnSpc>
              <a:spcAft>
                <a:spcPct val="15000"/>
              </a:spcAft>
              <a:buClr>
                <a:srgbClr val="CC3300"/>
              </a:buClr>
              <a:buSzPct val="50000"/>
              <a:buFont typeface="Wingdings" panose="05000000000000000000" pitchFamily="2" charset="2"/>
              <a:buChar char="£"/>
            </a:pPr>
            <a:r>
              <a:rPr kumimoji="0" lang="es-ES_tradnl" sz="2000">
                <a:latin typeface="Arial Narrow" panose="020B0606020202030204" pitchFamily="34" charset="0"/>
              </a:rPr>
              <a:t>Siempre los actores del sistema se deben encontrar fuera de la frontera.</a:t>
            </a:r>
          </a:p>
          <a:p>
            <a:pPr lvl="1" algn="just">
              <a:lnSpc>
                <a:spcPct val="85000"/>
              </a:lnSpc>
              <a:spcAft>
                <a:spcPct val="35000"/>
              </a:spcAft>
              <a:buClr>
                <a:srgbClr val="CC3300"/>
              </a:buClr>
              <a:buSzPct val="50000"/>
              <a:buFont typeface="Wingdings" panose="05000000000000000000" pitchFamily="2" charset="2"/>
              <a:buChar char="£"/>
            </a:pPr>
            <a:r>
              <a:rPr kumimoji="0" lang="es-ES_tradnl" sz="2000">
                <a:latin typeface="Arial Narrow" panose="020B0606020202030204" pitchFamily="34" charset="0"/>
              </a:rPr>
              <a:t>Los casos de uso siempre se encuentra definidos dentro de la frontera.</a:t>
            </a:r>
          </a:p>
        </p:txBody>
      </p:sp>
      <p:sp>
        <p:nvSpPr>
          <p:cNvPr id="1967111" name="Text Box 7" descr="Gotas de agua"/>
          <p:cNvSpPr txBox="1">
            <a:spLocks noChangeArrowheads="1"/>
          </p:cNvSpPr>
          <p:nvPr/>
        </p:nvSpPr>
        <p:spPr bwMode="auto">
          <a:xfrm>
            <a:off x="685800" y="4240213"/>
            <a:ext cx="2257425" cy="266700"/>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algn="just"/>
            <a:r>
              <a:rPr lang="es-MX" sz="1600" b="1">
                <a:solidFill>
                  <a:srgbClr val="7EA9D4"/>
                </a:solidFill>
              </a:rPr>
              <a:t>FRONTERA  DEL  SISTEMA</a:t>
            </a:r>
            <a:endParaRPr lang="es-ES" sz="1600" b="1">
              <a:solidFill>
                <a:srgbClr val="7EA9D4"/>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67107">
                                            <p:txEl>
                                              <p:pRg st="0" end="0"/>
                                            </p:txEl>
                                          </p:spTgt>
                                        </p:tgtEl>
                                        <p:attrNameLst>
                                          <p:attrName>style.visibility</p:attrName>
                                        </p:attrNameLst>
                                      </p:cBhvr>
                                      <p:to>
                                        <p:strVal val="visible"/>
                                      </p:to>
                                    </p:set>
                                    <p:anim calcmode="lin" valueType="num">
                                      <p:cBhvr additive="base">
                                        <p:cTn id="7" dur="500" fill="hold"/>
                                        <p:tgtEl>
                                          <p:spTgt spid="1967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67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67107">
                                            <p:txEl>
                                              <p:pRg st="1" end="1"/>
                                            </p:txEl>
                                          </p:spTgt>
                                        </p:tgtEl>
                                        <p:attrNameLst>
                                          <p:attrName>style.visibility</p:attrName>
                                        </p:attrNameLst>
                                      </p:cBhvr>
                                      <p:to>
                                        <p:strVal val="visible"/>
                                      </p:to>
                                    </p:set>
                                    <p:anim calcmode="lin" valueType="num">
                                      <p:cBhvr additive="base">
                                        <p:cTn id="13" dur="500" fill="hold"/>
                                        <p:tgtEl>
                                          <p:spTgt spid="19671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671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67107">
                                            <p:txEl>
                                              <p:pRg st="2" end="2"/>
                                            </p:txEl>
                                          </p:spTgt>
                                        </p:tgtEl>
                                        <p:attrNameLst>
                                          <p:attrName>style.visibility</p:attrName>
                                        </p:attrNameLst>
                                      </p:cBhvr>
                                      <p:to>
                                        <p:strVal val="visible"/>
                                      </p:to>
                                    </p:set>
                                    <p:anim calcmode="lin" valueType="num">
                                      <p:cBhvr additive="base">
                                        <p:cTn id="19" dur="500" fill="hold"/>
                                        <p:tgtEl>
                                          <p:spTgt spid="19671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671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67107">
                                            <p:txEl>
                                              <p:pRg st="3" end="3"/>
                                            </p:txEl>
                                          </p:spTgt>
                                        </p:tgtEl>
                                        <p:attrNameLst>
                                          <p:attrName>style.visibility</p:attrName>
                                        </p:attrNameLst>
                                      </p:cBhvr>
                                      <p:to>
                                        <p:strVal val="visible"/>
                                      </p:to>
                                    </p:set>
                                    <p:anim calcmode="lin" valueType="num">
                                      <p:cBhvr additive="base">
                                        <p:cTn id="25" dur="500" fill="hold"/>
                                        <p:tgtEl>
                                          <p:spTgt spid="19671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671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67107">
                                            <p:txEl>
                                              <p:pRg st="4" end="4"/>
                                            </p:txEl>
                                          </p:spTgt>
                                        </p:tgtEl>
                                        <p:attrNameLst>
                                          <p:attrName>style.visibility</p:attrName>
                                        </p:attrNameLst>
                                      </p:cBhvr>
                                      <p:to>
                                        <p:strVal val="visible"/>
                                      </p:to>
                                    </p:set>
                                    <p:anim calcmode="lin" valueType="num">
                                      <p:cBhvr additive="base">
                                        <p:cTn id="31" dur="500" fill="hold"/>
                                        <p:tgtEl>
                                          <p:spTgt spid="19671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671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67107">
                                            <p:txEl>
                                              <p:pRg st="5" end="5"/>
                                            </p:txEl>
                                          </p:spTgt>
                                        </p:tgtEl>
                                        <p:attrNameLst>
                                          <p:attrName>style.visibility</p:attrName>
                                        </p:attrNameLst>
                                      </p:cBhvr>
                                      <p:to>
                                        <p:strVal val="visible"/>
                                      </p:to>
                                    </p:set>
                                    <p:anim calcmode="lin" valueType="num">
                                      <p:cBhvr additive="base">
                                        <p:cTn id="37" dur="500" fill="hold"/>
                                        <p:tgtEl>
                                          <p:spTgt spid="196710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96710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288" fill="hold" grpId="0" nodeType="clickEffect">
                                  <p:stCondLst>
                                    <p:cond delay="0"/>
                                  </p:stCondLst>
                                  <p:childTnLst>
                                    <p:set>
                                      <p:cBhvr>
                                        <p:cTn id="42" dur="1" fill="hold">
                                          <p:stCondLst>
                                            <p:cond delay="0"/>
                                          </p:stCondLst>
                                        </p:cTn>
                                        <p:tgtEl>
                                          <p:spTgt spid="1967111"/>
                                        </p:tgtEl>
                                        <p:attrNameLst>
                                          <p:attrName>style.visibility</p:attrName>
                                        </p:attrNameLst>
                                      </p:cBhvr>
                                      <p:to>
                                        <p:strVal val="visible"/>
                                      </p:to>
                                    </p:set>
                                    <p:anim calcmode="lin" valueType="num">
                                      <p:cBhvr>
                                        <p:cTn id="43" dur="500" fill="hold"/>
                                        <p:tgtEl>
                                          <p:spTgt spid="1967111"/>
                                        </p:tgtEl>
                                        <p:attrNameLst>
                                          <p:attrName>ppt_w</p:attrName>
                                        </p:attrNameLst>
                                      </p:cBhvr>
                                      <p:tavLst>
                                        <p:tav tm="0">
                                          <p:val>
                                            <p:strVal val="4/3*#ppt_w"/>
                                          </p:val>
                                        </p:tav>
                                        <p:tav tm="100000">
                                          <p:val>
                                            <p:strVal val="#ppt_w"/>
                                          </p:val>
                                        </p:tav>
                                      </p:tavLst>
                                    </p:anim>
                                    <p:anim calcmode="lin" valueType="num">
                                      <p:cBhvr>
                                        <p:cTn id="44" dur="500" fill="hold"/>
                                        <p:tgtEl>
                                          <p:spTgt spid="1967111"/>
                                        </p:tgtEl>
                                        <p:attrNameLst>
                                          <p:attrName>ppt_h</p:attrName>
                                        </p:attrNameLst>
                                      </p:cBhvr>
                                      <p:tavLst>
                                        <p:tav tm="0">
                                          <p:val>
                                            <p:strVal val="4/3*#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967110">
                                            <p:txEl>
                                              <p:pRg st="0" end="0"/>
                                            </p:txEl>
                                          </p:spTgt>
                                        </p:tgtEl>
                                        <p:attrNameLst>
                                          <p:attrName>style.visibility</p:attrName>
                                        </p:attrNameLst>
                                      </p:cBhvr>
                                      <p:to>
                                        <p:strVal val="visible"/>
                                      </p:to>
                                    </p:set>
                                    <p:anim calcmode="lin" valueType="num">
                                      <p:cBhvr additive="base">
                                        <p:cTn id="49" dur="500" fill="hold"/>
                                        <p:tgtEl>
                                          <p:spTgt spid="1967110">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9671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967110">
                                            <p:txEl>
                                              <p:pRg st="1" end="1"/>
                                            </p:txEl>
                                          </p:spTgt>
                                        </p:tgtEl>
                                        <p:attrNameLst>
                                          <p:attrName>style.visibility</p:attrName>
                                        </p:attrNameLst>
                                      </p:cBhvr>
                                      <p:to>
                                        <p:strVal val="visible"/>
                                      </p:to>
                                    </p:set>
                                    <p:anim calcmode="lin" valueType="num">
                                      <p:cBhvr additive="base">
                                        <p:cTn id="55" dur="500" fill="hold"/>
                                        <p:tgtEl>
                                          <p:spTgt spid="1967110">
                                            <p:txEl>
                                              <p:pRg st="1" end="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967110">
                                            <p:txEl>
                                              <p:pRg st="1" end="1"/>
                                            </p:tx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967110">
                                            <p:txEl>
                                              <p:pRg st="2" end="2"/>
                                            </p:txEl>
                                          </p:spTgt>
                                        </p:tgtEl>
                                        <p:attrNameLst>
                                          <p:attrName>style.visibility</p:attrName>
                                        </p:attrNameLst>
                                      </p:cBhvr>
                                      <p:to>
                                        <p:strVal val="visible"/>
                                      </p:to>
                                    </p:set>
                                    <p:anim calcmode="lin" valueType="num">
                                      <p:cBhvr additive="base">
                                        <p:cTn id="59" dur="500" fill="hold"/>
                                        <p:tgtEl>
                                          <p:spTgt spid="1967110">
                                            <p:txEl>
                                              <p:pRg st="2" end="2"/>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967110">
                                            <p:txEl>
                                              <p:pRg st="2" end="2"/>
                                            </p:txEl>
                                          </p:spTgt>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967110">
                                            <p:txEl>
                                              <p:pRg st="3" end="3"/>
                                            </p:txEl>
                                          </p:spTgt>
                                        </p:tgtEl>
                                        <p:attrNameLst>
                                          <p:attrName>style.visibility</p:attrName>
                                        </p:attrNameLst>
                                      </p:cBhvr>
                                      <p:to>
                                        <p:strVal val="visible"/>
                                      </p:to>
                                    </p:set>
                                    <p:anim calcmode="lin" valueType="num">
                                      <p:cBhvr additive="base">
                                        <p:cTn id="63" dur="500" fill="hold"/>
                                        <p:tgtEl>
                                          <p:spTgt spid="1967110">
                                            <p:txEl>
                                              <p:pRg st="3" end="3"/>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196711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7107" grpId="0" build="p" bldLvl="2" autoUpdateAnimBg="0"/>
      <p:bldP spid="1967110" grpId="0" build="p" autoUpdateAnimBg="0"/>
      <p:bldP spid="196711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8131" name="Rectangle 3"/>
          <p:cNvSpPr>
            <a:spLocks noChangeArrowheads="1"/>
          </p:cNvSpPr>
          <p:nvPr>
            <p:ph type="body" idx="1"/>
          </p:nvPr>
        </p:nvSpPr>
        <p:spPr bwMode="auto">
          <a:xfrm>
            <a:off x="609600" y="1143000"/>
            <a:ext cx="7924800" cy="5249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spcBef>
                <a:spcPct val="0"/>
              </a:spcBef>
              <a:spcAft>
                <a:spcPct val="20000"/>
              </a:spcAft>
              <a:buClr>
                <a:srgbClr val="CC3300"/>
              </a:buClr>
              <a:buSzPct val="50000"/>
              <a:buFont typeface="Wingdings" panose="05000000000000000000" pitchFamily="2" charset="2"/>
              <a:buChar char="£"/>
            </a:pPr>
            <a:r>
              <a:rPr lang="es-ES_tradnl" sz="1800">
                <a:solidFill>
                  <a:srgbClr val="7EA9D4"/>
                </a:solidFill>
              </a:rPr>
              <a:t>Descripción General</a:t>
            </a:r>
          </a:p>
          <a:p>
            <a:pPr marL="0" indent="0" algn="just">
              <a:spcBef>
                <a:spcPct val="0"/>
              </a:spcBef>
              <a:spcAft>
                <a:spcPct val="5000"/>
              </a:spcAft>
              <a:buClr>
                <a:srgbClr val="CC3300"/>
              </a:buClr>
              <a:buSzPct val="50000"/>
              <a:buFont typeface="Wingdings" panose="05000000000000000000" pitchFamily="2" charset="2"/>
              <a:buChar char="£"/>
            </a:pPr>
            <a:r>
              <a:rPr lang="es-ES_tradnl" sz="1800">
                <a:solidFill>
                  <a:srgbClr val="7EA9D4"/>
                </a:solidFill>
              </a:rPr>
              <a:t>Escenarios</a:t>
            </a:r>
          </a:p>
          <a:p>
            <a:pPr marL="381000" lvl="1" indent="-190500" algn="just">
              <a:spcBef>
                <a:spcPct val="0"/>
              </a:spcBef>
              <a:spcAft>
                <a:spcPct val="5000"/>
              </a:spcAft>
              <a:buFont typeface="Wingdings" panose="05000000000000000000" pitchFamily="2" charset="2"/>
              <a:buNone/>
            </a:pPr>
            <a:r>
              <a:rPr lang="es-ES_tradnl" sz="1800"/>
              <a:t>Proveen de una secuencia de interacciones entre los actores y las entidades de negocios dentro del sistema.</a:t>
            </a:r>
          </a:p>
          <a:p>
            <a:pPr marL="381000" lvl="1" indent="-190500" algn="just">
              <a:spcBef>
                <a:spcPct val="0"/>
              </a:spcBef>
              <a:spcAft>
                <a:spcPct val="25000"/>
              </a:spcAft>
              <a:buFont typeface="Wingdings" panose="05000000000000000000" pitchFamily="2" charset="2"/>
              <a:buNone/>
            </a:pPr>
            <a:r>
              <a:rPr lang="es-ES_tradnl" sz="1800"/>
              <a:t>Los escenarios pueden son presentados como un secuencia de actividades (texto libre).</a:t>
            </a:r>
          </a:p>
          <a:p>
            <a:pPr marL="0" indent="0" algn="just">
              <a:spcBef>
                <a:spcPct val="0"/>
              </a:spcBef>
              <a:spcAft>
                <a:spcPct val="5000"/>
              </a:spcAft>
              <a:buClr>
                <a:srgbClr val="CC3300"/>
              </a:buClr>
              <a:buSzPct val="50000"/>
              <a:buFont typeface="Wingdings" panose="05000000000000000000" pitchFamily="2" charset="2"/>
              <a:buChar char="£"/>
            </a:pPr>
            <a:r>
              <a:rPr lang="es-ES_tradnl" sz="1800">
                <a:solidFill>
                  <a:srgbClr val="7EA9D4"/>
                </a:solidFill>
              </a:rPr>
              <a:t>Flujo de Eventos</a:t>
            </a:r>
          </a:p>
          <a:p>
            <a:pPr marL="381000" lvl="1" indent="-190500" algn="just">
              <a:spcBef>
                <a:spcPct val="0"/>
              </a:spcBef>
              <a:spcAft>
                <a:spcPct val="5000"/>
              </a:spcAft>
              <a:buFont typeface="Wingdings" panose="05000000000000000000" pitchFamily="2" charset="2"/>
              <a:buNone/>
            </a:pPr>
            <a:r>
              <a:rPr lang="es-ES_tradnl" sz="1800"/>
              <a:t>Indican los pasos que se siguen dentro de un </a:t>
            </a:r>
            <a:r>
              <a:rPr lang="es-ES_tradnl" sz="1800" i="1"/>
              <a:t>use case</a:t>
            </a:r>
            <a:r>
              <a:rPr lang="es-ES_tradnl" sz="1800"/>
              <a:t>.</a:t>
            </a:r>
          </a:p>
          <a:p>
            <a:pPr marL="381000" lvl="1" indent="-190500" algn="just">
              <a:spcBef>
                <a:spcPct val="0"/>
              </a:spcBef>
              <a:spcAft>
                <a:spcPct val="5000"/>
              </a:spcAft>
              <a:buFont typeface="Wingdings" panose="05000000000000000000" pitchFamily="2" charset="2"/>
              <a:buNone/>
            </a:pPr>
            <a:r>
              <a:rPr lang="es-ES_tradnl" sz="1800"/>
              <a:t>Generalmente se tiene un camino principal y varios caminos alternos.</a:t>
            </a:r>
          </a:p>
          <a:p>
            <a:pPr marL="381000" lvl="1" indent="-190500" algn="just">
              <a:spcBef>
                <a:spcPct val="0"/>
              </a:spcBef>
              <a:spcAft>
                <a:spcPct val="5000"/>
              </a:spcAft>
              <a:buFont typeface="Wingdings" panose="05000000000000000000" pitchFamily="2" charset="2"/>
              <a:buNone/>
            </a:pPr>
            <a:r>
              <a:rPr lang="es-ES_tradnl" sz="1800"/>
              <a:t>El camino principal se conoce como el </a:t>
            </a:r>
            <a:r>
              <a:rPr lang="es-ES_tradnl" sz="1800" i="1"/>
              <a:t>escenario primario</a:t>
            </a:r>
            <a:r>
              <a:rPr lang="es-ES_tradnl" sz="1800"/>
              <a:t>. Este escenario ocurre si todo va bien. En caso contrario tenemos los caminos alternativos o </a:t>
            </a:r>
            <a:r>
              <a:rPr lang="es-ES_tradnl" sz="1800" i="1"/>
              <a:t>escenarios secundarios</a:t>
            </a:r>
            <a:r>
              <a:rPr lang="es-ES_tradnl" sz="1800"/>
              <a:t>. </a:t>
            </a:r>
          </a:p>
          <a:p>
            <a:pPr marL="381000" lvl="1" indent="-190500" algn="just">
              <a:spcBef>
                <a:spcPct val="0"/>
              </a:spcBef>
              <a:spcAft>
                <a:spcPct val="5000"/>
              </a:spcAft>
              <a:buFont typeface="Wingdings" panose="05000000000000000000" pitchFamily="2" charset="2"/>
              <a:buNone/>
            </a:pPr>
            <a:r>
              <a:rPr lang="es-ES_tradnl" sz="1800"/>
              <a:t>Un escenario secundario puede ser visto por un usuario como una situación anormal, pero desde el punto de vista del sistema, debe preverse todos los posibles caminos.</a:t>
            </a:r>
          </a:p>
          <a:p>
            <a:pPr marL="381000" lvl="1" indent="-190500">
              <a:spcBef>
                <a:spcPct val="0"/>
              </a:spcBef>
              <a:spcAft>
                <a:spcPct val="25000"/>
              </a:spcAft>
              <a:buFont typeface="Wingdings" panose="05000000000000000000" pitchFamily="2" charset="2"/>
              <a:buNone/>
            </a:pPr>
            <a:r>
              <a:rPr lang="es-ES_tradnl" sz="1600"/>
              <a:t>El flujo de eventos es presentado como una secuencia enumerada de actividades, las cuales pueden permitir ciertas:</a:t>
            </a:r>
          </a:p>
          <a:p>
            <a:pPr marL="381000" lvl="1" indent="-190500">
              <a:spcBef>
                <a:spcPct val="0"/>
              </a:spcBef>
              <a:spcAft>
                <a:spcPct val="5000"/>
              </a:spcAft>
              <a:buClr>
                <a:srgbClr val="CC3300"/>
              </a:buClr>
              <a:buSzPct val="50000"/>
              <a:buFont typeface="Wingdings" panose="05000000000000000000" pitchFamily="2" charset="2"/>
              <a:buChar char="£"/>
            </a:pPr>
            <a:r>
              <a:rPr lang="es-ES_tradnl" sz="1600" b="1"/>
              <a:t>Pre-condiciones</a:t>
            </a:r>
          </a:p>
          <a:p>
            <a:pPr marL="381000" lvl="1" indent="-190500">
              <a:lnSpc>
                <a:spcPct val="80000"/>
              </a:lnSpc>
              <a:spcBef>
                <a:spcPct val="0"/>
              </a:spcBef>
              <a:spcAft>
                <a:spcPct val="25000"/>
              </a:spcAft>
              <a:buFont typeface="Wingdings" panose="05000000000000000000" pitchFamily="2" charset="2"/>
              <a:buNone/>
            </a:pPr>
            <a:r>
              <a:rPr lang="es-ES_tradnl" sz="1600"/>
              <a:t>	Indican las condiciones del sistema antes de iniciar el </a:t>
            </a:r>
            <a:r>
              <a:rPr lang="es-ES_tradnl" sz="1600" i="1"/>
              <a:t>use case</a:t>
            </a:r>
            <a:r>
              <a:rPr lang="es-ES_tradnl" sz="1600"/>
              <a:t> </a:t>
            </a:r>
          </a:p>
          <a:p>
            <a:pPr marL="381000" lvl="1" indent="-190500">
              <a:spcBef>
                <a:spcPct val="0"/>
              </a:spcBef>
              <a:spcAft>
                <a:spcPct val="5000"/>
              </a:spcAft>
              <a:buClr>
                <a:srgbClr val="CC3300"/>
              </a:buClr>
              <a:buSzPct val="50000"/>
              <a:buFont typeface="Wingdings" panose="05000000000000000000" pitchFamily="2" charset="2"/>
              <a:buChar char="£"/>
            </a:pPr>
            <a:r>
              <a:rPr lang="es-ES_tradnl" sz="1600" b="1"/>
              <a:t>Post-condiciones</a:t>
            </a:r>
          </a:p>
          <a:p>
            <a:pPr marL="381000" lvl="1" indent="-190500">
              <a:lnSpc>
                <a:spcPct val="80000"/>
              </a:lnSpc>
              <a:spcBef>
                <a:spcPct val="0"/>
              </a:spcBef>
              <a:spcAft>
                <a:spcPct val="5000"/>
              </a:spcAft>
              <a:buFont typeface="Wingdings" panose="05000000000000000000" pitchFamily="2" charset="2"/>
              <a:buNone/>
            </a:pPr>
            <a:r>
              <a:rPr lang="es-ES_tradnl" sz="1600"/>
              <a:t>	Indica el estado en el cual el sistema debe quedar al finalizar el use case. </a:t>
            </a:r>
          </a:p>
          <a:p>
            <a:pPr marL="381000" lvl="1" indent="-190500">
              <a:lnSpc>
                <a:spcPct val="80000"/>
              </a:lnSpc>
              <a:spcBef>
                <a:spcPct val="0"/>
              </a:spcBef>
              <a:spcAft>
                <a:spcPct val="5000"/>
              </a:spcAft>
              <a:buFont typeface="Wingdings" panose="05000000000000000000" pitchFamily="2" charset="2"/>
              <a:buNone/>
            </a:pPr>
            <a:r>
              <a:rPr lang="es-ES_tradnl" sz="1600"/>
              <a:t>	Debe ser cierta sin importar el flujo de eventos que se haya seguido en el </a:t>
            </a:r>
            <a:r>
              <a:rPr lang="es-ES_tradnl" sz="1600" i="1"/>
              <a:t>use case</a:t>
            </a:r>
            <a:r>
              <a:rPr lang="es-ES_tradnl" sz="1600"/>
              <a:t>.</a:t>
            </a:r>
          </a:p>
          <a:p>
            <a:pPr marL="0" indent="0">
              <a:buFont typeface="Wingdings" panose="05000000000000000000" pitchFamily="2" charset="2"/>
              <a:buNone/>
            </a:pPr>
            <a:r>
              <a:rPr lang="es-ES_tradnl" sz="1400" b="0" i="1">
                <a:solidFill>
                  <a:srgbClr val="CC3300"/>
                </a:solidFill>
              </a:rPr>
              <a:t>(Tanto los escenarios como el flujo de eventos pueden ser omitidos en caso muestren información redundante)</a:t>
            </a:r>
            <a:endParaRPr lang="es-ES_tradnl" sz="1600" i="1">
              <a:solidFill>
                <a:srgbClr val="CC3300"/>
              </a:solidFill>
            </a:endParaRPr>
          </a:p>
        </p:txBody>
      </p:sp>
      <p:sp>
        <p:nvSpPr>
          <p:cNvPr id="1968133" name="Rectangle 5"/>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Especificación de un Caso de Uso</a:t>
            </a:r>
            <a:endParaRPr kumimoji="0" lang="en-US" sz="2000" b="1">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68131">
                                            <p:txEl>
                                              <p:pRg st="0" end="0"/>
                                            </p:txEl>
                                          </p:spTgt>
                                        </p:tgtEl>
                                        <p:attrNameLst>
                                          <p:attrName>style.visibility</p:attrName>
                                        </p:attrNameLst>
                                      </p:cBhvr>
                                      <p:to>
                                        <p:strVal val="visible"/>
                                      </p:to>
                                    </p:set>
                                    <p:anim calcmode="lin" valueType="num">
                                      <p:cBhvr additive="base">
                                        <p:cTn id="7" dur="500" fill="hold"/>
                                        <p:tgtEl>
                                          <p:spTgt spid="1968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6813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68131">
                                            <p:txEl>
                                              <p:pRg st="0" end="0"/>
                                            </p:txEl>
                                          </p:spTgt>
                                        </p:tgtEl>
                                        <p:attrNameLst>
                                          <p:attrName>ppt_c</p:attrName>
                                        </p:attrNameLst>
                                      </p:cBhvr>
                                      <p:to>
                                        <a:srgbClr val="009999"/>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68131">
                                            <p:txEl>
                                              <p:pRg st="1" end="1"/>
                                            </p:txEl>
                                          </p:spTgt>
                                        </p:tgtEl>
                                        <p:attrNameLst>
                                          <p:attrName>style.visibility</p:attrName>
                                        </p:attrNameLst>
                                      </p:cBhvr>
                                      <p:to>
                                        <p:strVal val="visible"/>
                                      </p:to>
                                    </p:set>
                                    <p:anim calcmode="lin" valueType="num">
                                      <p:cBhvr additive="base">
                                        <p:cTn id="13" dur="500" fill="hold"/>
                                        <p:tgtEl>
                                          <p:spTgt spid="19681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68131">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68131">
                                            <p:txEl>
                                              <p:pRg st="1" end="1"/>
                                            </p:txEl>
                                          </p:spTgt>
                                        </p:tgtEl>
                                        <p:attrNameLst>
                                          <p:attrName>ppt_c</p:attrName>
                                        </p:attrNameLst>
                                      </p:cBhvr>
                                      <p:to>
                                        <a:srgbClr val="009999"/>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68131">
                                            <p:txEl>
                                              <p:pRg st="2" end="2"/>
                                            </p:txEl>
                                          </p:spTgt>
                                        </p:tgtEl>
                                        <p:attrNameLst>
                                          <p:attrName>style.visibility</p:attrName>
                                        </p:attrNameLst>
                                      </p:cBhvr>
                                      <p:to>
                                        <p:strVal val="visible"/>
                                      </p:to>
                                    </p:set>
                                    <p:anim calcmode="lin" valueType="num">
                                      <p:cBhvr additive="base">
                                        <p:cTn id="19" dur="500" fill="hold"/>
                                        <p:tgtEl>
                                          <p:spTgt spid="19681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68131">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68131">
                                            <p:txEl>
                                              <p:pRg st="2" end="2"/>
                                            </p:txEl>
                                          </p:spTgt>
                                        </p:tgtEl>
                                        <p:attrNameLst>
                                          <p:attrName>ppt_c</p:attrName>
                                        </p:attrNameLst>
                                      </p:cBhvr>
                                      <p:to>
                                        <a:srgbClr val="009999"/>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68131">
                                            <p:txEl>
                                              <p:pRg st="3" end="3"/>
                                            </p:txEl>
                                          </p:spTgt>
                                        </p:tgtEl>
                                        <p:attrNameLst>
                                          <p:attrName>style.visibility</p:attrName>
                                        </p:attrNameLst>
                                      </p:cBhvr>
                                      <p:to>
                                        <p:strVal val="visible"/>
                                      </p:to>
                                    </p:set>
                                    <p:anim calcmode="lin" valueType="num">
                                      <p:cBhvr additive="base">
                                        <p:cTn id="25" dur="500" fill="hold"/>
                                        <p:tgtEl>
                                          <p:spTgt spid="19681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68131">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68131">
                                            <p:txEl>
                                              <p:pRg st="3" end="3"/>
                                            </p:txEl>
                                          </p:spTgt>
                                        </p:tgtEl>
                                        <p:attrNameLst>
                                          <p:attrName>ppt_c</p:attrName>
                                        </p:attrNameLst>
                                      </p:cBhvr>
                                      <p:to>
                                        <a:srgbClr val="009999"/>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68131">
                                            <p:txEl>
                                              <p:pRg st="4" end="4"/>
                                            </p:txEl>
                                          </p:spTgt>
                                        </p:tgtEl>
                                        <p:attrNameLst>
                                          <p:attrName>style.visibility</p:attrName>
                                        </p:attrNameLst>
                                      </p:cBhvr>
                                      <p:to>
                                        <p:strVal val="visible"/>
                                      </p:to>
                                    </p:set>
                                    <p:anim calcmode="lin" valueType="num">
                                      <p:cBhvr additive="base">
                                        <p:cTn id="31" dur="500" fill="hold"/>
                                        <p:tgtEl>
                                          <p:spTgt spid="19681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68131">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68131">
                                            <p:txEl>
                                              <p:pRg st="4" end="4"/>
                                            </p:txEl>
                                          </p:spTgt>
                                        </p:tgtEl>
                                        <p:attrNameLst>
                                          <p:attrName>ppt_c</p:attrName>
                                        </p:attrNameLst>
                                      </p:cBhvr>
                                      <p:to>
                                        <a:srgbClr val="009999"/>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68131">
                                            <p:txEl>
                                              <p:pRg st="5" end="5"/>
                                            </p:txEl>
                                          </p:spTgt>
                                        </p:tgtEl>
                                        <p:attrNameLst>
                                          <p:attrName>style.visibility</p:attrName>
                                        </p:attrNameLst>
                                      </p:cBhvr>
                                      <p:to>
                                        <p:strVal val="visible"/>
                                      </p:to>
                                    </p:set>
                                    <p:anim calcmode="lin" valueType="num">
                                      <p:cBhvr additive="base">
                                        <p:cTn id="37" dur="500" fill="hold"/>
                                        <p:tgtEl>
                                          <p:spTgt spid="196813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968131">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68131">
                                            <p:txEl>
                                              <p:pRg st="5" end="5"/>
                                            </p:txEl>
                                          </p:spTgt>
                                        </p:tgtEl>
                                        <p:attrNameLst>
                                          <p:attrName>ppt_c</p:attrName>
                                        </p:attrNameLst>
                                      </p:cBhvr>
                                      <p:to>
                                        <a:srgbClr val="009999"/>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968131">
                                            <p:txEl>
                                              <p:pRg st="6" end="6"/>
                                            </p:txEl>
                                          </p:spTgt>
                                        </p:tgtEl>
                                        <p:attrNameLst>
                                          <p:attrName>style.visibility</p:attrName>
                                        </p:attrNameLst>
                                      </p:cBhvr>
                                      <p:to>
                                        <p:strVal val="visible"/>
                                      </p:to>
                                    </p:set>
                                    <p:anim calcmode="lin" valueType="num">
                                      <p:cBhvr additive="base">
                                        <p:cTn id="43" dur="500" fill="hold"/>
                                        <p:tgtEl>
                                          <p:spTgt spid="196813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968131">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68131">
                                            <p:txEl>
                                              <p:pRg st="6" end="6"/>
                                            </p:txEl>
                                          </p:spTgt>
                                        </p:tgtEl>
                                        <p:attrNameLst>
                                          <p:attrName>ppt_c</p:attrName>
                                        </p:attrNameLst>
                                      </p:cBhvr>
                                      <p:to>
                                        <a:srgbClr val="009999"/>
                                      </p:to>
                                    </p:animClr>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968131">
                                            <p:txEl>
                                              <p:pRg st="7" end="7"/>
                                            </p:txEl>
                                          </p:spTgt>
                                        </p:tgtEl>
                                        <p:attrNameLst>
                                          <p:attrName>style.visibility</p:attrName>
                                        </p:attrNameLst>
                                      </p:cBhvr>
                                      <p:to>
                                        <p:strVal val="visible"/>
                                      </p:to>
                                    </p:set>
                                    <p:anim calcmode="lin" valueType="num">
                                      <p:cBhvr additive="base">
                                        <p:cTn id="49" dur="500" fill="hold"/>
                                        <p:tgtEl>
                                          <p:spTgt spid="196813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968131">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68131">
                                            <p:txEl>
                                              <p:pRg st="7" end="7"/>
                                            </p:txEl>
                                          </p:spTgt>
                                        </p:tgtEl>
                                        <p:attrNameLst>
                                          <p:attrName>ppt_c</p:attrName>
                                        </p:attrNameLst>
                                      </p:cBhvr>
                                      <p:to>
                                        <a:srgbClr val="009999"/>
                                      </p:to>
                                    </p:animClr>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968131">
                                            <p:txEl>
                                              <p:pRg st="8" end="8"/>
                                            </p:txEl>
                                          </p:spTgt>
                                        </p:tgtEl>
                                        <p:attrNameLst>
                                          <p:attrName>style.visibility</p:attrName>
                                        </p:attrNameLst>
                                      </p:cBhvr>
                                      <p:to>
                                        <p:strVal val="visible"/>
                                      </p:to>
                                    </p:set>
                                    <p:anim calcmode="lin" valueType="num">
                                      <p:cBhvr additive="base">
                                        <p:cTn id="55" dur="500" fill="hold"/>
                                        <p:tgtEl>
                                          <p:spTgt spid="196813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968131">
                                            <p:txEl>
                                              <p:pRg st="8" end="8"/>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68131">
                                            <p:txEl>
                                              <p:pRg st="8" end="8"/>
                                            </p:txEl>
                                          </p:spTgt>
                                        </p:tgtEl>
                                        <p:attrNameLst>
                                          <p:attrName>ppt_c</p:attrName>
                                        </p:attrNameLst>
                                      </p:cBhvr>
                                      <p:to>
                                        <a:srgbClr val="009999"/>
                                      </p:to>
                                    </p:animClr>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968131">
                                            <p:txEl>
                                              <p:pRg st="9" end="9"/>
                                            </p:txEl>
                                          </p:spTgt>
                                        </p:tgtEl>
                                        <p:attrNameLst>
                                          <p:attrName>style.visibility</p:attrName>
                                        </p:attrNameLst>
                                      </p:cBhvr>
                                      <p:to>
                                        <p:strVal val="visible"/>
                                      </p:to>
                                    </p:set>
                                    <p:anim calcmode="lin" valueType="num">
                                      <p:cBhvr additive="base">
                                        <p:cTn id="61" dur="500" fill="hold"/>
                                        <p:tgtEl>
                                          <p:spTgt spid="1968131">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968131">
                                            <p:txEl>
                                              <p:pRg st="9" end="9"/>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68131">
                                            <p:txEl>
                                              <p:pRg st="9" end="9"/>
                                            </p:txEl>
                                          </p:spTgt>
                                        </p:tgtEl>
                                        <p:attrNameLst>
                                          <p:attrName>ppt_c</p:attrName>
                                        </p:attrNameLst>
                                      </p:cBhvr>
                                      <p:to>
                                        <a:srgbClr val="009999"/>
                                      </p:to>
                                    </p:animClr>
                                  </p:sub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968131">
                                            <p:txEl>
                                              <p:pRg st="10" end="10"/>
                                            </p:txEl>
                                          </p:spTgt>
                                        </p:tgtEl>
                                        <p:attrNameLst>
                                          <p:attrName>style.visibility</p:attrName>
                                        </p:attrNameLst>
                                      </p:cBhvr>
                                      <p:to>
                                        <p:strVal val="visible"/>
                                      </p:to>
                                    </p:set>
                                    <p:anim calcmode="lin" valueType="num">
                                      <p:cBhvr additive="base">
                                        <p:cTn id="67" dur="500" fill="hold"/>
                                        <p:tgtEl>
                                          <p:spTgt spid="1968131">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968131">
                                            <p:txEl>
                                              <p:pRg st="10" end="1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68131">
                                            <p:txEl>
                                              <p:pRg st="10" end="10"/>
                                            </p:txEl>
                                          </p:spTgt>
                                        </p:tgtEl>
                                        <p:attrNameLst>
                                          <p:attrName>ppt_c</p:attrName>
                                        </p:attrNameLst>
                                      </p:cBhvr>
                                      <p:to>
                                        <a:srgbClr val="009999"/>
                                      </p:to>
                                    </p:animClr>
                                  </p:sub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968131">
                                            <p:txEl>
                                              <p:pRg st="11" end="11"/>
                                            </p:txEl>
                                          </p:spTgt>
                                        </p:tgtEl>
                                        <p:attrNameLst>
                                          <p:attrName>style.visibility</p:attrName>
                                        </p:attrNameLst>
                                      </p:cBhvr>
                                      <p:to>
                                        <p:strVal val="visible"/>
                                      </p:to>
                                    </p:set>
                                    <p:anim calcmode="lin" valueType="num">
                                      <p:cBhvr additive="base">
                                        <p:cTn id="73" dur="500" fill="hold"/>
                                        <p:tgtEl>
                                          <p:spTgt spid="1968131">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968131">
                                            <p:txEl>
                                              <p:pRg st="11" end="1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68131">
                                            <p:txEl>
                                              <p:pRg st="11" end="11"/>
                                            </p:txEl>
                                          </p:spTgt>
                                        </p:tgtEl>
                                        <p:attrNameLst>
                                          <p:attrName>ppt_c</p:attrName>
                                        </p:attrNameLst>
                                      </p:cBhvr>
                                      <p:to>
                                        <a:srgbClr val="009999"/>
                                      </p:to>
                                    </p:animClr>
                                  </p:sub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968131">
                                            <p:txEl>
                                              <p:pRg st="12" end="12"/>
                                            </p:txEl>
                                          </p:spTgt>
                                        </p:tgtEl>
                                        <p:attrNameLst>
                                          <p:attrName>style.visibility</p:attrName>
                                        </p:attrNameLst>
                                      </p:cBhvr>
                                      <p:to>
                                        <p:strVal val="visible"/>
                                      </p:to>
                                    </p:set>
                                    <p:anim calcmode="lin" valueType="num">
                                      <p:cBhvr additive="base">
                                        <p:cTn id="79" dur="500" fill="hold"/>
                                        <p:tgtEl>
                                          <p:spTgt spid="1968131">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968131">
                                            <p:txEl>
                                              <p:pRg st="12" end="1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68131">
                                            <p:txEl>
                                              <p:pRg st="12" end="12"/>
                                            </p:txEl>
                                          </p:spTgt>
                                        </p:tgtEl>
                                        <p:attrNameLst>
                                          <p:attrName>ppt_c</p:attrName>
                                        </p:attrNameLst>
                                      </p:cBhvr>
                                      <p:to>
                                        <a:srgbClr val="009999"/>
                                      </p:to>
                                    </p:animClr>
                                  </p:sub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968131">
                                            <p:txEl>
                                              <p:pRg st="13" end="13"/>
                                            </p:txEl>
                                          </p:spTgt>
                                        </p:tgtEl>
                                        <p:attrNameLst>
                                          <p:attrName>style.visibility</p:attrName>
                                        </p:attrNameLst>
                                      </p:cBhvr>
                                      <p:to>
                                        <p:strVal val="visible"/>
                                      </p:to>
                                    </p:set>
                                    <p:anim calcmode="lin" valueType="num">
                                      <p:cBhvr additive="base">
                                        <p:cTn id="85" dur="500" fill="hold"/>
                                        <p:tgtEl>
                                          <p:spTgt spid="1968131">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1968131">
                                            <p:txEl>
                                              <p:pRg st="13" end="1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68131">
                                            <p:txEl>
                                              <p:pRg st="13" end="13"/>
                                            </p:txEl>
                                          </p:spTgt>
                                        </p:tgtEl>
                                        <p:attrNameLst>
                                          <p:attrName>ppt_c</p:attrName>
                                        </p:attrNameLst>
                                      </p:cBhvr>
                                      <p:to>
                                        <a:srgbClr val="009999"/>
                                      </p:to>
                                    </p:animClr>
                                  </p:sub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1968131">
                                            <p:txEl>
                                              <p:pRg st="14" end="14"/>
                                            </p:txEl>
                                          </p:spTgt>
                                        </p:tgtEl>
                                        <p:attrNameLst>
                                          <p:attrName>style.visibility</p:attrName>
                                        </p:attrNameLst>
                                      </p:cBhvr>
                                      <p:to>
                                        <p:strVal val="visible"/>
                                      </p:to>
                                    </p:set>
                                    <p:anim calcmode="lin" valueType="num">
                                      <p:cBhvr additive="base">
                                        <p:cTn id="91" dur="500" fill="hold"/>
                                        <p:tgtEl>
                                          <p:spTgt spid="1968131">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1968131">
                                            <p:txEl>
                                              <p:pRg st="14" end="1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68131">
                                            <p:txEl>
                                              <p:pRg st="14" end="14"/>
                                            </p:txEl>
                                          </p:spTgt>
                                        </p:tgtEl>
                                        <p:attrNameLst>
                                          <p:attrName>ppt_c</p:attrName>
                                        </p:attrNameLst>
                                      </p:cBhvr>
                                      <p:to>
                                        <a:srgbClr val="009999"/>
                                      </p:to>
                                    </p:animClr>
                                  </p:sub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1968131">
                                            <p:txEl>
                                              <p:pRg st="15" end="15"/>
                                            </p:txEl>
                                          </p:spTgt>
                                        </p:tgtEl>
                                        <p:attrNameLst>
                                          <p:attrName>style.visibility</p:attrName>
                                        </p:attrNameLst>
                                      </p:cBhvr>
                                      <p:to>
                                        <p:strVal val="visible"/>
                                      </p:to>
                                    </p:set>
                                    <p:anim calcmode="lin" valueType="num">
                                      <p:cBhvr additive="base">
                                        <p:cTn id="97" dur="500" fill="hold"/>
                                        <p:tgtEl>
                                          <p:spTgt spid="1968131">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1968131">
                                            <p:txEl>
                                              <p:pRg st="15" end="1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68131">
                                            <p:txEl>
                                              <p:pRg st="15" end="15"/>
                                            </p:txEl>
                                          </p:spTgt>
                                        </p:tgtEl>
                                        <p:attrNameLst>
                                          <p:attrName>ppt_c</p:attrName>
                                        </p:attrNameLst>
                                      </p:cBhvr>
                                      <p:to>
                                        <a:srgbClr val="00999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8131"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2162" name="Picture 10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7063" y="1050925"/>
            <a:ext cx="5341937" cy="5654675"/>
          </a:xfrm>
          <a:prstGeom prst="rect">
            <a:avLst/>
          </a:prstGeom>
          <a:solidFill>
            <a:srgbClr val="CCE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12164" name="Rectangle 1028"/>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Especificación de un Caso de Uso</a:t>
            </a:r>
            <a:endParaRPr kumimoji="0" lang="en-US" sz="2000" b="1">
              <a:latin typeface="Arial Narrow" panose="020B060602020203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kbkdes">
  <a:themeElements>
    <a:clrScheme name="">
      <a:dk1>
        <a:srgbClr val="000000"/>
      </a:dk1>
      <a:lt1>
        <a:srgbClr val="FFFFFF"/>
      </a:lt1>
      <a:dk2>
        <a:srgbClr val="000000"/>
      </a:dk2>
      <a:lt2>
        <a:srgbClr val="009EA1"/>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fontScheme name="Wkbkde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10800" rIns="36000" bIns="1080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Arial Narrow" panose="020B0606020202030204"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10800" rIns="36000" bIns="1080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Arial Narrow" panose="020B0606020202030204" pitchFamily="34" charset="0"/>
          </a:defRPr>
        </a:defPPr>
      </a:lstStyle>
    </a:lnDef>
  </a:objectDefaults>
  <a:extraClrSchemeLst>
    <a:extraClrScheme>
      <a:clrScheme name="Wkbk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Wkbk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Wkbk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Wkbk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Wkbk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Wkbk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Wkbk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c:\tools\template\WKBKDES.POT</Template>
  <TotalTime>8536</TotalTime>
  <Words>3404</Words>
  <Application>Microsoft Office PowerPoint</Application>
  <PresentationFormat>Presentación en pantalla (4:3)</PresentationFormat>
  <Paragraphs>333</Paragraphs>
  <Slides>32</Slides>
  <Notes>1</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32</vt:i4>
      </vt:variant>
    </vt:vector>
  </HeadingPairs>
  <TitlesOfParts>
    <vt:vector size="42" baseType="lpstr">
      <vt:lpstr>Times New Roman</vt:lpstr>
      <vt:lpstr>Arial Narrow</vt:lpstr>
      <vt:lpstr>Wingdings</vt:lpstr>
      <vt:lpstr>Bradley Hand ITC</vt:lpstr>
      <vt:lpstr>Symbol</vt:lpstr>
      <vt:lpstr>Arial</vt:lpstr>
      <vt:lpstr>Cooper Black</vt:lpstr>
      <vt:lpstr>Arial Black</vt:lpstr>
      <vt:lpstr>Wkbkdes</vt:lpstr>
      <vt:lpstr>Imagen de mapa de bits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Caso de aplicación</vt:lpstr>
      <vt:lpstr>Presentación de PowerPoint</vt:lpstr>
    </vt:vector>
  </TitlesOfParts>
  <Company>Cosapisoft S.A.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Swebok</dc:title>
  <dc:subject>Propuesta de Contenidos de Asignaturas de Línea</dc:subject>
  <dc:creator>Marco Espinoza</dc:creator>
  <cp:lastModifiedBy>MS01</cp:lastModifiedBy>
  <cp:revision>546</cp:revision>
  <cp:lastPrinted>1999-02-16T20:26:57Z</cp:lastPrinted>
  <dcterms:created xsi:type="dcterms:W3CDTF">1999-01-18T22:23:39Z</dcterms:created>
  <dcterms:modified xsi:type="dcterms:W3CDTF">2019-03-22T19:38:14Z</dcterms:modified>
</cp:coreProperties>
</file>