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1"/>
  </p:notesMasterIdLst>
  <p:handoutMasterIdLst>
    <p:handoutMasterId r:id="rId42"/>
  </p:handoutMasterIdLst>
  <p:sldIdLst>
    <p:sldId id="825" r:id="rId2"/>
    <p:sldId id="783" r:id="rId3"/>
    <p:sldId id="784" r:id="rId4"/>
    <p:sldId id="785" r:id="rId5"/>
    <p:sldId id="787" r:id="rId6"/>
    <p:sldId id="827" r:id="rId7"/>
    <p:sldId id="788" r:id="rId8"/>
    <p:sldId id="829" r:id="rId9"/>
    <p:sldId id="830" r:id="rId10"/>
    <p:sldId id="789" r:id="rId11"/>
    <p:sldId id="790" r:id="rId12"/>
    <p:sldId id="832" r:id="rId13"/>
    <p:sldId id="791" r:id="rId14"/>
    <p:sldId id="792" r:id="rId15"/>
    <p:sldId id="833" r:id="rId16"/>
    <p:sldId id="834" r:id="rId17"/>
    <p:sldId id="835" r:id="rId18"/>
    <p:sldId id="836" r:id="rId19"/>
    <p:sldId id="837" r:id="rId20"/>
    <p:sldId id="839" r:id="rId21"/>
    <p:sldId id="840" r:id="rId22"/>
    <p:sldId id="841" r:id="rId23"/>
    <p:sldId id="842" r:id="rId24"/>
    <p:sldId id="843" r:id="rId25"/>
    <p:sldId id="844" r:id="rId26"/>
    <p:sldId id="845" r:id="rId27"/>
    <p:sldId id="846" r:id="rId28"/>
    <p:sldId id="847" r:id="rId29"/>
    <p:sldId id="797" r:id="rId30"/>
    <p:sldId id="815" r:id="rId31"/>
    <p:sldId id="816" r:id="rId32"/>
    <p:sldId id="848" r:id="rId33"/>
    <p:sldId id="849" r:id="rId34"/>
    <p:sldId id="817" r:id="rId35"/>
    <p:sldId id="818" r:id="rId36"/>
    <p:sldId id="821" r:id="rId37"/>
    <p:sldId id="851" r:id="rId38"/>
    <p:sldId id="850" r:id="rId39"/>
    <p:sldId id="826" r:id="rId40"/>
  </p:sldIdLst>
  <p:sldSz cx="9144000" cy="6858000" type="screen4x3"/>
  <p:notesSz cx="6888163" cy="9621838"/>
  <p:defaultTextStyle>
    <a:defPPr>
      <a:defRPr lang="en-US"/>
    </a:defPPr>
    <a:lvl1pPr algn="ctr"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1pPr>
    <a:lvl2pPr marL="457200" algn="ctr"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2pPr>
    <a:lvl3pPr marL="914400" algn="ctr"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3pPr>
    <a:lvl4pPr marL="1371600" algn="ctr"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4pPr>
    <a:lvl5pPr marL="1828800" algn="ctr"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5pPr>
    <a:lvl6pPr marL="2286000" algn="l" defTabSz="914400" rtl="0" eaLnBrk="1" latinLnBrk="0" hangingPunct="1">
      <a:defRPr kumimoji="1" sz="2400" kern="1200">
        <a:solidFill>
          <a:schemeClr val="tx1"/>
        </a:solidFill>
        <a:latin typeface="Arial Narrow" panose="020B0606020202030204" pitchFamily="34" charset="0"/>
        <a:ea typeface="+mn-ea"/>
        <a:cs typeface="+mn-cs"/>
      </a:defRPr>
    </a:lvl6pPr>
    <a:lvl7pPr marL="2743200" algn="l" defTabSz="914400" rtl="0" eaLnBrk="1" latinLnBrk="0" hangingPunct="1">
      <a:defRPr kumimoji="1" sz="2400" kern="1200">
        <a:solidFill>
          <a:schemeClr val="tx1"/>
        </a:solidFill>
        <a:latin typeface="Arial Narrow" panose="020B0606020202030204" pitchFamily="34" charset="0"/>
        <a:ea typeface="+mn-ea"/>
        <a:cs typeface="+mn-cs"/>
      </a:defRPr>
    </a:lvl7pPr>
    <a:lvl8pPr marL="3200400" algn="l" defTabSz="914400" rtl="0" eaLnBrk="1" latinLnBrk="0" hangingPunct="1">
      <a:defRPr kumimoji="1" sz="2400" kern="1200">
        <a:solidFill>
          <a:schemeClr val="tx1"/>
        </a:solidFill>
        <a:latin typeface="Arial Narrow" panose="020B0606020202030204" pitchFamily="34" charset="0"/>
        <a:ea typeface="+mn-ea"/>
        <a:cs typeface="+mn-cs"/>
      </a:defRPr>
    </a:lvl8pPr>
    <a:lvl9pPr marL="3657600" algn="l" defTabSz="914400" rtl="0" eaLnBrk="1" latinLnBrk="0" hangingPunct="1">
      <a:defRPr kumimoji="1" sz="240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845">
          <p15:clr>
            <a:srgbClr val="A4A3A4"/>
          </p15:clr>
        </p15:guide>
        <p15:guide id="2" pos="2880">
          <p15:clr>
            <a:srgbClr val="A4A3A4"/>
          </p15:clr>
        </p15:guide>
      </p15:sldGuideLst>
    </p:ext>
    <p:ext uri="{2D200454-40CA-4A62-9FC3-DE9A4176ACB9}">
      <p15:notesGuideLst xmlns:p15="http://schemas.microsoft.com/office/powerpoint/2012/main">
        <p15:guide id="1" orient="horz" pos="3030">
          <p15:clr>
            <a:srgbClr val="A4A3A4"/>
          </p15:clr>
        </p15:guide>
        <p15:guide id="2" pos="21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E0B2"/>
    <a:srgbClr val="FFCC99"/>
    <a:srgbClr val="FF9900"/>
    <a:srgbClr val="7EA9D4"/>
    <a:srgbClr val="00CC00"/>
    <a:srgbClr val="006600"/>
    <a:srgbClr val="6633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p:cViewPr varScale="1">
        <p:scale>
          <a:sx n="113" d="100"/>
          <a:sy n="113" d="100"/>
        </p:scale>
        <p:origin x="1476" y="84"/>
      </p:cViewPr>
      <p:guideLst>
        <p:guide orient="horz" pos="845"/>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Lst>
  </p:outlineViewPr>
  <p:notesTextViewPr>
    <p:cViewPr>
      <p:scale>
        <a:sx n="100" d="100"/>
        <a:sy n="100" d="100"/>
      </p:scale>
      <p:origin x="0" y="0"/>
    </p:cViewPr>
  </p:notesTextViewPr>
  <p:sorterViewPr>
    <p:cViewPr>
      <p:scale>
        <a:sx n="100" d="100"/>
        <a:sy n="100" d="100"/>
      </p:scale>
      <p:origin x="0" y="15636"/>
    </p:cViewPr>
  </p:sorterViewPr>
  <p:notesViewPr>
    <p:cSldViewPr>
      <p:cViewPr varScale="1">
        <p:scale>
          <a:sx n="40" d="100"/>
          <a:sy n="40" d="100"/>
        </p:scale>
        <p:origin x="-1488" y="-96"/>
      </p:cViewPr>
      <p:guideLst>
        <p:guide orient="horz" pos="3030"/>
        <p:guide pos="216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8" Type="http://schemas.openxmlformats.org/officeDocument/2006/relationships/slide" Target="slides/slide8.xml"/><Relationship Id="rId3"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845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39" tIns="47169" rIns="94339" bIns="47169" numCol="1" anchor="t" anchorCtr="0" compatLnSpc="1">
            <a:prstTxWarp prst="textNoShape">
              <a:avLst/>
            </a:prstTxWarp>
          </a:bodyPr>
          <a:lstStyle>
            <a:lvl1pPr algn="l" defTabSz="942975">
              <a:defRPr kumimoji="0" sz="1200">
                <a:latin typeface="Times New Roman" panose="02020603050405020304" pitchFamily="18" charset="0"/>
              </a:defRPr>
            </a:lvl1pPr>
          </a:lstStyle>
          <a:p>
            <a:endParaRPr lang="en-US"/>
          </a:p>
        </p:txBody>
      </p:sp>
      <p:sp>
        <p:nvSpPr>
          <p:cNvPr id="81923" name="Rectangle 3"/>
          <p:cNvSpPr>
            <a:spLocks noGrp="1" noChangeArrowheads="1"/>
          </p:cNvSpPr>
          <p:nvPr>
            <p:ph type="dt" sz="quarter" idx="1"/>
          </p:nvPr>
        </p:nvSpPr>
        <p:spPr bwMode="auto">
          <a:xfrm>
            <a:off x="3903663" y="0"/>
            <a:ext cx="29845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39" tIns="47169" rIns="94339" bIns="47169" numCol="1" anchor="t" anchorCtr="0" compatLnSpc="1">
            <a:prstTxWarp prst="textNoShape">
              <a:avLst/>
            </a:prstTxWarp>
          </a:bodyPr>
          <a:lstStyle>
            <a:lvl1pPr algn="r" defTabSz="942975">
              <a:defRPr kumimoji="0" sz="1200">
                <a:latin typeface="Times New Roman" panose="02020603050405020304" pitchFamily="18" charset="0"/>
              </a:defRPr>
            </a:lvl1pPr>
          </a:lstStyle>
          <a:p>
            <a:endParaRPr lang="en-US"/>
          </a:p>
        </p:txBody>
      </p:sp>
      <p:sp>
        <p:nvSpPr>
          <p:cNvPr id="81924" name="Rectangle 4"/>
          <p:cNvSpPr>
            <a:spLocks noGrp="1" noChangeArrowheads="1"/>
          </p:cNvSpPr>
          <p:nvPr>
            <p:ph type="ftr" sz="quarter" idx="2"/>
          </p:nvPr>
        </p:nvSpPr>
        <p:spPr bwMode="auto">
          <a:xfrm>
            <a:off x="0" y="9140825"/>
            <a:ext cx="29845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39" tIns="47169" rIns="94339" bIns="47169" numCol="1" anchor="b" anchorCtr="0" compatLnSpc="1">
            <a:prstTxWarp prst="textNoShape">
              <a:avLst/>
            </a:prstTxWarp>
          </a:bodyPr>
          <a:lstStyle>
            <a:lvl1pPr algn="l" defTabSz="942975">
              <a:defRPr kumimoji="0" sz="1200">
                <a:latin typeface="Times New Roman" panose="02020603050405020304" pitchFamily="18" charset="0"/>
              </a:defRPr>
            </a:lvl1pPr>
          </a:lstStyle>
          <a:p>
            <a:endParaRPr lang="en-US"/>
          </a:p>
        </p:txBody>
      </p:sp>
      <p:sp>
        <p:nvSpPr>
          <p:cNvPr id="81925" name="Rectangle 5"/>
          <p:cNvSpPr>
            <a:spLocks noGrp="1" noChangeArrowheads="1"/>
          </p:cNvSpPr>
          <p:nvPr>
            <p:ph type="sldNum" sz="quarter" idx="3"/>
          </p:nvPr>
        </p:nvSpPr>
        <p:spPr bwMode="auto">
          <a:xfrm>
            <a:off x="3903663" y="9140825"/>
            <a:ext cx="29845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39" tIns="47169" rIns="94339" bIns="47169" numCol="1" anchor="b" anchorCtr="0" compatLnSpc="1">
            <a:prstTxWarp prst="textNoShape">
              <a:avLst/>
            </a:prstTxWarp>
          </a:bodyPr>
          <a:lstStyle>
            <a:lvl1pPr algn="r" defTabSz="942975">
              <a:defRPr kumimoji="0" sz="1200">
                <a:latin typeface="Times New Roman" panose="02020603050405020304" pitchFamily="18" charset="0"/>
              </a:defRPr>
            </a:lvl1pPr>
          </a:lstStyle>
          <a:p>
            <a:fld id="{0FEA9CA9-9C69-4529-9AAF-D37161BED263}" type="slidenum">
              <a:rPr lang="en-US"/>
              <a:pPr/>
              <a:t>‹Nº›</a:t>
            </a:fld>
            <a:endParaRPr lang="en-US"/>
          </a:p>
        </p:txBody>
      </p:sp>
    </p:spTree>
    <p:extLst>
      <p:ext uri="{BB962C8B-B14F-4D97-AF65-F5344CB8AC3E}">
        <p14:creationId xmlns:p14="http://schemas.microsoft.com/office/powerpoint/2010/main" val="3783363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845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ctr" anchorCtr="0" compatLnSpc="1">
            <a:prstTxWarp prst="textNoShape">
              <a:avLst/>
            </a:prstTxWarp>
          </a:bodyPr>
          <a:lstStyle>
            <a:lvl1pPr algn="l" defTabSz="942975">
              <a:defRPr kumimoji="0" sz="1200">
                <a:latin typeface="Times New Roman" panose="02020603050405020304" pitchFamily="18" charset="0"/>
              </a:defRPr>
            </a:lvl1pPr>
          </a:lstStyle>
          <a:p>
            <a:endParaRPr lang="en-US"/>
          </a:p>
        </p:txBody>
      </p:sp>
      <p:sp>
        <p:nvSpPr>
          <p:cNvPr id="30723" name="Rectangle 3"/>
          <p:cNvSpPr>
            <a:spLocks noGrp="1" noChangeArrowheads="1"/>
          </p:cNvSpPr>
          <p:nvPr>
            <p:ph type="dt" idx="1"/>
          </p:nvPr>
        </p:nvSpPr>
        <p:spPr bwMode="auto">
          <a:xfrm>
            <a:off x="3903663" y="0"/>
            <a:ext cx="29845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ctr" anchorCtr="0" compatLnSpc="1">
            <a:prstTxWarp prst="textNoShape">
              <a:avLst/>
            </a:prstTxWarp>
          </a:bodyPr>
          <a:lstStyle>
            <a:lvl1pPr algn="r" defTabSz="942975">
              <a:defRPr kumimoji="0" sz="1200">
                <a:latin typeface="Times New Roman" panose="02020603050405020304" pitchFamily="18" charset="0"/>
              </a:defRPr>
            </a:lvl1pPr>
          </a:lstStyle>
          <a:p>
            <a:endParaRPr lang="en-US"/>
          </a:p>
        </p:txBody>
      </p:sp>
      <p:sp>
        <p:nvSpPr>
          <p:cNvPr id="30724" name="Rectangle 4"/>
          <p:cNvSpPr>
            <a:spLocks noChangeArrowheads="1" noTextEdit="1"/>
          </p:cNvSpPr>
          <p:nvPr>
            <p:ph type="sldImg" idx="2"/>
          </p:nvPr>
        </p:nvSpPr>
        <p:spPr bwMode="auto">
          <a:xfrm>
            <a:off x="1039813" y="722313"/>
            <a:ext cx="4808537" cy="36068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p:cNvSpPr>
            <a:spLocks noGrp="1" noChangeArrowheads="1"/>
          </p:cNvSpPr>
          <p:nvPr>
            <p:ph type="body" sz="quarter" idx="3"/>
          </p:nvPr>
        </p:nvSpPr>
        <p:spPr bwMode="auto">
          <a:xfrm>
            <a:off x="919163" y="4570413"/>
            <a:ext cx="5049837" cy="432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26" name="Rectangle 6"/>
          <p:cNvSpPr>
            <a:spLocks noGrp="1" noChangeArrowheads="1"/>
          </p:cNvSpPr>
          <p:nvPr>
            <p:ph type="ftr" sz="quarter" idx="4"/>
          </p:nvPr>
        </p:nvSpPr>
        <p:spPr bwMode="auto">
          <a:xfrm>
            <a:off x="0" y="9140825"/>
            <a:ext cx="29845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b" anchorCtr="0" compatLnSpc="1">
            <a:prstTxWarp prst="textNoShape">
              <a:avLst/>
            </a:prstTxWarp>
          </a:bodyPr>
          <a:lstStyle>
            <a:lvl1pPr algn="l" defTabSz="942975">
              <a:defRPr kumimoji="0" sz="1200">
                <a:latin typeface="Times New Roman" panose="02020603050405020304" pitchFamily="18" charset="0"/>
              </a:defRPr>
            </a:lvl1pPr>
          </a:lstStyle>
          <a:p>
            <a:endParaRPr lang="en-US"/>
          </a:p>
        </p:txBody>
      </p:sp>
      <p:sp>
        <p:nvSpPr>
          <p:cNvPr id="30727" name="Rectangle 7"/>
          <p:cNvSpPr>
            <a:spLocks noGrp="1" noChangeArrowheads="1"/>
          </p:cNvSpPr>
          <p:nvPr>
            <p:ph type="sldNum" sz="quarter" idx="5"/>
          </p:nvPr>
        </p:nvSpPr>
        <p:spPr bwMode="auto">
          <a:xfrm>
            <a:off x="3903663" y="9140825"/>
            <a:ext cx="29845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b" anchorCtr="0" compatLnSpc="1">
            <a:prstTxWarp prst="textNoShape">
              <a:avLst/>
            </a:prstTxWarp>
          </a:bodyPr>
          <a:lstStyle>
            <a:lvl1pPr algn="r" defTabSz="942975">
              <a:defRPr kumimoji="0" sz="1200">
                <a:latin typeface="Times New Roman" panose="02020603050405020304" pitchFamily="18" charset="0"/>
              </a:defRPr>
            </a:lvl1pPr>
          </a:lstStyle>
          <a:p>
            <a:fld id="{F00FFE95-5501-4A0E-B341-87AAF25A11B3}" type="slidenum">
              <a:rPr lang="en-US"/>
              <a:pPr/>
              <a:t>‹Nº›</a:t>
            </a:fld>
            <a:endParaRPr lang="en-US"/>
          </a:p>
        </p:txBody>
      </p:sp>
    </p:spTree>
    <p:extLst>
      <p:ext uri="{BB962C8B-B14F-4D97-AF65-F5344CB8AC3E}">
        <p14:creationId xmlns:p14="http://schemas.microsoft.com/office/powerpoint/2010/main" val="425368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E94016-0E95-4899-9B5F-CB7ACF6759FB}" type="slidenum">
              <a:rPr lang="en-US"/>
              <a:pPr/>
              <a:t>1</a:t>
            </a:fld>
            <a:endParaRPr lang="en-US"/>
          </a:p>
        </p:txBody>
      </p:sp>
      <p:sp>
        <p:nvSpPr>
          <p:cNvPr id="2036738" name="Rectangle 2"/>
          <p:cNvSpPr>
            <a:spLocks noChangeArrowheads="1" noTextEdit="1"/>
          </p:cNvSpPr>
          <p:nvPr>
            <p:ph type="sldImg"/>
          </p:nvPr>
        </p:nvSpPr>
        <p:spPr>
          <a:ln/>
        </p:spPr>
      </p:sp>
      <p:sp>
        <p:nvSpPr>
          <p:cNvPr id="2036739"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393761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8B0B09-96D7-49A3-B8D9-AA65CA0A5711}" type="slidenum">
              <a:rPr lang="en-US"/>
              <a:pPr/>
              <a:t>10</a:t>
            </a:fld>
            <a:endParaRPr lang="en-US"/>
          </a:p>
        </p:txBody>
      </p:sp>
      <p:sp>
        <p:nvSpPr>
          <p:cNvPr id="2045954" name="Rectangle 2"/>
          <p:cNvSpPr>
            <a:spLocks noChangeArrowheads="1" noTextEdit="1"/>
          </p:cNvSpPr>
          <p:nvPr>
            <p:ph type="sldImg"/>
          </p:nvPr>
        </p:nvSpPr>
        <p:spPr>
          <a:ln/>
        </p:spPr>
      </p:sp>
      <p:sp>
        <p:nvSpPr>
          <p:cNvPr id="2045955"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1362411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46DE59-FA30-4A82-9E91-81F07F600147}" type="slidenum">
              <a:rPr lang="en-US"/>
              <a:pPr/>
              <a:t>11</a:t>
            </a:fld>
            <a:endParaRPr lang="en-US"/>
          </a:p>
        </p:txBody>
      </p:sp>
      <p:sp>
        <p:nvSpPr>
          <p:cNvPr id="2046978" name="Rectangle 2"/>
          <p:cNvSpPr>
            <a:spLocks noChangeArrowheads="1" noTextEdit="1"/>
          </p:cNvSpPr>
          <p:nvPr>
            <p:ph type="sldImg"/>
          </p:nvPr>
        </p:nvSpPr>
        <p:spPr>
          <a:ln/>
        </p:spPr>
      </p:sp>
      <p:sp>
        <p:nvSpPr>
          <p:cNvPr id="2046979"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4060097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5749E-CD5C-4206-A241-31AFE6AF1893}" type="slidenum">
              <a:rPr lang="en-US"/>
              <a:pPr/>
              <a:t>12</a:t>
            </a:fld>
            <a:endParaRPr lang="en-US"/>
          </a:p>
        </p:txBody>
      </p:sp>
      <p:sp>
        <p:nvSpPr>
          <p:cNvPr id="2048002" name="Rectangle 2"/>
          <p:cNvSpPr>
            <a:spLocks noChangeArrowheads="1" noTextEdit="1"/>
          </p:cNvSpPr>
          <p:nvPr>
            <p:ph type="sldImg"/>
          </p:nvPr>
        </p:nvSpPr>
        <p:spPr>
          <a:ln/>
        </p:spPr>
      </p:sp>
      <p:sp>
        <p:nvSpPr>
          <p:cNvPr id="2048003"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2503925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18B753-1DFD-46BC-86BF-C1DCC58FEADE}" type="slidenum">
              <a:rPr lang="en-US"/>
              <a:pPr/>
              <a:t>13</a:t>
            </a:fld>
            <a:endParaRPr lang="en-US"/>
          </a:p>
        </p:txBody>
      </p:sp>
      <p:sp>
        <p:nvSpPr>
          <p:cNvPr id="2049026" name="Rectangle 2"/>
          <p:cNvSpPr>
            <a:spLocks noChangeArrowheads="1" noTextEdit="1"/>
          </p:cNvSpPr>
          <p:nvPr>
            <p:ph type="sldImg"/>
          </p:nvPr>
        </p:nvSpPr>
        <p:spPr>
          <a:ln/>
        </p:spPr>
      </p:sp>
      <p:sp>
        <p:nvSpPr>
          <p:cNvPr id="2049027"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4238925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AA7D99-1A40-4BC8-B450-2309D5DE0627}" type="slidenum">
              <a:rPr lang="en-US"/>
              <a:pPr/>
              <a:t>14</a:t>
            </a:fld>
            <a:endParaRPr lang="en-US"/>
          </a:p>
        </p:txBody>
      </p:sp>
      <p:sp>
        <p:nvSpPr>
          <p:cNvPr id="2050050" name="Rectangle 2"/>
          <p:cNvSpPr>
            <a:spLocks noChangeArrowheads="1" noTextEdit="1"/>
          </p:cNvSpPr>
          <p:nvPr>
            <p:ph type="sldImg"/>
          </p:nvPr>
        </p:nvSpPr>
        <p:spPr>
          <a:ln/>
        </p:spPr>
      </p:sp>
      <p:sp>
        <p:nvSpPr>
          <p:cNvPr id="2050051"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3416418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37D23A-0204-44CE-A7D8-6A3635B6A1C6}" type="slidenum">
              <a:rPr lang="en-US"/>
              <a:pPr/>
              <a:t>15</a:t>
            </a:fld>
            <a:endParaRPr lang="en-US"/>
          </a:p>
        </p:txBody>
      </p:sp>
      <p:sp>
        <p:nvSpPr>
          <p:cNvPr id="2051074" name="Rectangle 2"/>
          <p:cNvSpPr>
            <a:spLocks noChangeArrowheads="1" noTextEdit="1"/>
          </p:cNvSpPr>
          <p:nvPr>
            <p:ph type="sldImg"/>
          </p:nvPr>
        </p:nvSpPr>
        <p:spPr>
          <a:ln/>
        </p:spPr>
      </p:sp>
      <p:sp>
        <p:nvSpPr>
          <p:cNvPr id="2051075"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3610931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55267-E47C-42BB-9636-8E6D23B4920F}" type="slidenum">
              <a:rPr lang="en-US"/>
              <a:pPr/>
              <a:t>16</a:t>
            </a:fld>
            <a:endParaRPr lang="en-US"/>
          </a:p>
        </p:txBody>
      </p:sp>
      <p:sp>
        <p:nvSpPr>
          <p:cNvPr id="2052098" name="Rectangle 2"/>
          <p:cNvSpPr>
            <a:spLocks noChangeArrowheads="1" noTextEdit="1"/>
          </p:cNvSpPr>
          <p:nvPr>
            <p:ph type="sldImg"/>
          </p:nvPr>
        </p:nvSpPr>
        <p:spPr>
          <a:ln/>
        </p:spPr>
      </p:sp>
      <p:sp>
        <p:nvSpPr>
          <p:cNvPr id="2052099"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2462618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788116-D142-426C-9208-4D5FD3A3F682}" type="slidenum">
              <a:rPr lang="en-US"/>
              <a:pPr/>
              <a:t>17</a:t>
            </a:fld>
            <a:endParaRPr lang="en-US"/>
          </a:p>
        </p:txBody>
      </p:sp>
      <p:sp>
        <p:nvSpPr>
          <p:cNvPr id="2053122" name="Rectangle 2"/>
          <p:cNvSpPr>
            <a:spLocks noChangeArrowheads="1" noTextEdit="1"/>
          </p:cNvSpPr>
          <p:nvPr>
            <p:ph type="sldImg"/>
          </p:nvPr>
        </p:nvSpPr>
        <p:spPr>
          <a:ln/>
        </p:spPr>
      </p:sp>
      <p:sp>
        <p:nvSpPr>
          <p:cNvPr id="2053123"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298491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7EEAD0-C325-4CEA-9F5D-786AB9CE06E0}" type="slidenum">
              <a:rPr lang="en-US"/>
              <a:pPr/>
              <a:t>18</a:t>
            </a:fld>
            <a:endParaRPr lang="en-US"/>
          </a:p>
        </p:txBody>
      </p:sp>
      <p:sp>
        <p:nvSpPr>
          <p:cNvPr id="2054146" name="Rectangle 2"/>
          <p:cNvSpPr>
            <a:spLocks noChangeArrowheads="1" noTextEdit="1"/>
          </p:cNvSpPr>
          <p:nvPr>
            <p:ph type="sldImg"/>
          </p:nvPr>
        </p:nvSpPr>
        <p:spPr>
          <a:ln/>
        </p:spPr>
      </p:sp>
      <p:sp>
        <p:nvSpPr>
          <p:cNvPr id="2054147"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417766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19D4E6-A194-4BCA-B132-980E1E9BD30B}" type="slidenum">
              <a:rPr lang="en-US"/>
              <a:pPr/>
              <a:t>19</a:t>
            </a:fld>
            <a:endParaRPr lang="en-US"/>
          </a:p>
        </p:txBody>
      </p:sp>
      <p:sp>
        <p:nvSpPr>
          <p:cNvPr id="2055170" name="Rectangle 2"/>
          <p:cNvSpPr>
            <a:spLocks noChangeArrowheads="1" noTextEdit="1"/>
          </p:cNvSpPr>
          <p:nvPr>
            <p:ph type="sldImg"/>
          </p:nvPr>
        </p:nvSpPr>
        <p:spPr>
          <a:ln/>
        </p:spPr>
      </p:sp>
      <p:sp>
        <p:nvSpPr>
          <p:cNvPr id="2055171"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229442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2DECB2-4143-43A4-8EE4-B621B70D3FD7}" type="slidenum">
              <a:rPr lang="en-US"/>
              <a:pPr/>
              <a:t>2</a:t>
            </a:fld>
            <a:endParaRPr lang="en-US"/>
          </a:p>
        </p:txBody>
      </p:sp>
      <p:sp>
        <p:nvSpPr>
          <p:cNvPr id="2037762" name="Rectangle 2"/>
          <p:cNvSpPr>
            <a:spLocks noChangeArrowheads="1" noTextEdit="1"/>
          </p:cNvSpPr>
          <p:nvPr>
            <p:ph type="sldImg"/>
          </p:nvPr>
        </p:nvSpPr>
        <p:spPr>
          <a:ln/>
        </p:spPr>
      </p:sp>
      <p:sp>
        <p:nvSpPr>
          <p:cNvPr id="2037763"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3187845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963FAE-7033-4C32-BDBE-DDB01099BC52}" type="slidenum">
              <a:rPr lang="en-US"/>
              <a:pPr/>
              <a:t>20</a:t>
            </a:fld>
            <a:endParaRPr lang="en-US"/>
          </a:p>
        </p:txBody>
      </p:sp>
      <p:sp>
        <p:nvSpPr>
          <p:cNvPr id="2056194" name="Rectangle 2"/>
          <p:cNvSpPr>
            <a:spLocks noChangeArrowheads="1" noTextEdit="1"/>
          </p:cNvSpPr>
          <p:nvPr>
            <p:ph type="sldImg"/>
          </p:nvPr>
        </p:nvSpPr>
        <p:spPr>
          <a:ln/>
        </p:spPr>
      </p:sp>
      <p:sp>
        <p:nvSpPr>
          <p:cNvPr id="2056195"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1218161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C6BE07-DAA9-4148-981C-04C877FE9F34}" type="slidenum">
              <a:rPr lang="en-US"/>
              <a:pPr/>
              <a:t>21</a:t>
            </a:fld>
            <a:endParaRPr lang="en-US"/>
          </a:p>
        </p:txBody>
      </p:sp>
      <p:sp>
        <p:nvSpPr>
          <p:cNvPr id="2057218" name="Rectangle 2"/>
          <p:cNvSpPr>
            <a:spLocks noChangeArrowheads="1" noTextEdit="1"/>
          </p:cNvSpPr>
          <p:nvPr>
            <p:ph type="sldImg"/>
          </p:nvPr>
        </p:nvSpPr>
        <p:spPr>
          <a:ln/>
        </p:spPr>
      </p:sp>
      <p:sp>
        <p:nvSpPr>
          <p:cNvPr id="2057219"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1776566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792790-7814-4679-8430-2E6C9FFB8038}" type="slidenum">
              <a:rPr lang="en-US"/>
              <a:pPr/>
              <a:t>22</a:t>
            </a:fld>
            <a:endParaRPr lang="en-US"/>
          </a:p>
        </p:txBody>
      </p:sp>
      <p:sp>
        <p:nvSpPr>
          <p:cNvPr id="2089986" name="Rectangle 2"/>
          <p:cNvSpPr>
            <a:spLocks noChangeArrowheads="1" noTextEdit="1"/>
          </p:cNvSpPr>
          <p:nvPr>
            <p:ph type="sldImg"/>
          </p:nvPr>
        </p:nvSpPr>
        <p:spPr>
          <a:ln/>
        </p:spPr>
      </p:sp>
      <p:sp>
        <p:nvSpPr>
          <p:cNvPr id="2089987"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3744329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3C5FCA-D3C9-409A-974F-0C1655A2EFC7}" type="slidenum">
              <a:rPr lang="en-US"/>
              <a:pPr/>
              <a:t>23</a:t>
            </a:fld>
            <a:endParaRPr lang="en-US"/>
          </a:p>
        </p:txBody>
      </p:sp>
      <p:sp>
        <p:nvSpPr>
          <p:cNvPr id="2092034" name="Rectangle 2"/>
          <p:cNvSpPr>
            <a:spLocks noChangeArrowheads="1" noTextEdit="1"/>
          </p:cNvSpPr>
          <p:nvPr>
            <p:ph type="sldImg"/>
          </p:nvPr>
        </p:nvSpPr>
        <p:spPr>
          <a:ln/>
        </p:spPr>
      </p:sp>
      <p:sp>
        <p:nvSpPr>
          <p:cNvPr id="2092035"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215930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0AA22-5EF2-4B28-AA81-08F85DDF148F}" type="slidenum">
              <a:rPr lang="en-US"/>
              <a:pPr/>
              <a:t>24</a:t>
            </a:fld>
            <a:endParaRPr lang="en-US"/>
          </a:p>
        </p:txBody>
      </p:sp>
      <p:sp>
        <p:nvSpPr>
          <p:cNvPr id="2094082" name="Rectangle 2"/>
          <p:cNvSpPr>
            <a:spLocks noChangeArrowheads="1" noTextEdit="1"/>
          </p:cNvSpPr>
          <p:nvPr>
            <p:ph type="sldImg"/>
          </p:nvPr>
        </p:nvSpPr>
        <p:spPr>
          <a:ln/>
        </p:spPr>
      </p:sp>
      <p:sp>
        <p:nvSpPr>
          <p:cNvPr id="2094083"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2657690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D50D60-F5A2-42A9-A6FD-85C79286F7D9}" type="slidenum">
              <a:rPr lang="en-US"/>
              <a:pPr/>
              <a:t>25</a:t>
            </a:fld>
            <a:endParaRPr lang="en-US"/>
          </a:p>
        </p:txBody>
      </p:sp>
      <p:sp>
        <p:nvSpPr>
          <p:cNvPr id="2096130" name="Rectangle 2"/>
          <p:cNvSpPr>
            <a:spLocks noChangeArrowheads="1" noTextEdit="1"/>
          </p:cNvSpPr>
          <p:nvPr>
            <p:ph type="sldImg"/>
          </p:nvPr>
        </p:nvSpPr>
        <p:spPr>
          <a:ln/>
        </p:spPr>
      </p:sp>
      <p:sp>
        <p:nvSpPr>
          <p:cNvPr id="2096131"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136453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9E8416-C5BA-45AC-B986-BD3695C54913}" type="slidenum">
              <a:rPr lang="en-US"/>
              <a:pPr/>
              <a:t>26</a:t>
            </a:fld>
            <a:endParaRPr lang="en-US"/>
          </a:p>
        </p:txBody>
      </p:sp>
      <p:sp>
        <p:nvSpPr>
          <p:cNvPr id="2098178" name="Rectangle 2"/>
          <p:cNvSpPr>
            <a:spLocks noChangeArrowheads="1" noTextEdit="1"/>
          </p:cNvSpPr>
          <p:nvPr>
            <p:ph type="sldImg"/>
          </p:nvPr>
        </p:nvSpPr>
        <p:spPr>
          <a:ln/>
        </p:spPr>
      </p:sp>
      <p:sp>
        <p:nvSpPr>
          <p:cNvPr id="2098179"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3975906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2D74BD-5F43-456B-92D6-92E481CEA62F}" type="slidenum">
              <a:rPr lang="en-US"/>
              <a:pPr/>
              <a:t>27</a:t>
            </a:fld>
            <a:endParaRPr lang="en-US"/>
          </a:p>
        </p:txBody>
      </p:sp>
      <p:sp>
        <p:nvSpPr>
          <p:cNvPr id="2100226" name="Rectangle 2"/>
          <p:cNvSpPr>
            <a:spLocks noChangeArrowheads="1" noTextEdit="1"/>
          </p:cNvSpPr>
          <p:nvPr>
            <p:ph type="sldImg"/>
          </p:nvPr>
        </p:nvSpPr>
        <p:spPr>
          <a:ln/>
        </p:spPr>
      </p:sp>
      <p:sp>
        <p:nvSpPr>
          <p:cNvPr id="2100227"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3068530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32F6B9-2C53-42D0-AF73-82933249238B}" type="slidenum">
              <a:rPr lang="en-US"/>
              <a:pPr/>
              <a:t>28</a:t>
            </a:fld>
            <a:endParaRPr lang="en-US"/>
          </a:p>
        </p:txBody>
      </p:sp>
      <p:sp>
        <p:nvSpPr>
          <p:cNvPr id="2102274" name="Rectangle 2"/>
          <p:cNvSpPr>
            <a:spLocks noChangeArrowheads="1" noTextEdit="1"/>
          </p:cNvSpPr>
          <p:nvPr>
            <p:ph type="sldImg"/>
          </p:nvPr>
        </p:nvSpPr>
        <p:spPr>
          <a:ln/>
        </p:spPr>
      </p:sp>
      <p:sp>
        <p:nvSpPr>
          <p:cNvPr id="2102275"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3639524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CFCB5-53E4-4A39-8165-2B176C0D798A}" type="slidenum">
              <a:rPr lang="en-US"/>
              <a:pPr/>
              <a:t>29</a:t>
            </a:fld>
            <a:endParaRPr lang="en-US"/>
          </a:p>
        </p:txBody>
      </p:sp>
      <p:sp>
        <p:nvSpPr>
          <p:cNvPr id="2061314" name="Rectangle 2"/>
          <p:cNvSpPr>
            <a:spLocks noChangeArrowheads="1" noTextEdit="1"/>
          </p:cNvSpPr>
          <p:nvPr>
            <p:ph type="sldImg"/>
          </p:nvPr>
        </p:nvSpPr>
        <p:spPr>
          <a:ln/>
        </p:spPr>
      </p:sp>
      <p:sp>
        <p:nvSpPr>
          <p:cNvPr id="2061315"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376337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170CCB-D367-412A-A646-2F884C4E4DC7}" type="slidenum">
              <a:rPr lang="en-US"/>
              <a:pPr/>
              <a:t>3</a:t>
            </a:fld>
            <a:endParaRPr lang="en-US"/>
          </a:p>
        </p:txBody>
      </p:sp>
      <p:sp>
        <p:nvSpPr>
          <p:cNvPr id="2038786" name="Rectangle 2"/>
          <p:cNvSpPr>
            <a:spLocks noChangeArrowheads="1" noTextEdit="1"/>
          </p:cNvSpPr>
          <p:nvPr>
            <p:ph type="sldImg"/>
          </p:nvPr>
        </p:nvSpPr>
        <p:spPr>
          <a:ln/>
        </p:spPr>
      </p:sp>
      <p:sp>
        <p:nvSpPr>
          <p:cNvPr id="2038787"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102378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CED8A-560E-487E-9BCC-A51791AB7504}" type="slidenum">
              <a:rPr lang="en-US"/>
              <a:pPr/>
              <a:t>30</a:t>
            </a:fld>
            <a:endParaRPr lang="en-US"/>
          </a:p>
        </p:txBody>
      </p:sp>
      <p:sp>
        <p:nvSpPr>
          <p:cNvPr id="2079746" name="Rectangle 2"/>
          <p:cNvSpPr>
            <a:spLocks noChangeArrowheads="1" noTextEdit="1"/>
          </p:cNvSpPr>
          <p:nvPr>
            <p:ph type="sldImg"/>
          </p:nvPr>
        </p:nvSpPr>
        <p:spPr>
          <a:ln/>
        </p:spPr>
      </p:sp>
      <p:sp>
        <p:nvSpPr>
          <p:cNvPr id="2079747"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537759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994046-68DE-4E83-BE0C-0A0F1EC08BC1}" type="slidenum">
              <a:rPr lang="en-US"/>
              <a:pPr/>
              <a:t>31</a:t>
            </a:fld>
            <a:endParaRPr lang="en-US"/>
          </a:p>
        </p:txBody>
      </p:sp>
      <p:sp>
        <p:nvSpPr>
          <p:cNvPr id="2080770" name="Rectangle 2"/>
          <p:cNvSpPr>
            <a:spLocks noChangeArrowheads="1" noTextEdit="1"/>
          </p:cNvSpPr>
          <p:nvPr>
            <p:ph type="sldImg"/>
          </p:nvPr>
        </p:nvSpPr>
        <p:spPr>
          <a:ln/>
        </p:spPr>
      </p:sp>
      <p:sp>
        <p:nvSpPr>
          <p:cNvPr id="2080771"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212112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71B953-A45A-4881-A0CB-E1FAC8C3A6C7}" type="slidenum">
              <a:rPr lang="en-US"/>
              <a:pPr/>
              <a:t>32</a:t>
            </a:fld>
            <a:endParaRPr lang="en-US"/>
          </a:p>
        </p:txBody>
      </p:sp>
      <p:sp>
        <p:nvSpPr>
          <p:cNvPr id="2107394" name="Rectangle 2"/>
          <p:cNvSpPr>
            <a:spLocks noChangeArrowheads="1" noTextEdit="1"/>
          </p:cNvSpPr>
          <p:nvPr>
            <p:ph type="sldImg"/>
          </p:nvPr>
        </p:nvSpPr>
        <p:spPr>
          <a:ln/>
        </p:spPr>
      </p:sp>
      <p:sp>
        <p:nvSpPr>
          <p:cNvPr id="2107395"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2417374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1EFD6-475B-40C9-9163-5EB8342A9B34}" type="slidenum">
              <a:rPr lang="en-US"/>
              <a:pPr/>
              <a:t>33</a:t>
            </a:fld>
            <a:endParaRPr lang="en-US"/>
          </a:p>
        </p:txBody>
      </p:sp>
      <p:sp>
        <p:nvSpPr>
          <p:cNvPr id="2109442" name="Rectangle 2"/>
          <p:cNvSpPr>
            <a:spLocks noChangeArrowheads="1" noTextEdit="1"/>
          </p:cNvSpPr>
          <p:nvPr>
            <p:ph type="sldImg"/>
          </p:nvPr>
        </p:nvSpPr>
        <p:spPr>
          <a:ln/>
        </p:spPr>
      </p:sp>
      <p:sp>
        <p:nvSpPr>
          <p:cNvPr id="2109443"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1388890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26D262-A708-482A-B16E-D23EEC1C804F}" type="slidenum">
              <a:rPr lang="en-US"/>
              <a:pPr/>
              <a:t>34</a:t>
            </a:fld>
            <a:endParaRPr lang="en-US"/>
          </a:p>
        </p:txBody>
      </p:sp>
      <p:sp>
        <p:nvSpPr>
          <p:cNvPr id="2081794" name="Rectangle 2"/>
          <p:cNvSpPr>
            <a:spLocks noChangeArrowheads="1" noTextEdit="1"/>
          </p:cNvSpPr>
          <p:nvPr>
            <p:ph type="sldImg"/>
          </p:nvPr>
        </p:nvSpPr>
        <p:spPr>
          <a:ln/>
        </p:spPr>
      </p:sp>
      <p:sp>
        <p:nvSpPr>
          <p:cNvPr id="2081795"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2374849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22A75D-4EAB-4AF6-A080-1D176C72CD0E}" type="slidenum">
              <a:rPr lang="en-US"/>
              <a:pPr/>
              <a:t>35</a:t>
            </a:fld>
            <a:endParaRPr lang="en-US"/>
          </a:p>
        </p:txBody>
      </p:sp>
      <p:sp>
        <p:nvSpPr>
          <p:cNvPr id="2082818" name="Rectangle 2"/>
          <p:cNvSpPr>
            <a:spLocks noChangeArrowheads="1" noTextEdit="1"/>
          </p:cNvSpPr>
          <p:nvPr>
            <p:ph type="sldImg"/>
          </p:nvPr>
        </p:nvSpPr>
        <p:spPr>
          <a:ln/>
        </p:spPr>
      </p:sp>
      <p:sp>
        <p:nvSpPr>
          <p:cNvPr id="2082819"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23100008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9FBCE-E228-4DEC-823B-5FF9CFEA2406}" type="slidenum">
              <a:rPr lang="en-US"/>
              <a:pPr/>
              <a:t>36</a:t>
            </a:fld>
            <a:endParaRPr lang="en-US"/>
          </a:p>
        </p:txBody>
      </p:sp>
      <p:sp>
        <p:nvSpPr>
          <p:cNvPr id="2085890" name="Rectangle 2"/>
          <p:cNvSpPr>
            <a:spLocks noChangeArrowheads="1" noTextEdit="1"/>
          </p:cNvSpPr>
          <p:nvPr>
            <p:ph type="sldImg"/>
          </p:nvPr>
        </p:nvSpPr>
        <p:spPr>
          <a:ln/>
        </p:spPr>
      </p:sp>
      <p:sp>
        <p:nvSpPr>
          <p:cNvPr id="2085891"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19726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14771E-1F01-4E81-8E23-2400FC3B9B17}" type="slidenum">
              <a:rPr lang="en-US"/>
              <a:pPr/>
              <a:t>37</a:t>
            </a:fld>
            <a:endParaRPr lang="en-US"/>
          </a:p>
        </p:txBody>
      </p:sp>
      <p:sp>
        <p:nvSpPr>
          <p:cNvPr id="2113538" name="Rectangle 2"/>
          <p:cNvSpPr>
            <a:spLocks noChangeArrowheads="1" noTextEdit="1"/>
          </p:cNvSpPr>
          <p:nvPr>
            <p:ph type="sldImg"/>
          </p:nvPr>
        </p:nvSpPr>
        <p:spPr>
          <a:ln/>
        </p:spPr>
      </p:sp>
      <p:sp>
        <p:nvSpPr>
          <p:cNvPr id="2113539"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25365643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C3FE6-62CE-43DA-9460-08A783EFDAEA}" type="slidenum">
              <a:rPr lang="en-US"/>
              <a:pPr/>
              <a:t>38</a:t>
            </a:fld>
            <a:endParaRPr lang="en-US"/>
          </a:p>
        </p:txBody>
      </p:sp>
      <p:sp>
        <p:nvSpPr>
          <p:cNvPr id="2111490" name="Rectangle 2"/>
          <p:cNvSpPr>
            <a:spLocks noChangeArrowheads="1" noTextEdit="1"/>
          </p:cNvSpPr>
          <p:nvPr>
            <p:ph type="sldImg"/>
          </p:nvPr>
        </p:nvSpPr>
        <p:spPr>
          <a:ln/>
        </p:spPr>
      </p:sp>
      <p:sp>
        <p:nvSpPr>
          <p:cNvPr id="2111491"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15359110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275781-D5C8-48D5-B038-272C5367CF57}" type="slidenum">
              <a:rPr lang="en-US"/>
              <a:pPr/>
              <a:t>39</a:t>
            </a:fld>
            <a:endParaRPr lang="en-US"/>
          </a:p>
        </p:txBody>
      </p:sp>
      <p:sp>
        <p:nvSpPr>
          <p:cNvPr id="2087938" name="Rectangle 2"/>
          <p:cNvSpPr>
            <a:spLocks noChangeArrowheads="1" noTextEdit="1"/>
          </p:cNvSpPr>
          <p:nvPr>
            <p:ph type="sldImg"/>
          </p:nvPr>
        </p:nvSpPr>
        <p:spPr>
          <a:ln/>
        </p:spPr>
      </p:sp>
      <p:sp>
        <p:nvSpPr>
          <p:cNvPr id="2087939"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57188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9CD69-35E6-4E09-9A47-11939687764D}" type="slidenum">
              <a:rPr lang="en-US"/>
              <a:pPr/>
              <a:t>4</a:t>
            </a:fld>
            <a:endParaRPr lang="en-US"/>
          </a:p>
        </p:txBody>
      </p:sp>
      <p:sp>
        <p:nvSpPr>
          <p:cNvPr id="2039810" name="Rectangle 2"/>
          <p:cNvSpPr>
            <a:spLocks noChangeArrowheads="1" noTextEdit="1"/>
          </p:cNvSpPr>
          <p:nvPr>
            <p:ph type="sldImg"/>
          </p:nvPr>
        </p:nvSpPr>
        <p:spPr>
          <a:ln/>
        </p:spPr>
      </p:sp>
      <p:sp>
        <p:nvSpPr>
          <p:cNvPr id="2039811"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3844381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2ABF8-14B2-4ACC-BE06-C5727D047EA0}" type="slidenum">
              <a:rPr lang="en-US"/>
              <a:pPr/>
              <a:t>5</a:t>
            </a:fld>
            <a:endParaRPr lang="en-US"/>
          </a:p>
        </p:txBody>
      </p:sp>
      <p:sp>
        <p:nvSpPr>
          <p:cNvPr id="2040834" name="Rectangle 2"/>
          <p:cNvSpPr>
            <a:spLocks noChangeArrowheads="1" noTextEdit="1"/>
          </p:cNvSpPr>
          <p:nvPr>
            <p:ph type="sldImg"/>
          </p:nvPr>
        </p:nvSpPr>
        <p:spPr>
          <a:ln/>
        </p:spPr>
      </p:sp>
      <p:sp>
        <p:nvSpPr>
          <p:cNvPr id="2040835"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3400624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4762A6-BBFE-4F57-96CE-6F05AE583BD5}" type="slidenum">
              <a:rPr lang="en-US"/>
              <a:pPr/>
              <a:t>6</a:t>
            </a:fld>
            <a:endParaRPr lang="en-US"/>
          </a:p>
        </p:txBody>
      </p:sp>
      <p:sp>
        <p:nvSpPr>
          <p:cNvPr id="2041858" name="Rectangle 2"/>
          <p:cNvSpPr>
            <a:spLocks noChangeArrowheads="1" noTextEdit="1"/>
          </p:cNvSpPr>
          <p:nvPr>
            <p:ph type="sldImg"/>
          </p:nvPr>
        </p:nvSpPr>
        <p:spPr>
          <a:ln/>
        </p:spPr>
      </p:sp>
      <p:sp>
        <p:nvSpPr>
          <p:cNvPr id="2041859"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468521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74A38-6910-4321-AF66-8F810B36374C}" type="slidenum">
              <a:rPr lang="en-US"/>
              <a:pPr/>
              <a:t>7</a:t>
            </a:fld>
            <a:endParaRPr lang="en-US"/>
          </a:p>
        </p:txBody>
      </p:sp>
      <p:sp>
        <p:nvSpPr>
          <p:cNvPr id="2042882" name="Rectangle 2"/>
          <p:cNvSpPr>
            <a:spLocks noChangeArrowheads="1" noTextEdit="1"/>
          </p:cNvSpPr>
          <p:nvPr>
            <p:ph type="sldImg"/>
          </p:nvPr>
        </p:nvSpPr>
        <p:spPr>
          <a:ln/>
        </p:spPr>
      </p:sp>
      <p:sp>
        <p:nvSpPr>
          <p:cNvPr id="2042883"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4147693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C79D1-3700-407E-AD9A-F6352A62B90B}" type="slidenum">
              <a:rPr lang="en-US"/>
              <a:pPr/>
              <a:t>8</a:t>
            </a:fld>
            <a:endParaRPr lang="en-US"/>
          </a:p>
        </p:txBody>
      </p:sp>
      <p:sp>
        <p:nvSpPr>
          <p:cNvPr id="2043906" name="Rectangle 2"/>
          <p:cNvSpPr>
            <a:spLocks noChangeArrowheads="1" noTextEdit="1"/>
          </p:cNvSpPr>
          <p:nvPr>
            <p:ph type="sldImg"/>
          </p:nvPr>
        </p:nvSpPr>
        <p:spPr>
          <a:ln/>
        </p:spPr>
      </p:sp>
      <p:sp>
        <p:nvSpPr>
          <p:cNvPr id="2043907"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4080445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496F58-1092-45E9-8758-50517A768998}" type="slidenum">
              <a:rPr lang="en-US"/>
              <a:pPr/>
              <a:t>9</a:t>
            </a:fld>
            <a:endParaRPr lang="en-US"/>
          </a:p>
        </p:txBody>
      </p:sp>
      <p:sp>
        <p:nvSpPr>
          <p:cNvPr id="2044930" name="Rectangle 2"/>
          <p:cNvSpPr>
            <a:spLocks noChangeArrowheads="1" noTextEdit="1"/>
          </p:cNvSpPr>
          <p:nvPr>
            <p:ph type="sldImg"/>
          </p:nvPr>
        </p:nvSpPr>
        <p:spPr>
          <a:ln/>
        </p:spPr>
      </p:sp>
      <p:sp>
        <p:nvSpPr>
          <p:cNvPr id="2044931" name="Rectangle 3"/>
          <p:cNvSpPr>
            <a:spLocks noGrp="1" noChangeArrowheads="1"/>
          </p:cNvSpPr>
          <p:nvPr>
            <p:ph type="body" idx="1"/>
          </p:nvPr>
        </p:nvSpPr>
        <p:spPr/>
        <p:txBody>
          <a:bodyPr/>
          <a:lstStyle/>
          <a:p>
            <a:endParaRPr lang="es-PE"/>
          </a:p>
        </p:txBody>
      </p:sp>
    </p:spTree>
    <p:extLst>
      <p:ext uri="{BB962C8B-B14F-4D97-AF65-F5344CB8AC3E}">
        <p14:creationId xmlns:p14="http://schemas.microsoft.com/office/powerpoint/2010/main" val="2628625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Tree>
    <p:extLst>
      <p:ext uri="{BB962C8B-B14F-4D97-AF65-F5344CB8AC3E}">
        <p14:creationId xmlns:p14="http://schemas.microsoft.com/office/powerpoint/2010/main" val="183821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628650" y="1825625"/>
            <a:ext cx="7886700" cy="4351338"/>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205025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a:prstGeom prst="rect">
            <a:avLst/>
          </a:prstGeo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628650" y="365125"/>
            <a:ext cx="5762625" cy="5811838"/>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2481833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Marcador de contenido 1"/>
          <p:cNvSpPr>
            <a:spLocks noGrp="1"/>
          </p:cNvSpPr>
          <p:nvPr>
            <p:ph/>
          </p:nvPr>
        </p:nvSpPr>
        <p:spPr>
          <a:xfrm>
            <a:off x="628650" y="365125"/>
            <a:ext cx="7886700" cy="58118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1837670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PE"/>
          </a:p>
        </p:txBody>
      </p:sp>
      <p:sp>
        <p:nvSpPr>
          <p:cNvPr id="3" name="Marcador de texto 2"/>
          <p:cNvSpPr>
            <a:spLocks noGrp="1"/>
          </p:cNvSpPr>
          <p:nvPr>
            <p:ph type="body" sz="half" idx="1"/>
          </p:nvPr>
        </p:nvSpPr>
        <p:spPr>
          <a:xfrm>
            <a:off x="628650" y="1825625"/>
            <a:ext cx="386715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4648200" y="1825625"/>
            <a:ext cx="386715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2594929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PE"/>
          </a:p>
        </p:txBody>
      </p:sp>
      <p:sp>
        <p:nvSpPr>
          <p:cNvPr id="3" name="Marcador de texto 2"/>
          <p:cNvSpPr>
            <a:spLocks noGrp="1"/>
          </p:cNvSpPr>
          <p:nvPr>
            <p:ph type="body" sz="half" idx="1"/>
          </p:nvPr>
        </p:nvSpPr>
        <p:spPr>
          <a:xfrm>
            <a:off x="628650" y="1825625"/>
            <a:ext cx="386715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quarter" idx="2"/>
          </p:nvPr>
        </p:nvSpPr>
        <p:spPr>
          <a:xfrm>
            <a:off x="4648200" y="1825625"/>
            <a:ext cx="3867150" cy="209867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contenido 4"/>
          <p:cNvSpPr>
            <a:spLocks noGrp="1"/>
          </p:cNvSpPr>
          <p:nvPr>
            <p:ph sz="quarter" idx="3"/>
          </p:nvPr>
        </p:nvSpPr>
        <p:spPr>
          <a:xfrm>
            <a:off x="4648200" y="4076700"/>
            <a:ext cx="3867150" cy="21002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123490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a:xfrm>
            <a:off x="628650" y="1825625"/>
            <a:ext cx="788670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670614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a:prstGeom prst="rect">
            <a:avLst/>
          </a:prstGeo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Tree>
    <p:extLst>
      <p:ext uri="{BB962C8B-B14F-4D97-AF65-F5344CB8AC3E}">
        <p14:creationId xmlns:p14="http://schemas.microsoft.com/office/powerpoint/2010/main" val="734600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628650" y="1825625"/>
            <a:ext cx="386715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4648200" y="1825625"/>
            <a:ext cx="3867150" cy="435133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3652631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a:prstGeom prst="rect">
            <a:avLst/>
          </a:prstGeo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30238" y="2505075"/>
            <a:ext cx="3868737" cy="368458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788" cy="368458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759259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PE"/>
          </a:p>
        </p:txBody>
      </p:sp>
    </p:spTree>
    <p:extLst>
      <p:ext uri="{BB962C8B-B14F-4D97-AF65-F5344CB8AC3E}">
        <p14:creationId xmlns:p14="http://schemas.microsoft.com/office/powerpoint/2010/main" val="273294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892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a:prstGeom prst="rect">
            <a:avLst/>
          </a:prstGeo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160571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a:prstGeom prst="rect">
            <a:avLst/>
          </a:prstGeo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val="70378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57200" y="1004888"/>
            <a:ext cx="8229600" cy="5395912"/>
          </a:xfrm>
          <a:prstGeom prst="rect">
            <a:avLst/>
          </a:prstGeom>
          <a:solidFill>
            <a:srgbClr val="FFFFE5"/>
          </a:solidFill>
          <a:ln w="12700">
            <a:solidFill>
              <a:srgbClr val="009094"/>
            </a:solidFill>
            <a:miter lim="800000"/>
            <a:headEnd/>
            <a:tailEnd/>
          </a:ln>
          <a:effectLst>
            <a:outerShdw dist="107763" dir="2700000" algn="ctr" rotWithShape="0">
              <a:srgbClr val="919191"/>
            </a:outerShdw>
          </a:effectLst>
        </p:spPr>
        <p:txBody>
          <a:bodyPr wrap="none" anchor="ctr"/>
          <a:lstStyle/>
          <a:p>
            <a:pPr>
              <a:lnSpc>
                <a:spcPct val="90000"/>
              </a:lnSpc>
              <a:spcBef>
                <a:spcPct val="60000"/>
              </a:spcBef>
              <a:buClr>
                <a:schemeClr val="tx1"/>
              </a:buClr>
              <a:buSzPct val="75000"/>
              <a:buFontTx/>
              <a:buAutoNum type="arabicParenR"/>
            </a:pPr>
            <a:endParaRPr kumimoji="0" lang="es-ES"/>
          </a:p>
        </p:txBody>
      </p:sp>
      <p:sp>
        <p:nvSpPr>
          <p:cNvPr id="2053" name="Text Box 5"/>
          <p:cNvSpPr txBox="1">
            <a:spLocks noChangeArrowheads="1"/>
          </p:cNvSpPr>
          <p:nvPr userDrawn="1"/>
        </p:nvSpPr>
        <p:spPr bwMode="auto">
          <a:xfrm>
            <a:off x="822325" y="6543675"/>
            <a:ext cx="2378075" cy="420688"/>
          </a:xfrm>
          <a:prstGeom prst="rect">
            <a:avLst/>
          </a:prstGeom>
          <a:noFill/>
          <a:ln>
            <a:noFill/>
          </a:ln>
          <a:effectLst>
            <a:prstShdw prst="shdw17" dist="17961" dir="2700000">
              <a:srgbClr val="FFFFCC">
                <a:gamma/>
                <a:shade val="60000"/>
                <a:invGamma/>
              </a:srgbClr>
            </a:prstShdw>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90000"/>
              </a:lnSpc>
              <a:spcBef>
                <a:spcPct val="60000"/>
              </a:spcBef>
              <a:buClr>
                <a:schemeClr val="tx1"/>
              </a:buClr>
              <a:buSzPct val="75000"/>
              <a:buFontTx/>
              <a:buAutoNum type="arabicParenR"/>
            </a:pPr>
            <a:endParaRPr kumimoji="0" lang="es-E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xStyles>
    <p:titleStyle>
      <a:lvl1pPr algn="l" rtl="0" eaLnBrk="0" fontAlgn="base" hangingPunct="0">
        <a:lnSpc>
          <a:spcPct val="80000"/>
        </a:lnSpc>
        <a:spcBef>
          <a:spcPct val="0"/>
        </a:spcBef>
        <a:spcAft>
          <a:spcPct val="0"/>
        </a:spcAft>
        <a:buClr>
          <a:srgbClr val="DC0081"/>
        </a:buClr>
        <a:buFont typeface="Wingdings" panose="05000000000000000000" pitchFamily="2" charset="2"/>
        <a:defRPr sz="3000" b="1" kern="1200">
          <a:solidFill>
            <a:schemeClr val="tx2"/>
          </a:solidFill>
          <a:latin typeface="+mj-lt"/>
          <a:ea typeface="+mj-ea"/>
          <a:cs typeface="+mj-cs"/>
        </a:defRPr>
      </a:lvl1pPr>
      <a:lvl2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2pPr>
      <a:lvl3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3pPr>
      <a:lvl4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4pPr>
      <a:lvl5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p:titleStyle>
    <p:bodyStyle>
      <a:lvl1pPr marL="279400" indent="-279400" algn="l" rtl="0" eaLnBrk="0" fontAlgn="base" hangingPunct="0">
        <a:lnSpc>
          <a:spcPct val="90000"/>
        </a:lnSpc>
        <a:spcBef>
          <a:spcPct val="60000"/>
        </a:spcBef>
        <a:spcAft>
          <a:spcPct val="0"/>
        </a:spcAft>
        <a:buClr>
          <a:srgbClr val="D60093"/>
        </a:buClr>
        <a:buSzPct val="70000"/>
        <a:buFont typeface="Wingdings" panose="05000000000000000000" pitchFamily="2" charset="2"/>
        <a:buChar char="n"/>
        <a:defRPr sz="2400" b="1" kern="1200">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anose="05000000000000000000" pitchFamily="2" charset="2"/>
        <a:buChar char="l"/>
        <a:defRPr sz="2400" kern="1200">
          <a:solidFill>
            <a:schemeClr val="tx1"/>
          </a:solidFill>
          <a:latin typeface="+mn-lt"/>
          <a:ea typeface="+mn-ea"/>
          <a:cs typeface="+mn-cs"/>
        </a:defRPr>
      </a:lvl2pPr>
      <a:lvl3pPr marL="804863" algn="l" rtl="0" eaLnBrk="0" fontAlgn="base" hangingPunct="0">
        <a:spcBef>
          <a:spcPct val="20000"/>
        </a:spcBef>
        <a:spcAft>
          <a:spcPct val="0"/>
        </a:spcAft>
        <a:defRPr sz="2400" kern="1200">
          <a:solidFill>
            <a:schemeClr val="tx1"/>
          </a:solidFill>
          <a:latin typeface="+mn-lt"/>
          <a:ea typeface="+mn-ea"/>
          <a:cs typeface="+mn-cs"/>
        </a:defRPr>
      </a:lvl3pPr>
      <a:lvl4pPr marL="919163" algn="l" rtl="0" eaLnBrk="0" fontAlgn="base" hangingPunct="0">
        <a:spcBef>
          <a:spcPct val="20000"/>
        </a:spcBef>
        <a:spcAft>
          <a:spcPct val="0"/>
        </a:spcAft>
        <a:defRPr sz="2000" kern="1200">
          <a:solidFill>
            <a:schemeClr val="tx1"/>
          </a:solidFill>
          <a:latin typeface="+mn-lt"/>
          <a:ea typeface="+mn-ea"/>
          <a:cs typeface="+mn-cs"/>
        </a:defRPr>
      </a:lvl4pPr>
      <a:lvl5pPr marL="1033463" algn="l" rtl="0" eaLnBrk="0" fontAlgn="base" hangingPunct="0">
        <a:spcBef>
          <a:spcPct val="20000"/>
        </a:spcBef>
        <a:spcAft>
          <a:spcPct val="0"/>
        </a:spcAf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e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39.xml"/><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hyperlink" Target="mailto:Mespinoza_pe@yahoo.com" TargetMode="External"/><Relationship Id="rId5" Type="http://schemas.openxmlformats.org/officeDocument/2006/relationships/image" Target="../media/image19.jpeg"/><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0115" name="Picture 3" descr="rat_uml3.gif (4937 bytes)"/>
          <p:cNvPicPr>
            <a:picLocks noChangeAspect="1" noChangeArrowheads="1"/>
          </p:cNvPicPr>
          <p:nvPr/>
        </p:nvPicPr>
        <p:blipFill>
          <a:blip r:embed="rId3">
            <a:lum contrast="18000"/>
            <a:extLst>
              <a:ext uri="{28A0092B-C50C-407E-A947-70E740481C1C}">
                <a14:useLocalDpi xmlns:a14="http://schemas.microsoft.com/office/drawing/2010/main" val="0"/>
              </a:ext>
            </a:extLst>
          </a:blip>
          <a:srcRect/>
          <a:stretch>
            <a:fillRect/>
          </a:stretch>
        </p:blipFill>
        <p:spPr bwMode="auto">
          <a:xfrm>
            <a:off x="3657600" y="1476375"/>
            <a:ext cx="1752600" cy="1411288"/>
          </a:xfrm>
          <a:prstGeom prst="rect">
            <a:avLst/>
          </a:prstGeom>
          <a:noFill/>
          <a:extLst>
            <a:ext uri="{909E8E84-426E-40DD-AFC4-6F175D3DCCD1}">
              <a14:hiddenFill xmlns:a14="http://schemas.microsoft.com/office/drawing/2010/main">
                <a:solidFill>
                  <a:srgbClr val="FFFFFF"/>
                </a:solidFill>
              </a14:hiddenFill>
            </a:ext>
          </a:extLst>
        </p:spPr>
      </p:pic>
      <p:sp>
        <p:nvSpPr>
          <p:cNvPr id="2010116" name="Text Box 4"/>
          <p:cNvSpPr txBox="1">
            <a:spLocks noChangeArrowheads="1"/>
          </p:cNvSpPr>
          <p:nvPr/>
        </p:nvSpPr>
        <p:spPr bwMode="auto">
          <a:xfrm>
            <a:off x="533400" y="3000375"/>
            <a:ext cx="8153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s-PE" sz="3600" b="1">
                <a:solidFill>
                  <a:srgbClr val="336699"/>
                </a:solidFill>
                <a:effectLst>
                  <a:outerShdw blurRad="38100" dist="38100" dir="2700000" algn="tl">
                    <a:srgbClr val="C0C0C0"/>
                  </a:outerShdw>
                </a:effectLst>
                <a:latin typeface="Cooper Black" panose="0208090404030B020404" pitchFamily="18" charset="0"/>
              </a:rPr>
              <a:t>Diagrama</a:t>
            </a:r>
          </a:p>
          <a:p>
            <a:r>
              <a:rPr kumimoji="0" lang="es-PE" sz="3600" b="1">
                <a:solidFill>
                  <a:srgbClr val="336699"/>
                </a:solidFill>
                <a:effectLst>
                  <a:outerShdw blurRad="38100" dist="38100" dir="2700000" algn="tl">
                    <a:srgbClr val="C0C0C0"/>
                  </a:outerShdw>
                </a:effectLst>
                <a:latin typeface="Cooper Black" panose="0208090404030B020404" pitchFamily="18" charset="0"/>
              </a:rPr>
              <a:t>de </a:t>
            </a:r>
            <a:r>
              <a:rPr kumimoji="0" lang="es-PE" sz="3600" b="1">
                <a:solidFill>
                  <a:srgbClr val="A50021"/>
                </a:solidFill>
                <a:effectLst>
                  <a:outerShdw blurRad="38100" dist="38100" dir="2700000" algn="tl">
                    <a:srgbClr val="C0C0C0"/>
                  </a:outerShdw>
                </a:effectLst>
                <a:latin typeface="Cooper Black" panose="0208090404030B020404" pitchFamily="18" charset="0"/>
              </a:rPr>
              <a:t>CLASES</a:t>
            </a:r>
            <a:endParaRPr kumimoji="0" lang="es-PE" sz="3200" b="1">
              <a:solidFill>
                <a:srgbClr val="A50021"/>
              </a:solidFill>
              <a:effectLst>
                <a:outerShdw blurRad="38100" dist="38100" dir="2700000" algn="tl">
                  <a:srgbClr val="C0C0C0"/>
                </a:outerShdw>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2227" name="Rectangle 3"/>
          <p:cNvSpPr>
            <a:spLocks noChangeArrowheads="1"/>
          </p:cNvSpPr>
          <p:nvPr>
            <p:ph type="body" idx="1"/>
          </p:nvPr>
        </p:nvSpPr>
        <p:spPr bwMode="auto">
          <a:xfrm>
            <a:off x="609600" y="1219200"/>
            <a:ext cx="7924800" cy="3349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b="0"/>
              <a:t>Describen el comportamiento de los objetos de una clase; es decir, como una clase interactúa con su entorno.</a:t>
            </a:r>
          </a:p>
          <a:p>
            <a:pPr marL="190500"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b="0"/>
              <a:t>Una </a:t>
            </a:r>
            <a:r>
              <a:rPr lang="es-ES_tradnl" i="1"/>
              <a:t>operación</a:t>
            </a:r>
            <a:r>
              <a:rPr lang="es-ES_tradnl" b="0"/>
              <a:t> representa el servicio que puede ser requerido por una instancia de la clase y que afecta su comportamiento. Un </a:t>
            </a:r>
            <a:r>
              <a:rPr lang="es-ES_tradnl" i="1"/>
              <a:t>método</a:t>
            </a:r>
            <a:r>
              <a:rPr lang="es-ES_tradnl" b="0"/>
              <a:t> es la implementación de una operación, esto es la forma específica de cómo se lleva a cabo la operación.</a:t>
            </a:r>
          </a:p>
          <a:p>
            <a:pPr marL="190500"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b="0"/>
              <a:t>Todas las </a:t>
            </a:r>
            <a:r>
              <a:rPr lang="es-ES_tradnl" b="0" i="1"/>
              <a:t>operaciones</a:t>
            </a:r>
            <a:r>
              <a:rPr lang="es-ES_tradnl" b="0"/>
              <a:t> deben tener un </a:t>
            </a:r>
            <a:r>
              <a:rPr lang="es-ES_tradnl" b="0" i="1"/>
              <a:t>método</a:t>
            </a:r>
            <a:r>
              <a:rPr lang="es-ES_tradnl" b="0"/>
              <a:t>. Cuando se aplica </a:t>
            </a:r>
            <a:r>
              <a:rPr lang="es-ES_tradnl" b="0" i="1"/>
              <a:t>herencia</a:t>
            </a:r>
            <a:r>
              <a:rPr lang="es-ES_tradnl" b="0"/>
              <a:t> pueden haber muchos métodos para la misma operación (polimorfismo), por lo que seleccionará el método adecuado para la operación escogida de la subclase que lo requirió.</a:t>
            </a:r>
          </a:p>
        </p:txBody>
      </p:sp>
      <p:sp>
        <p:nvSpPr>
          <p:cNvPr id="1972229"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Definición de Operaciones</a:t>
            </a:r>
            <a:endParaRPr kumimoji="0" lang="en-US" sz="2000" b="1">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3253"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Notación de Operaciones</a:t>
            </a:r>
            <a:endParaRPr kumimoji="0" lang="en-US" sz="2000" b="1">
              <a:latin typeface="Arial Narrow" panose="020B0606020202030204" pitchFamily="34" charset="0"/>
            </a:endParaRPr>
          </a:p>
        </p:txBody>
      </p:sp>
      <p:sp>
        <p:nvSpPr>
          <p:cNvPr id="1973254" name="Rectangle 6"/>
          <p:cNvSpPr>
            <a:spLocks noChangeArrowheads="1"/>
          </p:cNvSpPr>
          <p:nvPr/>
        </p:nvSpPr>
        <p:spPr bwMode="auto">
          <a:xfrm>
            <a:off x="609600" y="1219200"/>
            <a:ext cx="7924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l">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62000" indent="-285750" algn="l">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81100" indent="-228600" algn="l">
              <a:spcBef>
                <a:spcPct val="20000"/>
              </a:spcBef>
              <a:defRPr sz="2400">
                <a:solidFill>
                  <a:schemeClr val="tx1"/>
                </a:solidFill>
                <a:latin typeface="Arial Narrow" panose="020B0606020202030204" pitchFamily="34" charset="0"/>
              </a:defRPr>
            </a:lvl3pPr>
            <a:lvl4pPr marL="1600200" indent="-228600" algn="l">
              <a:spcBef>
                <a:spcPct val="20000"/>
              </a:spcBef>
              <a:defRPr sz="2000">
                <a:solidFill>
                  <a:schemeClr val="tx1"/>
                </a:solidFill>
                <a:latin typeface="Arial Narrow" panose="020B0606020202030204" pitchFamily="34" charset="0"/>
              </a:defRPr>
            </a:lvl4pPr>
            <a:lvl5pPr marL="2057400" indent="-228600" algn="l">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algn="ctr">
              <a:lnSpc>
                <a:spcPct val="85000"/>
              </a:lnSpc>
              <a:spcBef>
                <a:spcPct val="0"/>
              </a:spcBef>
              <a:spcAft>
                <a:spcPct val="20000"/>
              </a:spcAft>
              <a:buClr>
                <a:srgbClr val="CC3300"/>
              </a:buClr>
              <a:buSzPct val="50000"/>
              <a:buFont typeface="Wingdings" panose="05000000000000000000" pitchFamily="2" charset="2"/>
              <a:buNone/>
            </a:pPr>
            <a:r>
              <a:rPr kumimoji="0" lang="es-ES_tradnl" sz="2000">
                <a:solidFill>
                  <a:srgbClr val="A50021"/>
                </a:solidFill>
              </a:rPr>
              <a:t>[visibility] name [(parameter-list)] : [return-type] [= default-value]</a:t>
            </a:r>
          </a:p>
        </p:txBody>
      </p:sp>
      <p:sp>
        <p:nvSpPr>
          <p:cNvPr id="1973256" name="Rectangle 8" descr="Gotas de agua"/>
          <p:cNvSpPr>
            <a:spLocks noChangeArrowheads="1"/>
          </p:cNvSpPr>
          <p:nvPr/>
        </p:nvSpPr>
        <p:spPr bwMode="auto">
          <a:xfrm>
            <a:off x="611188" y="1773238"/>
            <a:ext cx="7921625" cy="16827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b="1">
                <a:solidFill>
                  <a:srgbClr val="A50021"/>
                </a:solidFill>
                <a:effectLst>
                  <a:outerShdw blurRad="38100" dist="38100" dir="2700000" algn="tl">
                    <a:srgbClr val="C0C0C0"/>
                  </a:outerShdw>
                </a:effectLst>
                <a:latin typeface="Arial Narrow" panose="020B0606020202030204" pitchFamily="34" charset="0"/>
              </a:rPr>
              <a:t>visibilidad:</a:t>
            </a:r>
          </a:p>
          <a:p>
            <a:pPr algn="just"/>
            <a:r>
              <a:rPr kumimoji="0" lang="es-ES_tradnl" sz="2000" b="1">
                <a:latin typeface="Arial Narrow" panose="020B0606020202030204" pitchFamily="34" charset="0"/>
              </a:rPr>
              <a:t>public (+):</a:t>
            </a:r>
            <a:r>
              <a:rPr kumimoji="0" lang="es-ES_tradnl" sz="2000">
                <a:latin typeface="Arial Narrow" panose="020B0606020202030204" pitchFamily="34" charset="0"/>
              </a:rPr>
              <a:t> accesible por todas las clases</a:t>
            </a:r>
          </a:p>
          <a:p>
            <a:pPr algn="just"/>
            <a:r>
              <a:rPr kumimoji="0" lang="es-ES_tradnl" sz="2000" b="1">
                <a:latin typeface="Arial Narrow" panose="020B0606020202030204" pitchFamily="34" charset="0"/>
              </a:rPr>
              <a:t>private (-):</a:t>
            </a:r>
            <a:r>
              <a:rPr kumimoji="0" lang="es-ES_tradnl" sz="2000">
                <a:latin typeface="Arial Narrow" panose="020B0606020202030204" pitchFamily="34" charset="0"/>
              </a:rPr>
              <a:t> accesible por las clases en las que son definidas</a:t>
            </a:r>
          </a:p>
          <a:p>
            <a:pPr algn="just">
              <a:spcAft>
                <a:spcPct val="25000"/>
              </a:spcAft>
            </a:pPr>
            <a:r>
              <a:rPr kumimoji="0" lang="es-ES_tradnl" sz="2000" b="1">
                <a:latin typeface="Arial Narrow" panose="020B0606020202030204" pitchFamily="34" charset="0"/>
              </a:rPr>
              <a:t>protected (#):</a:t>
            </a:r>
            <a:r>
              <a:rPr kumimoji="0" lang="es-ES_tradnl" sz="2000">
                <a:latin typeface="Arial Narrow" panose="020B0606020202030204" pitchFamily="34" charset="0"/>
              </a:rPr>
              <a:t> accesible por las clases en las que son definidas y por sus subclases.</a:t>
            </a:r>
          </a:p>
          <a:p>
            <a:pPr algn="just"/>
            <a:r>
              <a:rPr kumimoji="0" lang="es-ES_tradnl" sz="2000"/>
              <a:t>Cuando no es especificada, se asume que es </a:t>
            </a:r>
            <a:r>
              <a:rPr kumimoji="0" lang="es-ES_tradnl" sz="2000" i="1"/>
              <a:t>public</a:t>
            </a:r>
            <a:r>
              <a:rPr kumimoji="0" lang="es-ES_tradnl" sz="2000"/>
              <a:t> .</a:t>
            </a:r>
          </a:p>
        </p:txBody>
      </p:sp>
      <p:sp>
        <p:nvSpPr>
          <p:cNvPr id="1973257" name="Rectangle 9" descr="Gotas de agua"/>
          <p:cNvSpPr>
            <a:spLocks noChangeArrowheads="1"/>
          </p:cNvSpPr>
          <p:nvPr/>
        </p:nvSpPr>
        <p:spPr bwMode="auto">
          <a:xfrm>
            <a:off x="611188" y="3644900"/>
            <a:ext cx="7921625" cy="6921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b="1">
                <a:solidFill>
                  <a:srgbClr val="A50021"/>
                </a:solidFill>
                <a:effectLst>
                  <a:outerShdw blurRad="38100" dist="38100" dir="2700000" algn="tl">
                    <a:srgbClr val="C0C0C0"/>
                  </a:outerShdw>
                </a:effectLst>
                <a:latin typeface="Arial Narrow" panose="020B0606020202030204" pitchFamily="34" charset="0"/>
              </a:rPr>
              <a:t>return-type:</a:t>
            </a:r>
          </a:p>
          <a:p>
            <a:pPr algn="just"/>
            <a:r>
              <a:rPr kumimoji="0" lang="es-ES_tradnl" sz="2000">
                <a:latin typeface="Arial Narrow" panose="020B0606020202030204" pitchFamily="34" charset="0"/>
              </a:rPr>
              <a:t>tipo de dato del valor retornado.</a:t>
            </a:r>
          </a:p>
        </p:txBody>
      </p:sp>
      <p:sp>
        <p:nvSpPr>
          <p:cNvPr id="1973260" name="Rectangle 12" descr="Gotas de agua"/>
          <p:cNvSpPr>
            <a:spLocks noChangeArrowheads="1"/>
          </p:cNvSpPr>
          <p:nvPr/>
        </p:nvSpPr>
        <p:spPr bwMode="auto">
          <a:xfrm>
            <a:off x="611188" y="4537075"/>
            <a:ext cx="7921625" cy="9969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b="1">
                <a:solidFill>
                  <a:srgbClr val="A50021"/>
                </a:solidFill>
                <a:effectLst>
                  <a:outerShdw blurRad="38100" dist="38100" dir="2700000" algn="tl">
                    <a:srgbClr val="C0C0C0"/>
                  </a:outerShdw>
                </a:effectLst>
                <a:latin typeface="Arial Narrow" panose="020B0606020202030204" pitchFamily="34" charset="0"/>
              </a:rPr>
              <a:t>default value:</a:t>
            </a:r>
          </a:p>
          <a:p>
            <a:pPr algn="just"/>
            <a:r>
              <a:rPr kumimoji="0" lang="es-ES_tradnl" sz="2000">
                <a:latin typeface="Arial Narrow" panose="020B0606020202030204" pitchFamily="34" charset="0"/>
              </a:rPr>
              <a:t>indica el valor por defecto que asumirá la operación, si es que no se le indica el valor que debe retornar.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0354" name="Rectangle 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Notación de Operaciones</a:t>
            </a:r>
            <a:endParaRPr kumimoji="0" lang="en-US" sz="2000" b="1">
              <a:latin typeface="Arial Narrow" panose="020B0606020202030204" pitchFamily="34" charset="0"/>
            </a:endParaRPr>
          </a:p>
        </p:txBody>
      </p:sp>
      <p:sp>
        <p:nvSpPr>
          <p:cNvPr id="2020355" name="Rectangle 3" descr="Gotas de agua"/>
          <p:cNvSpPr>
            <a:spLocks noChangeArrowheads="1"/>
          </p:cNvSpPr>
          <p:nvPr/>
        </p:nvSpPr>
        <p:spPr bwMode="auto">
          <a:xfrm>
            <a:off x="1116013" y="3084513"/>
            <a:ext cx="7416800" cy="1700212"/>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sz="2000" b="1">
                <a:solidFill>
                  <a:schemeClr val="hlink"/>
                </a:solidFill>
                <a:effectLst>
                  <a:outerShdw blurRad="38100" dist="38100" dir="2700000" algn="tl">
                    <a:srgbClr val="C0C0C0"/>
                  </a:outerShdw>
                </a:effectLst>
                <a:latin typeface="Arial Narrow" panose="020B0606020202030204" pitchFamily="34" charset="0"/>
              </a:rPr>
              <a:t>direction:</a:t>
            </a:r>
          </a:p>
          <a:p>
            <a:pPr algn="just"/>
            <a:r>
              <a:rPr kumimoji="0" lang="es-ES_tradnl" sz="1800" b="1">
                <a:latin typeface="Arial Narrow" panose="020B0606020202030204" pitchFamily="34" charset="0"/>
              </a:rPr>
              <a:t>in:</a:t>
            </a:r>
            <a:r>
              <a:rPr kumimoji="0" lang="es-ES_tradnl" sz="1800">
                <a:latin typeface="Arial Narrow" panose="020B0606020202030204" pitchFamily="34" charset="0"/>
              </a:rPr>
              <a:t> parámetro de entrada a la operación, el cual no puede ser modificado por ella.</a:t>
            </a:r>
          </a:p>
          <a:p>
            <a:pPr algn="just"/>
            <a:r>
              <a:rPr kumimoji="0" lang="es-ES_tradnl" sz="1800" b="1">
                <a:latin typeface="Arial Narrow" panose="020B0606020202030204" pitchFamily="34" charset="0"/>
              </a:rPr>
              <a:t>out:</a:t>
            </a:r>
            <a:r>
              <a:rPr kumimoji="0" lang="es-ES_tradnl" sz="1800">
                <a:latin typeface="Arial Narrow" panose="020B0606020202030204" pitchFamily="34" charset="0"/>
              </a:rPr>
              <a:t> la operación modifica el valor del parámetro para comunicar alguna información al programa que lo invocó.</a:t>
            </a:r>
          </a:p>
          <a:p>
            <a:pPr algn="just">
              <a:spcAft>
                <a:spcPct val="25000"/>
              </a:spcAft>
            </a:pPr>
            <a:r>
              <a:rPr kumimoji="0" lang="es-ES_tradnl" sz="1800" b="1">
                <a:latin typeface="Arial Narrow" panose="020B0606020202030204" pitchFamily="34" charset="0"/>
              </a:rPr>
              <a:t>inout:</a:t>
            </a:r>
            <a:r>
              <a:rPr kumimoji="0" lang="es-ES_tradnl" sz="1800">
                <a:latin typeface="Arial Narrow" panose="020B0606020202030204" pitchFamily="34" charset="0"/>
              </a:rPr>
              <a:t> el valor del parámetro de entrada puede ser modificado durante la ejecución de la operación.</a:t>
            </a:r>
          </a:p>
        </p:txBody>
      </p:sp>
      <p:sp>
        <p:nvSpPr>
          <p:cNvPr id="2020356" name="Rectangle 4" descr="Gotas de agua"/>
          <p:cNvSpPr>
            <a:spLocks noChangeArrowheads="1"/>
          </p:cNvSpPr>
          <p:nvPr/>
        </p:nvSpPr>
        <p:spPr bwMode="auto">
          <a:xfrm>
            <a:off x="1116013" y="4884738"/>
            <a:ext cx="7416800" cy="601662"/>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sz="2000" b="1">
                <a:solidFill>
                  <a:schemeClr val="hlink"/>
                </a:solidFill>
                <a:effectLst>
                  <a:outerShdw blurRad="38100" dist="38100" dir="2700000" algn="tl">
                    <a:srgbClr val="C0C0C0"/>
                  </a:outerShdw>
                </a:effectLst>
                <a:latin typeface="Arial Narrow" panose="020B0606020202030204" pitchFamily="34" charset="0"/>
              </a:rPr>
              <a:t>type:</a:t>
            </a:r>
          </a:p>
          <a:p>
            <a:pPr algn="just"/>
            <a:r>
              <a:rPr kumimoji="0" lang="es-ES_tradnl" sz="1800">
                <a:latin typeface="Arial Narrow" panose="020B0606020202030204" pitchFamily="34" charset="0"/>
              </a:rPr>
              <a:t>indica el tipo de dato del parámetro.</a:t>
            </a:r>
          </a:p>
        </p:txBody>
      </p:sp>
      <p:sp>
        <p:nvSpPr>
          <p:cNvPr id="2020357" name="Rectangle 5" descr="Gotas de agua"/>
          <p:cNvSpPr>
            <a:spLocks noChangeArrowheads="1"/>
          </p:cNvSpPr>
          <p:nvPr/>
        </p:nvSpPr>
        <p:spPr bwMode="auto">
          <a:xfrm>
            <a:off x="1116013" y="5576888"/>
            <a:ext cx="7416800" cy="87630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sz="2000" b="1">
                <a:solidFill>
                  <a:schemeClr val="hlink"/>
                </a:solidFill>
                <a:effectLst>
                  <a:outerShdw blurRad="38100" dist="38100" dir="2700000" algn="tl">
                    <a:srgbClr val="C0C0C0"/>
                  </a:outerShdw>
                </a:effectLst>
                <a:latin typeface="Arial Narrow" panose="020B0606020202030204" pitchFamily="34" charset="0"/>
              </a:rPr>
              <a:t>default type:</a:t>
            </a:r>
          </a:p>
          <a:p>
            <a:pPr algn="just"/>
            <a:r>
              <a:rPr kumimoji="0" lang="es-ES_tradnl" sz="1800">
                <a:latin typeface="Arial Narrow" panose="020B0606020202030204" pitchFamily="34" charset="0"/>
              </a:rPr>
              <a:t>indica el valor que asumirá el parámetro cuando al invocar la función, no se indica su valor.</a:t>
            </a:r>
          </a:p>
        </p:txBody>
      </p:sp>
      <p:sp>
        <p:nvSpPr>
          <p:cNvPr id="2020358" name="Rectangle 6" descr="Gotas de agua"/>
          <p:cNvSpPr>
            <a:spLocks noChangeArrowheads="1"/>
          </p:cNvSpPr>
          <p:nvPr/>
        </p:nvSpPr>
        <p:spPr bwMode="auto">
          <a:xfrm>
            <a:off x="611188" y="1133475"/>
            <a:ext cx="7921625" cy="13017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b="1">
                <a:solidFill>
                  <a:srgbClr val="A50021"/>
                </a:solidFill>
                <a:effectLst>
                  <a:outerShdw blurRad="38100" dist="38100" dir="2700000" algn="tl">
                    <a:srgbClr val="C0C0C0"/>
                  </a:outerShdw>
                </a:effectLst>
                <a:latin typeface="Arial Narrow" panose="020B0606020202030204" pitchFamily="34" charset="0"/>
              </a:rPr>
              <a:t>parameters list:</a:t>
            </a:r>
          </a:p>
          <a:p>
            <a:pPr algn="just"/>
            <a:r>
              <a:rPr kumimoji="0" lang="es-ES_tradnl" sz="2000">
                <a:latin typeface="Arial Narrow" panose="020B0606020202030204" pitchFamily="34" charset="0"/>
              </a:rPr>
              <a:t>normalmente cada operación necesita utilizar parámetros y/o devolver valores después de haber realizado la tarea encomendada. Los parámetros van separados por comas y cada parámetro tiene la siguiente sintaxis:</a:t>
            </a:r>
          </a:p>
        </p:txBody>
      </p:sp>
      <p:sp>
        <p:nvSpPr>
          <p:cNvPr id="2020359" name="Rectangle 7"/>
          <p:cNvSpPr>
            <a:spLocks noChangeArrowheads="1"/>
          </p:cNvSpPr>
          <p:nvPr/>
        </p:nvSpPr>
        <p:spPr bwMode="auto">
          <a:xfrm>
            <a:off x="608013" y="2501900"/>
            <a:ext cx="79248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l">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762000" indent="-285750" algn="l">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81100" indent="-228600" algn="l">
              <a:spcBef>
                <a:spcPct val="20000"/>
              </a:spcBef>
              <a:defRPr sz="2400">
                <a:solidFill>
                  <a:schemeClr val="tx1"/>
                </a:solidFill>
                <a:latin typeface="Arial Narrow" panose="020B0606020202030204" pitchFamily="34" charset="0"/>
              </a:defRPr>
            </a:lvl3pPr>
            <a:lvl4pPr marL="1600200" indent="-228600" algn="l">
              <a:spcBef>
                <a:spcPct val="20000"/>
              </a:spcBef>
              <a:defRPr sz="2000">
                <a:solidFill>
                  <a:schemeClr val="tx1"/>
                </a:solidFill>
                <a:latin typeface="Arial Narrow" panose="020B0606020202030204" pitchFamily="34" charset="0"/>
              </a:defRPr>
            </a:lvl4pPr>
            <a:lvl5pPr marL="2057400" indent="-228600" algn="l">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algn="ctr">
              <a:lnSpc>
                <a:spcPct val="85000"/>
              </a:lnSpc>
              <a:spcBef>
                <a:spcPct val="0"/>
              </a:spcBef>
              <a:spcAft>
                <a:spcPct val="20000"/>
              </a:spcAft>
              <a:buClr>
                <a:srgbClr val="CC3300"/>
              </a:buClr>
              <a:buSzPct val="50000"/>
              <a:buFont typeface="Wingdings" panose="05000000000000000000" pitchFamily="2" charset="2"/>
              <a:buNone/>
            </a:pPr>
            <a:r>
              <a:rPr kumimoji="0" lang="es-ES_tradnl" sz="2000">
                <a:solidFill>
                  <a:schemeClr val="hlink"/>
                </a:solidFill>
              </a:rPr>
              <a:t>[direction] name : type [</a:t>
            </a:r>
            <a:r>
              <a:rPr kumimoji="0" lang="en-US" sz="2000">
                <a:solidFill>
                  <a:schemeClr val="hlink"/>
                </a:solidFill>
              </a:rPr>
              <a:t>=</a:t>
            </a:r>
            <a:r>
              <a:rPr kumimoji="0" lang="es-ES_tradnl" sz="2000">
                <a:solidFill>
                  <a:schemeClr val="hlink"/>
                </a:solidFill>
              </a:rPr>
              <a:t>default-value]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4279" name="Rectangle 7"/>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Notación de Operaciones</a:t>
            </a:r>
            <a:endParaRPr kumimoji="0" lang="en-US" sz="2000" b="1">
              <a:latin typeface="Arial Narrow" panose="020B0606020202030204" pitchFamily="34" charset="0"/>
            </a:endParaRPr>
          </a:p>
        </p:txBody>
      </p:sp>
      <p:sp>
        <p:nvSpPr>
          <p:cNvPr id="1974281" name="Rectangle 9" descr="Gotas de agua"/>
          <p:cNvSpPr>
            <a:spLocks noChangeArrowheads="1"/>
          </p:cNvSpPr>
          <p:nvPr/>
        </p:nvSpPr>
        <p:spPr bwMode="auto">
          <a:xfrm>
            <a:off x="611188" y="1268413"/>
            <a:ext cx="7921625" cy="19875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b="1">
                <a:solidFill>
                  <a:srgbClr val="A50021"/>
                </a:solidFill>
                <a:effectLst>
                  <a:outerShdw blurRad="38100" dist="38100" dir="2700000" algn="tl">
                    <a:srgbClr val="C0C0C0"/>
                  </a:outerShdw>
                </a:effectLst>
                <a:latin typeface="Arial Narrow" panose="020B0606020202030204" pitchFamily="34" charset="0"/>
              </a:rPr>
              <a:t>Alcance de las operaciones:</a:t>
            </a:r>
          </a:p>
          <a:p>
            <a:pPr algn="just"/>
            <a:r>
              <a:rPr kumimoji="0" lang="es-ES_tradnl" sz="2000" b="1">
                <a:latin typeface="Arial Narrow" panose="020B0606020202030204" pitchFamily="34" charset="0"/>
              </a:rPr>
              <a:t>de clase:</a:t>
            </a:r>
            <a:r>
              <a:rPr kumimoji="0" lang="es-ES_tradnl" sz="2000">
                <a:latin typeface="Arial Narrow" panose="020B0606020202030204" pitchFamily="34" charset="0"/>
              </a:rPr>
              <a:t> son aquellas que sirven para toda la clase, tales como las que crean las instancias de clase (constructor). Se representa subrayando la definición de la operación.</a:t>
            </a:r>
          </a:p>
          <a:p>
            <a:pPr algn="just">
              <a:spcAft>
                <a:spcPct val="25000"/>
              </a:spcAft>
            </a:pPr>
            <a:r>
              <a:rPr kumimoji="0" lang="es-ES_tradnl" sz="2000" b="1">
                <a:latin typeface="Arial Narrow" panose="020B0606020202030204" pitchFamily="34" charset="0"/>
              </a:rPr>
              <a:t>de instancia:</a:t>
            </a:r>
            <a:r>
              <a:rPr kumimoji="0" lang="es-ES_tradnl" sz="2000">
                <a:latin typeface="Arial Narrow" panose="020B0606020202030204" pitchFamily="34" charset="0"/>
              </a:rPr>
              <a:t> cuando son válidas sólo para las instancias.</a:t>
            </a:r>
          </a:p>
          <a:p>
            <a:pPr algn="just"/>
            <a:r>
              <a:rPr kumimoji="0" lang="es-ES_tradnl" sz="2000"/>
              <a:t>Cuando no es especificada, se asume que es </a:t>
            </a:r>
            <a:r>
              <a:rPr kumimoji="0" lang="es-ES_tradnl" sz="2000" i="1"/>
              <a:t>de instancia</a:t>
            </a:r>
            <a:r>
              <a:rPr kumimoji="0" lang="es-ES_tradnl" sz="2000"/>
              <a:t> .</a:t>
            </a:r>
          </a:p>
        </p:txBody>
      </p:sp>
      <p:pic>
        <p:nvPicPr>
          <p:cNvPr id="1974282" name="Picture 10" descr="polimorfismo"/>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4572000" y="3500438"/>
            <a:ext cx="3960813" cy="276701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4284" name="Rectangle 12" descr="Gotas de agua"/>
          <p:cNvSpPr>
            <a:spLocks noChangeArrowheads="1"/>
          </p:cNvSpPr>
          <p:nvPr/>
        </p:nvSpPr>
        <p:spPr bwMode="auto">
          <a:xfrm>
            <a:off x="684213" y="3514725"/>
            <a:ext cx="3527425" cy="2219325"/>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sz="1800">
                <a:latin typeface="Arial Narrow" panose="020B0606020202030204" pitchFamily="34" charset="0"/>
              </a:rPr>
              <a:t>En la jerarquía de clases, las operaciones de las clases hijas redefinen la operación a ser ejecutada, la cual se determina en tiempo de ejecución.</a:t>
            </a:r>
          </a:p>
          <a:p>
            <a:pPr algn="just"/>
            <a:r>
              <a:rPr kumimoji="0" lang="es-ES_tradnl" sz="1800">
                <a:latin typeface="Arial Narrow" panose="020B0606020202030204" pitchFamily="34" charset="0"/>
              </a:rPr>
              <a:t>Una </a:t>
            </a:r>
            <a:r>
              <a:rPr kumimoji="0" lang="es-ES_tradnl" sz="1800" b="1" i="1">
                <a:latin typeface="Arial Narrow" panose="020B0606020202030204" pitchFamily="34" charset="0"/>
              </a:rPr>
              <a:t>operación polimórfica</a:t>
            </a:r>
            <a:r>
              <a:rPr kumimoji="0" lang="es-ES_tradnl" sz="1800">
                <a:latin typeface="Arial Narrow" panose="020B0606020202030204" pitchFamily="34" charset="0"/>
              </a:rPr>
              <a:t>, es justamente la misma operación implementada de manera distinta por dos o más clases.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5299" name="Rectangle 3"/>
          <p:cNvSpPr>
            <a:spLocks noChangeArrowheads="1"/>
          </p:cNvSpPr>
          <p:nvPr>
            <p:ph type="body" idx="1"/>
          </p:nvPr>
        </p:nvSpPr>
        <p:spPr bwMode="auto">
          <a:xfrm>
            <a:off x="609600" y="1219200"/>
            <a:ext cx="7924800" cy="2460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b="0"/>
              <a:t>Son comunes a todas las clases</a:t>
            </a:r>
          </a:p>
          <a:p>
            <a:pPr marL="190500"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b="0"/>
              <a:t>Normalmente no se indican en el diagrama de clases</a:t>
            </a:r>
          </a:p>
          <a:p>
            <a:pPr marL="190500"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b="0"/>
              <a:t>Las operaciones estándares a considerar son:</a:t>
            </a:r>
          </a:p>
          <a:p>
            <a:pPr marL="571500" lvl="1" indent="-1778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a:t>Constructor: Crea un objeto e inicializa su estado.</a:t>
            </a:r>
          </a:p>
          <a:p>
            <a:pPr marL="571500" lvl="1" indent="-1778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a:t>Destructor: Destruye el objeto o libera su estado.</a:t>
            </a:r>
          </a:p>
          <a:p>
            <a:pPr marL="571500" lvl="1" indent="-1778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a:t>Modificador: Modifica el valor de los atributos de un objeto.</a:t>
            </a:r>
          </a:p>
          <a:p>
            <a:pPr marL="571500" lvl="1" indent="-1778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a:t>Selector: Permite acceder a los valores de los atributos de un objeto.</a:t>
            </a:r>
          </a:p>
        </p:txBody>
      </p:sp>
      <p:sp>
        <p:nvSpPr>
          <p:cNvPr id="1975301"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Operaciones Estándares</a:t>
            </a:r>
            <a:endParaRPr kumimoji="0" lang="en-US" sz="2000" b="1">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2402" name="Rectangle 2"/>
          <p:cNvSpPr>
            <a:spLocks noChangeArrowheads="1"/>
          </p:cNvSpPr>
          <p:nvPr>
            <p:ph type="body" sz="half" idx="1"/>
          </p:nvPr>
        </p:nvSpPr>
        <p:spPr bwMode="auto">
          <a:xfrm>
            <a:off x="457200" y="1196975"/>
            <a:ext cx="7931150" cy="2765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Una responsabilidad es un contrato u obligación que la clase debe cumplir, pues viene a ser el fin para la cual fue creada.</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Los atributos y comportamiento son las características de la clase que le permiten cumplir con esas responsabilidades.</a:t>
            </a:r>
          </a:p>
          <a:p>
            <a:pPr marL="190500"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b="0"/>
              <a:t>Una buena manera de iniciar el modelado OO, es identificar las clases con sus respectivas responsabilidades; cuando se va refinando el modelo, las responsabilidades se traducen en atributos y operaciones que permiten cumplirlas.</a:t>
            </a:r>
          </a:p>
        </p:txBody>
      </p:sp>
      <p:sp>
        <p:nvSpPr>
          <p:cNvPr id="2022403"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Definición de Responsabilidades</a:t>
            </a:r>
            <a:endParaRPr kumimoji="0" lang="en-US" sz="2000" b="1">
              <a:latin typeface="Arial Narrow" panose="020B0606020202030204" pitchFamily="34" charset="0"/>
            </a:endParaRPr>
          </a:p>
        </p:txBody>
      </p:sp>
      <p:pic>
        <p:nvPicPr>
          <p:cNvPr id="2022410" name="Picture 10" descr="Responsabilidade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421063" y="4254500"/>
            <a:ext cx="2303462" cy="16954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6498" name="Rectangle 2"/>
          <p:cNvSpPr>
            <a:spLocks noChangeArrowheads="1"/>
          </p:cNvSpPr>
          <p:nvPr>
            <p:ph type="body" sz="half" idx="1"/>
          </p:nvPr>
        </p:nvSpPr>
        <p:spPr bwMode="auto">
          <a:xfrm>
            <a:off x="611188" y="1196975"/>
            <a:ext cx="7921625" cy="3629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Clase abstracta.</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Clase parametrizada.</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Clase asociación.</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Clase activa.</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Clase utilidad (utility class).</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Clase interfaz (interface class).</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Clase hoja (leaf class).</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Clase raiz (root class).</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Metaclase (metaclass).</a:t>
            </a:r>
          </a:p>
        </p:txBody>
      </p:sp>
      <p:sp>
        <p:nvSpPr>
          <p:cNvPr id="2026499"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Casos particulares de Clases</a:t>
            </a:r>
            <a:endParaRPr kumimoji="0" lang="en-US" sz="2000" b="1">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547"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Casos particulares de Clases</a:t>
            </a:r>
            <a:endParaRPr kumimoji="0" lang="en-US" sz="2000" b="1">
              <a:latin typeface="Arial Narrow" panose="020B0606020202030204" pitchFamily="34" charset="0"/>
            </a:endParaRPr>
          </a:p>
        </p:txBody>
      </p:sp>
      <p:sp>
        <p:nvSpPr>
          <p:cNvPr id="2028549" name="Rectangle 5" descr="Gotas de agua"/>
          <p:cNvSpPr>
            <a:spLocks noChangeArrowheads="1"/>
          </p:cNvSpPr>
          <p:nvPr/>
        </p:nvSpPr>
        <p:spPr bwMode="auto">
          <a:xfrm>
            <a:off x="611188" y="1268413"/>
            <a:ext cx="7921625" cy="16065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b="1">
                <a:solidFill>
                  <a:srgbClr val="A50021"/>
                </a:solidFill>
                <a:effectLst>
                  <a:outerShdw blurRad="38100" dist="38100" dir="2700000" algn="tl">
                    <a:srgbClr val="C0C0C0"/>
                  </a:outerShdw>
                </a:effectLst>
                <a:latin typeface="Arial Narrow" panose="020B0606020202030204" pitchFamily="34" charset="0"/>
              </a:rPr>
              <a:t>Clase abstracta:</a:t>
            </a:r>
          </a:p>
          <a:p>
            <a:pPr algn="just"/>
            <a:r>
              <a:rPr kumimoji="0" lang="es-ES_tradnl" sz="2000">
                <a:latin typeface="Arial Narrow" panose="020B0606020202030204" pitchFamily="34" charset="0"/>
              </a:rPr>
              <a:t>son aquellas que no tienen instancias y sirven para definir otras subclases las cuales si podrán ser instanciadas. Una </a:t>
            </a:r>
            <a:r>
              <a:rPr kumimoji="0" lang="es-ES_tradnl" sz="2000" i="1">
                <a:latin typeface="Arial Narrow" panose="020B0606020202030204" pitchFamily="34" charset="0"/>
              </a:rPr>
              <a:t>operación abstracta</a:t>
            </a:r>
            <a:r>
              <a:rPr kumimoji="0" lang="es-ES_tradnl" sz="2000">
                <a:latin typeface="Arial Narrow" panose="020B0606020202030204" pitchFamily="34" charset="0"/>
              </a:rPr>
              <a:t> es aquella que se declara en una clase abstracta pero no se implementa. Se denota escribiendo el nombre de la clase y las operaciones con letra </a:t>
            </a:r>
            <a:r>
              <a:rPr kumimoji="0" lang="es-ES_tradnl" sz="2000" i="1">
                <a:latin typeface="Arial Narrow" panose="020B0606020202030204" pitchFamily="34" charset="0"/>
              </a:rPr>
              <a:t>‘italica’</a:t>
            </a:r>
            <a:r>
              <a:rPr kumimoji="0" lang="es-ES_tradnl" sz="2000">
                <a:latin typeface="Arial Narrow" panose="020B0606020202030204" pitchFamily="34" charset="0"/>
              </a:rPr>
              <a:t>.</a:t>
            </a:r>
          </a:p>
        </p:txBody>
      </p:sp>
      <p:sp>
        <p:nvSpPr>
          <p:cNvPr id="2028550" name="Rectangle 6" descr="Gotas de agua"/>
          <p:cNvSpPr>
            <a:spLocks noChangeArrowheads="1"/>
          </p:cNvSpPr>
          <p:nvPr/>
        </p:nvSpPr>
        <p:spPr bwMode="auto">
          <a:xfrm>
            <a:off x="611188" y="2997200"/>
            <a:ext cx="7921625" cy="9969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b="1">
                <a:solidFill>
                  <a:srgbClr val="A50021"/>
                </a:solidFill>
                <a:effectLst>
                  <a:outerShdw blurRad="38100" dist="38100" dir="2700000" algn="tl">
                    <a:srgbClr val="C0C0C0"/>
                  </a:outerShdw>
                </a:effectLst>
                <a:latin typeface="Arial Narrow" panose="020B0606020202030204" pitchFamily="34" charset="0"/>
              </a:rPr>
              <a:t>Clase parametrizada:</a:t>
            </a:r>
          </a:p>
          <a:p>
            <a:pPr algn="just"/>
            <a:r>
              <a:rPr kumimoji="0" lang="es-ES_tradnl" sz="2000">
                <a:latin typeface="Arial Narrow" panose="020B0606020202030204" pitchFamily="34" charset="0"/>
              </a:rPr>
              <a:t>Corresponde al concepto de </a:t>
            </a:r>
            <a:r>
              <a:rPr kumimoji="0" lang="es-ES_tradnl" sz="2000" b="1" i="1">
                <a:latin typeface="Arial Narrow" panose="020B0606020202030204" pitchFamily="34" charset="0"/>
              </a:rPr>
              <a:t>clase genérica</a:t>
            </a:r>
            <a:r>
              <a:rPr kumimoji="0" lang="es-ES_tradnl" sz="2000">
                <a:latin typeface="Arial Narrow" panose="020B0606020202030204" pitchFamily="34" charset="0"/>
              </a:rPr>
              <a:t> o </a:t>
            </a:r>
            <a:r>
              <a:rPr kumimoji="0" lang="es-ES_tradnl" sz="2000" b="1" i="1">
                <a:latin typeface="Arial Narrow" panose="020B0606020202030204" pitchFamily="34" charset="0"/>
              </a:rPr>
              <a:t>plantilla</a:t>
            </a:r>
            <a:r>
              <a:rPr kumimoji="0" lang="es-ES_tradnl" sz="2000">
                <a:latin typeface="Arial Narrow" panose="020B0606020202030204" pitchFamily="34" charset="0"/>
              </a:rPr>
              <a:t> (template).</a:t>
            </a:r>
          </a:p>
          <a:p>
            <a:pPr algn="just"/>
            <a:r>
              <a:rPr kumimoji="0" lang="es-ES_tradnl" sz="2000">
                <a:latin typeface="Arial Narrow" panose="020B0606020202030204" pitchFamily="34" charset="0"/>
              </a:rPr>
              <a:t>A la instancia de una clase con parámetro, se le llama elemento enlazado (bond).</a:t>
            </a:r>
          </a:p>
        </p:txBody>
      </p:sp>
      <p:pic>
        <p:nvPicPr>
          <p:cNvPr id="2028551" name="Picture 7" descr="Clase parametrizada"/>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5795963" y="4244975"/>
            <a:ext cx="2505075" cy="1704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8553" name="Rectangle 9" descr="Gotas de agua"/>
          <p:cNvSpPr>
            <a:spLocks noChangeArrowheads="1"/>
          </p:cNvSpPr>
          <p:nvPr/>
        </p:nvSpPr>
        <p:spPr bwMode="auto">
          <a:xfrm>
            <a:off x="611188" y="4081463"/>
            <a:ext cx="5040312" cy="2155825"/>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sz="2000">
                <a:latin typeface="Arial Narrow" panose="020B0606020202030204" pitchFamily="34" charset="0"/>
              </a:rPr>
              <a:t>La instanciación de una clase parametrizada da como resultado una clase concreta.</a:t>
            </a:r>
          </a:p>
          <a:p>
            <a:pPr algn="just"/>
            <a:r>
              <a:rPr kumimoji="0" lang="es-ES_tradnl" sz="2000">
                <a:latin typeface="Arial Narrow" panose="020B0606020202030204" pitchFamily="34" charset="0"/>
              </a:rPr>
              <a:t>Típicamente  los parámetros representan los tipos de atributos, y aún más, ellos también pueden representar operaciones.</a:t>
            </a:r>
          </a:p>
          <a:p>
            <a:pPr algn="just"/>
            <a:r>
              <a:rPr kumimoji="0" lang="es-ES_tradnl" sz="2000">
                <a:latin typeface="Arial Narrow" panose="020B0606020202030204" pitchFamily="34" charset="0"/>
              </a:rPr>
              <a:t>Sintaxis de los parámetros;</a:t>
            </a:r>
          </a:p>
          <a:p>
            <a:pPr algn="just"/>
            <a:r>
              <a:rPr kumimoji="0" lang="es-ES_tradnl" sz="2000">
                <a:solidFill>
                  <a:srgbClr val="A50021"/>
                </a:solidFill>
                <a:latin typeface="Arial Narrow" panose="020B0606020202030204" pitchFamily="34" charset="0"/>
              </a:rPr>
              <a:t>               name: type </a:t>
            </a:r>
            <a:r>
              <a:rPr kumimoji="0" lang="en-US" sz="2000">
                <a:solidFill>
                  <a:srgbClr val="A50021"/>
                </a:solidFill>
                <a:latin typeface="Arial Narrow" panose="020B0606020202030204" pitchFamily="34" charset="0"/>
              </a:rPr>
              <a:t>[=default-value]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0594" name="Rectangle 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Casos particulares de Clases</a:t>
            </a:r>
            <a:endParaRPr kumimoji="0" lang="en-US" sz="2000" b="1">
              <a:latin typeface="Arial Narrow" panose="020B0606020202030204" pitchFamily="34" charset="0"/>
            </a:endParaRPr>
          </a:p>
        </p:txBody>
      </p:sp>
      <p:sp>
        <p:nvSpPr>
          <p:cNvPr id="2030595" name="Rectangle 3" descr="Gotas de agua"/>
          <p:cNvSpPr>
            <a:spLocks noChangeArrowheads="1"/>
          </p:cNvSpPr>
          <p:nvPr/>
        </p:nvSpPr>
        <p:spPr bwMode="auto">
          <a:xfrm>
            <a:off x="611188" y="1268413"/>
            <a:ext cx="7921625" cy="13017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b="1">
                <a:solidFill>
                  <a:srgbClr val="A50021"/>
                </a:solidFill>
                <a:effectLst>
                  <a:outerShdw blurRad="38100" dist="38100" dir="2700000" algn="tl">
                    <a:srgbClr val="C0C0C0"/>
                  </a:outerShdw>
                </a:effectLst>
                <a:latin typeface="Arial Narrow" panose="020B0606020202030204" pitchFamily="34" charset="0"/>
              </a:rPr>
              <a:t>Clase asociación:</a:t>
            </a:r>
          </a:p>
          <a:p>
            <a:pPr algn="just"/>
            <a:r>
              <a:rPr kumimoji="0" lang="es-ES_tradnl" sz="2000">
                <a:latin typeface="Arial Narrow" panose="020B0606020202030204" pitchFamily="34" charset="0"/>
              </a:rPr>
              <a:t>modela las propiedades de una </a:t>
            </a:r>
            <a:r>
              <a:rPr kumimoji="0" lang="es-ES_tradnl" sz="2000" b="1" i="1">
                <a:latin typeface="Arial Narrow" panose="020B0606020202030204" pitchFamily="34" charset="0"/>
              </a:rPr>
              <a:t>relación de asociación</a:t>
            </a:r>
            <a:r>
              <a:rPr kumimoji="0" lang="es-ES_tradnl" sz="2000">
                <a:latin typeface="Arial Narrow" panose="020B0606020202030204" pitchFamily="34" charset="0"/>
              </a:rPr>
              <a:t>, estas propiedades son almacenadas en una clase y enlazadas a la relación de asociación (mediante una línea discontinua).</a:t>
            </a:r>
          </a:p>
        </p:txBody>
      </p:sp>
      <p:sp>
        <p:nvSpPr>
          <p:cNvPr id="2030596" name="Rectangle 4" descr="Gotas de agua"/>
          <p:cNvSpPr>
            <a:spLocks noChangeArrowheads="1"/>
          </p:cNvSpPr>
          <p:nvPr/>
        </p:nvSpPr>
        <p:spPr bwMode="auto">
          <a:xfrm>
            <a:off x="611188" y="2781300"/>
            <a:ext cx="7921625" cy="19113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b="1">
                <a:solidFill>
                  <a:srgbClr val="A50021"/>
                </a:solidFill>
                <a:effectLst>
                  <a:outerShdw blurRad="38100" dist="38100" dir="2700000" algn="tl">
                    <a:srgbClr val="C0C0C0"/>
                  </a:outerShdw>
                </a:effectLst>
                <a:latin typeface="Arial Narrow" panose="020B0606020202030204" pitchFamily="34" charset="0"/>
              </a:rPr>
              <a:t>Clase activa:</a:t>
            </a:r>
          </a:p>
          <a:p>
            <a:pPr algn="just"/>
            <a:r>
              <a:rPr kumimoji="0" lang="es-ES_tradnl" sz="2000">
                <a:latin typeface="Arial Narrow" panose="020B0606020202030204" pitchFamily="34" charset="0"/>
              </a:rPr>
              <a:t>Cuando está formada por </a:t>
            </a:r>
            <a:r>
              <a:rPr kumimoji="0" lang="es-ES_tradnl" sz="2000" b="1" i="1">
                <a:latin typeface="Arial Narrow" panose="020B0606020202030204" pitchFamily="34" charset="0"/>
              </a:rPr>
              <a:t>objetos activos</a:t>
            </a:r>
            <a:r>
              <a:rPr kumimoji="0" lang="es-ES_tradnl" sz="2000">
                <a:latin typeface="Arial Narrow" panose="020B0606020202030204" pitchFamily="34" charset="0"/>
              </a:rPr>
              <a:t>. Un </a:t>
            </a:r>
            <a:r>
              <a:rPr kumimoji="0" lang="es-ES_tradnl" sz="2000" i="1">
                <a:latin typeface="Arial Narrow" panose="020B0606020202030204" pitchFamily="34" charset="0"/>
              </a:rPr>
              <a:t>objeto activo</a:t>
            </a:r>
            <a:r>
              <a:rPr kumimoji="0" lang="es-ES_tradnl" sz="2000">
                <a:latin typeface="Arial Narrow" panose="020B0606020202030204" pitchFamily="34" charset="0"/>
              </a:rPr>
              <a:t> es el que contiene su propio flujo de control (a diferencia de un </a:t>
            </a:r>
            <a:r>
              <a:rPr kumimoji="0" lang="es-ES_tradnl" sz="2000" i="1">
                <a:latin typeface="Arial Narrow" panose="020B0606020202030204" pitchFamily="34" charset="0"/>
              </a:rPr>
              <a:t>objeto pasivo</a:t>
            </a:r>
            <a:r>
              <a:rPr kumimoji="0" lang="es-ES_tradnl" sz="2000">
                <a:latin typeface="Arial Narrow" panose="020B0606020202030204" pitchFamily="34" charset="0"/>
              </a:rPr>
              <a:t> que encapsula datos y sólo reacciona al enviarle un mensaje).</a:t>
            </a:r>
          </a:p>
          <a:p>
            <a:pPr algn="just"/>
            <a:r>
              <a:rPr kumimoji="0" lang="es-ES_tradnl" sz="2000">
                <a:latin typeface="Arial Narrow" panose="020B0606020202030204" pitchFamily="34" charset="0"/>
              </a:rPr>
              <a:t>Los objetos de una clase activa tienen comportamiento concurrente con otros elementos y, por lo tanto, pueden dar lugar a actividades de control.</a:t>
            </a:r>
          </a:p>
        </p:txBody>
      </p:sp>
      <p:pic>
        <p:nvPicPr>
          <p:cNvPr id="2030600" name="Picture 8" descr="Clase activa"/>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5507038" y="4868863"/>
            <a:ext cx="2952750" cy="115411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30602" name="Rectangle 10" descr="Gotas de agua"/>
          <p:cNvSpPr>
            <a:spLocks noChangeArrowheads="1"/>
          </p:cNvSpPr>
          <p:nvPr/>
        </p:nvSpPr>
        <p:spPr bwMode="auto">
          <a:xfrm>
            <a:off x="611188" y="4724400"/>
            <a:ext cx="4608512" cy="631825"/>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sz="2000">
                <a:latin typeface="Arial Narrow" panose="020B0606020202030204" pitchFamily="34" charset="0"/>
              </a:rPr>
              <a:t>Se representan mediante un rectángulo de bordes gruesos.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1618" name="Rectangle 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Casos particulares de Clases</a:t>
            </a:r>
            <a:endParaRPr kumimoji="0" lang="en-US" sz="2000" b="1">
              <a:latin typeface="Arial Narrow" panose="020B0606020202030204" pitchFamily="34" charset="0"/>
            </a:endParaRPr>
          </a:p>
        </p:txBody>
      </p:sp>
      <p:sp>
        <p:nvSpPr>
          <p:cNvPr id="2031619" name="Rectangle 3" descr="Gotas de agua"/>
          <p:cNvSpPr>
            <a:spLocks noChangeArrowheads="1"/>
          </p:cNvSpPr>
          <p:nvPr/>
        </p:nvSpPr>
        <p:spPr bwMode="auto">
          <a:xfrm>
            <a:off x="611188" y="1268413"/>
            <a:ext cx="7921625" cy="903287"/>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pPr>
            <a:r>
              <a:rPr kumimoji="0" lang="es-ES_tradnl" b="1">
                <a:solidFill>
                  <a:srgbClr val="A50021"/>
                </a:solidFill>
                <a:effectLst>
                  <a:outerShdw blurRad="38100" dist="38100" dir="2700000" algn="tl">
                    <a:srgbClr val="C0C0C0"/>
                  </a:outerShdw>
                </a:effectLst>
                <a:latin typeface="Arial Narrow" panose="020B0606020202030204" pitchFamily="34" charset="0"/>
              </a:rPr>
              <a:t>Utility class:</a:t>
            </a:r>
          </a:p>
          <a:p>
            <a:pPr algn="just">
              <a:lnSpc>
                <a:spcPct val="85000"/>
              </a:lnSpc>
            </a:pPr>
            <a:r>
              <a:rPr kumimoji="0" lang="es-ES_tradnl" sz="2000">
                <a:latin typeface="Arial Narrow" panose="020B0606020202030204" pitchFamily="34" charset="0"/>
              </a:rPr>
              <a:t>Es una agrupación de variables globales y procedimientos públicos declarados en forma de una clase. Es representada como una clase con el estereotipo </a:t>
            </a:r>
            <a:r>
              <a:rPr kumimoji="0" lang="en-US" sz="2000">
                <a:latin typeface="Arial Narrow" panose="020B0606020202030204" pitchFamily="34" charset="0"/>
              </a:rPr>
              <a:t>«</a:t>
            </a:r>
            <a:r>
              <a:rPr kumimoji="0" lang="es-ES_tradnl" sz="2000">
                <a:latin typeface="Arial Narrow" panose="020B0606020202030204" pitchFamily="34" charset="0"/>
              </a:rPr>
              <a:t>utilidad</a:t>
            </a:r>
            <a:r>
              <a:rPr kumimoji="0" lang="en-US">
                <a:latin typeface="Arial Narrow" panose="020B0606020202030204" pitchFamily="34" charset="0"/>
              </a:rPr>
              <a:t>».</a:t>
            </a:r>
            <a:endParaRPr kumimoji="0" lang="es-ES_tradnl">
              <a:latin typeface="Arial Narrow" panose="020B0606020202030204" pitchFamily="34" charset="0"/>
            </a:endParaRPr>
          </a:p>
        </p:txBody>
      </p:sp>
      <p:sp>
        <p:nvSpPr>
          <p:cNvPr id="2031620" name="Rectangle 4" descr="Gotas de agua"/>
          <p:cNvSpPr>
            <a:spLocks noChangeArrowheads="1"/>
          </p:cNvSpPr>
          <p:nvPr/>
        </p:nvSpPr>
        <p:spPr bwMode="auto">
          <a:xfrm>
            <a:off x="611188" y="2349500"/>
            <a:ext cx="7921625" cy="11620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pPr>
            <a:r>
              <a:rPr kumimoji="0" lang="es-ES_tradnl" b="1">
                <a:solidFill>
                  <a:srgbClr val="A50021"/>
                </a:solidFill>
                <a:effectLst>
                  <a:outerShdw blurRad="38100" dist="38100" dir="2700000" algn="tl">
                    <a:srgbClr val="C0C0C0"/>
                  </a:outerShdw>
                </a:effectLst>
                <a:latin typeface="Arial Narrow" panose="020B0606020202030204" pitchFamily="34" charset="0"/>
              </a:rPr>
              <a:t>Interface class:</a:t>
            </a:r>
          </a:p>
          <a:p>
            <a:pPr algn="just">
              <a:lnSpc>
                <a:spcPct val="85000"/>
              </a:lnSpc>
            </a:pPr>
            <a:r>
              <a:rPr kumimoji="0" lang="es-ES_tradnl" sz="2000">
                <a:latin typeface="Arial Narrow" panose="020B0606020202030204" pitchFamily="34" charset="0"/>
              </a:rPr>
              <a:t>Consta sólo de operaciones. Definen comportamientos genéricos que no pueden encapsularse en clases propiamente dichas, porque no forman parte de la semántica OO. Es representada como una clase con el estereotipo </a:t>
            </a:r>
            <a:r>
              <a:rPr kumimoji="0" lang="en-US" sz="2000">
                <a:latin typeface="Arial Narrow" panose="020B0606020202030204" pitchFamily="34" charset="0"/>
              </a:rPr>
              <a:t>«</a:t>
            </a:r>
            <a:r>
              <a:rPr kumimoji="0" lang="es-ES_tradnl" sz="2000">
                <a:latin typeface="Arial Narrow" panose="020B0606020202030204" pitchFamily="34" charset="0"/>
              </a:rPr>
              <a:t>interface</a:t>
            </a:r>
            <a:r>
              <a:rPr kumimoji="0" lang="en-US">
                <a:latin typeface="Arial Narrow" panose="020B0606020202030204" pitchFamily="34" charset="0"/>
              </a:rPr>
              <a:t>».</a:t>
            </a:r>
            <a:endParaRPr kumimoji="0" lang="es-ES_tradnl">
              <a:latin typeface="Arial Narrow" panose="020B0606020202030204" pitchFamily="34" charset="0"/>
            </a:endParaRPr>
          </a:p>
        </p:txBody>
      </p:sp>
      <p:sp>
        <p:nvSpPr>
          <p:cNvPr id="2031624" name="Rectangle 8" descr="Gotas de agua"/>
          <p:cNvSpPr>
            <a:spLocks noChangeArrowheads="1"/>
          </p:cNvSpPr>
          <p:nvPr/>
        </p:nvSpPr>
        <p:spPr bwMode="auto">
          <a:xfrm>
            <a:off x="611188" y="3716338"/>
            <a:ext cx="7921625" cy="644525"/>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pPr>
            <a:r>
              <a:rPr kumimoji="0" lang="es-ES_tradnl" b="1">
                <a:solidFill>
                  <a:srgbClr val="A50021"/>
                </a:solidFill>
                <a:effectLst>
                  <a:outerShdw blurRad="38100" dist="38100" dir="2700000" algn="tl">
                    <a:srgbClr val="C0C0C0"/>
                  </a:outerShdw>
                </a:effectLst>
                <a:latin typeface="Arial Narrow" panose="020B0606020202030204" pitchFamily="34" charset="0"/>
              </a:rPr>
              <a:t>Leaf class:</a:t>
            </a:r>
          </a:p>
          <a:p>
            <a:pPr algn="just">
              <a:lnSpc>
                <a:spcPct val="85000"/>
              </a:lnSpc>
            </a:pPr>
            <a:r>
              <a:rPr kumimoji="0" lang="es-ES_tradnl" sz="2000">
                <a:latin typeface="Arial Narrow" panose="020B0606020202030204" pitchFamily="34" charset="0"/>
              </a:rPr>
              <a:t>Clase que se encuentra en el último nivel de descendencia en la jerarquía de clases</a:t>
            </a:r>
            <a:r>
              <a:rPr kumimoji="0" lang="en-US">
                <a:latin typeface="Arial Narrow" panose="020B0606020202030204" pitchFamily="34" charset="0"/>
              </a:rPr>
              <a:t>.</a:t>
            </a:r>
            <a:endParaRPr kumimoji="0" lang="es-ES_tradnl">
              <a:latin typeface="Arial Narrow" panose="020B0606020202030204" pitchFamily="34" charset="0"/>
            </a:endParaRPr>
          </a:p>
        </p:txBody>
      </p:sp>
      <p:sp>
        <p:nvSpPr>
          <p:cNvPr id="2031625" name="Rectangle 9" descr="Gotas de agua"/>
          <p:cNvSpPr>
            <a:spLocks noChangeArrowheads="1"/>
          </p:cNvSpPr>
          <p:nvPr/>
        </p:nvSpPr>
        <p:spPr bwMode="auto">
          <a:xfrm>
            <a:off x="611188" y="4508500"/>
            <a:ext cx="7921625" cy="592138"/>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pPr>
            <a:r>
              <a:rPr kumimoji="0" lang="es-PE" b="1">
                <a:solidFill>
                  <a:srgbClr val="A50021"/>
                </a:solidFill>
                <a:effectLst>
                  <a:outerShdw blurRad="38100" dist="38100" dir="2700000" algn="tl">
                    <a:srgbClr val="C0C0C0"/>
                  </a:outerShdw>
                </a:effectLst>
                <a:latin typeface="Arial Narrow" panose="020B0606020202030204" pitchFamily="34" charset="0"/>
              </a:rPr>
              <a:t>Root class:</a:t>
            </a:r>
          </a:p>
          <a:p>
            <a:pPr algn="just">
              <a:lnSpc>
                <a:spcPct val="85000"/>
              </a:lnSpc>
            </a:pPr>
            <a:r>
              <a:rPr kumimoji="0" lang="es-PE" sz="2000">
                <a:latin typeface="Arial Narrow" panose="020B0606020202030204" pitchFamily="34" charset="0"/>
              </a:rPr>
              <a:t>Clase que se encuentra en el nivel mas superior dentro de la jerarquía de clases.</a:t>
            </a:r>
          </a:p>
        </p:txBody>
      </p:sp>
      <p:sp>
        <p:nvSpPr>
          <p:cNvPr id="2031626" name="Rectangle 10" descr="Gotas de agua"/>
          <p:cNvSpPr>
            <a:spLocks noChangeArrowheads="1"/>
          </p:cNvSpPr>
          <p:nvPr/>
        </p:nvSpPr>
        <p:spPr bwMode="auto">
          <a:xfrm>
            <a:off x="611188" y="5300663"/>
            <a:ext cx="7921625" cy="903287"/>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pPr>
            <a:r>
              <a:rPr kumimoji="0" lang="es-PE" b="1">
                <a:solidFill>
                  <a:srgbClr val="A50021"/>
                </a:solidFill>
                <a:effectLst>
                  <a:outerShdw blurRad="38100" dist="38100" dir="2700000" algn="tl">
                    <a:srgbClr val="C0C0C0"/>
                  </a:outerShdw>
                </a:effectLst>
                <a:latin typeface="Arial Narrow" panose="020B0606020202030204" pitchFamily="34" charset="0"/>
              </a:rPr>
              <a:t>metaclass:</a:t>
            </a:r>
          </a:p>
          <a:p>
            <a:pPr algn="just">
              <a:lnSpc>
                <a:spcPct val="85000"/>
              </a:lnSpc>
            </a:pPr>
            <a:r>
              <a:rPr kumimoji="0" lang="es-PE" sz="2000">
                <a:latin typeface="Arial Narrow" panose="020B0606020202030204" pitchFamily="34" charset="0"/>
              </a:rPr>
              <a:t>Clase cuyas instancias son clases. </a:t>
            </a:r>
            <a:r>
              <a:rPr kumimoji="0" lang="es-ES_tradnl" sz="2000">
                <a:latin typeface="Arial Narrow" panose="020B0606020202030204" pitchFamily="34" charset="0"/>
              </a:rPr>
              <a:t>Es representada como una clase con el estereotipo </a:t>
            </a:r>
            <a:r>
              <a:rPr kumimoji="0" lang="en-US" sz="2000">
                <a:latin typeface="Arial Narrow" panose="020B0606020202030204" pitchFamily="34" charset="0"/>
              </a:rPr>
              <a:t>«</a:t>
            </a:r>
            <a:r>
              <a:rPr kumimoji="0" lang="es-ES_tradnl" sz="2000">
                <a:latin typeface="Arial Narrow" panose="020B0606020202030204" pitchFamily="34" charset="0"/>
              </a:rPr>
              <a:t>metaclass</a:t>
            </a:r>
            <a:r>
              <a:rPr kumimoji="0" lang="en-US">
                <a:latin typeface="Arial Narrow" panose="020B0606020202030204" pitchFamily="34" charset="0"/>
              </a:rPr>
              <a:t>».</a:t>
            </a:r>
            <a:endParaRPr kumimoji="0" lang="es-PE">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83" name="Rectangle 3"/>
          <p:cNvSpPr>
            <a:spLocks noChangeArrowheads="1"/>
          </p:cNvSpPr>
          <p:nvPr>
            <p:ph type="body" idx="1"/>
          </p:nvPr>
        </p:nvSpPr>
        <p:spPr bwMode="auto">
          <a:xfrm>
            <a:off x="609600" y="1219200"/>
            <a:ext cx="7924800" cy="4724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85750" indent="-285750" algn="just">
              <a:lnSpc>
                <a:spcPct val="85000"/>
              </a:lnSpc>
              <a:spcBef>
                <a:spcPct val="0"/>
              </a:spcBef>
              <a:spcAft>
                <a:spcPct val="25000"/>
              </a:spcAft>
              <a:buClr>
                <a:srgbClr val="CC3300"/>
              </a:buClr>
              <a:buSzPct val="50000"/>
              <a:buFont typeface="Wingdings" panose="05000000000000000000" pitchFamily="2" charset="2"/>
              <a:buChar char="¤"/>
            </a:pPr>
            <a:r>
              <a:rPr lang="es-ES_tradnl" b="0"/>
              <a:t>Los Use Cases son una visión externa de las funciones del sistema. Pero es necesario tener un mayor grado de entendimiento del modelo del negocio, así como se necesita una estructura en la cual construir la solución del mismo.</a:t>
            </a:r>
          </a:p>
          <a:p>
            <a:pPr marL="285750" indent="-285750" algn="just">
              <a:lnSpc>
                <a:spcPct val="85000"/>
              </a:lnSpc>
              <a:spcBef>
                <a:spcPct val="0"/>
              </a:spcBef>
              <a:spcAft>
                <a:spcPct val="25000"/>
              </a:spcAft>
              <a:buClr>
                <a:srgbClr val="CC3300"/>
              </a:buClr>
              <a:buSzPct val="50000"/>
              <a:buFont typeface="Wingdings" panose="05000000000000000000" pitchFamily="2" charset="2"/>
              <a:buChar char="¤"/>
            </a:pPr>
            <a:r>
              <a:rPr lang="es-ES_tradnl" b="0"/>
              <a:t>Los diagramas de clases brindan solución a esta necesidad al permitirnos comprender el modelo del negocio a partir de entidades, definiciones y sus relaciones.</a:t>
            </a:r>
          </a:p>
          <a:p>
            <a:pPr marL="285750" indent="-285750" algn="just">
              <a:lnSpc>
                <a:spcPct val="85000"/>
              </a:lnSpc>
              <a:spcBef>
                <a:spcPct val="0"/>
              </a:spcBef>
              <a:spcAft>
                <a:spcPct val="25000"/>
              </a:spcAft>
              <a:buClr>
                <a:srgbClr val="CC3300"/>
              </a:buClr>
              <a:buSzPct val="50000"/>
              <a:buFont typeface="Wingdings" panose="05000000000000000000" pitchFamily="2" charset="2"/>
              <a:buChar char="¤"/>
            </a:pPr>
            <a:r>
              <a:rPr lang="es-ES_tradnl" b="0"/>
              <a:t>Un diagrama de clases es básicamente un modelo Entidad/Relación evolucionado. Muestran la vista estática del sistema.</a:t>
            </a:r>
          </a:p>
          <a:p>
            <a:pPr marL="285750" indent="-285750" algn="just">
              <a:lnSpc>
                <a:spcPct val="85000"/>
              </a:lnSpc>
              <a:spcBef>
                <a:spcPct val="0"/>
              </a:spcBef>
              <a:spcAft>
                <a:spcPct val="25000"/>
              </a:spcAft>
              <a:buClr>
                <a:srgbClr val="CC3300"/>
              </a:buClr>
              <a:buSzPct val="50000"/>
              <a:buFont typeface="Wingdings" panose="05000000000000000000" pitchFamily="2" charset="2"/>
              <a:buChar char="¤"/>
            </a:pPr>
            <a:r>
              <a:rPr lang="es-ES_tradnl" b="0"/>
              <a:t>Un diagrama de clases es un modelo del problema, que captura todos los requerimientos de usuario. Este conocimiento de los requerimientos está contenido en las clases, atributos, operaciones y asociaciones entre las clases.</a:t>
            </a:r>
          </a:p>
        </p:txBody>
      </p:sp>
      <p:sp>
        <p:nvSpPr>
          <p:cNvPr id="1966085"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Introducción</a:t>
            </a:r>
            <a:endParaRPr kumimoji="0" lang="en-US" sz="2000" b="1">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3666" name="Rectangle 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Relaciones entre Clases</a:t>
            </a:r>
            <a:endParaRPr kumimoji="0" lang="en-US" sz="2000" b="1">
              <a:latin typeface="Arial Narrow" panose="020B0606020202030204" pitchFamily="34" charset="0"/>
            </a:endParaRPr>
          </a:p>
        </p:txBody>
      </p:sp>
      <p:grpSp>
        <p:nvGrpSpPr>
          <p:cNvPr id="2033667" name="Group 3"/>
          <p:cNvGrpSpPr>
            <a:grpSpLocks/>
          </p:cNvGrpSpPr>
          <p:nvPr/>
        </p:nvGrpSpPr>
        <p:grpSpPr bwMode="auto">
          <a:xfrm>
            <a:off x="1003300" y="1844675"/>
            <a:ext cx="6664325" cy="4032250"/>
            <a:chOff x="360" y="754"/>
            <a:chExt cx="4198" cy="2540"/>
          </a:xfrm>
        </p:grpSpPr>
        <p:sp>
          <p:nvSpPr>
            <p:cNvPr id="2033668" name="Text Box 4" descr="Gotas de agua"/>
            <p:cNvSpPr txBox="1">
              <a:spLocks noChangeArrowheads="1"/>
            </p:cNvSpPr>
            <p:nvPr/>
          </p:nvSpPr>
          <p:spPr bwMode="auto">
            <a:xfrm>
              <a:off x="360" y="754"/>
              <a:ext cx="978" cy="244"/>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algn="just"/>
              <a:r>
                <a:rPr lang="es-PE"/>
                <a:t>Dependencia</a:t>
              </a:r>
            </a:p>
          </p:txBody>
        </p:sp>
        <p:sp>
          <p:nvSpPr>
            <p:cNvPr id="2033669" name="Text Box 5" descr="Gotas de agua"/>
            <p:cNvSpPr txBox="1">
              <a:spLocks noChangeArrowheads="1"/>
            </p:cNvSpPr>
            <p:nvPr/>
          </p:nvSpPr>
          <p:spPr bwMode="auto">
            <a:xfrm>
              <a:off x="360" y="1281"/>
              <a:ext cx="1100" cy="244"/>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algn="just"/>
              <a:r>
                <a:rPr lang="es-PE"/>
                <a:t>Generalización</a:t>
              </a:r>
            </a:p>
          </p:txBody>
        </p:sp>
        <p:sp>
          <p:nvSpPr>
            <p:cNvPr id="2033670" name="Text Box 6" descr="Gotas de agua"/>
            <p:cNvSpPr txBox="1">
              <a:spLocks noChangeArrowheads="1"/>
            </p:cNvSpPr>
            <p:nvPr/>
          </p:nvSpPr>
          <p:spPr bwMode="auto">
            <a:xfrm>
              <a:off x="374" y="2415"/>
              <a:ext cx="810" cy="244"/>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algn="just"/>
              <a:r>
                <a:rPr lang="es-PE"/>
                <a:t>Asociación</a:t>
              </a:r>
            </a:p>
          </p:txBody>
        </p:sp>
        <p:sp>
          <p:nvSpPr>
            <p:cNvPr id="2033671" name="Text Box 7" descr="Gotas de agua"/>
            <p:cNvSpPr txBox="1">
              <a:spLocks noChangeArrowheads="1"/>
            </p:cNvSpPr>
            <p:nvPr/>
          </p:nvSpPr>
          <p:spPr bwMode="auto">
            <a:xfrm>
              <a:off x="1390" y="1965"/>
              <a:ext cx="1309" cy="1166"/>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pPr algn="just">
                <a:lnSpc>
                  <a:spcPct val="75000"/>
                </a:lnSpc>
                <a:spcAft>
                  <a:spcPct val="300000"/>
                </a:spcAft>
              </a:pPr>
              <a:r>
                <a:rPr lang="es-PE" sz="2000"/>
                <a:t>Según el Nº de clases participantes</a:t>
              </a:r>
            </a:p>
            <a:p>
              <a:pPr algn="just">
                <a:lnSpc>
                  <a:spcPct val="75000"/>
                </a:lnSpc>
                <a:spcAft>
                  <a:spcPct val="300000"/>
                </a:spcAft>
              </a:pPr>
              <a:r>
                <a:rPr lang="es-PE" sz="2000"/>
                <a:t>Según como se unan las clases</a:t>
              </a:r>
            </a:p>
          </p:txBody>
        </p:sp>
        <p:sp>
          <p:nvSpPr>
            <p:cNvPr id="2033672" name="Text Box 8" descr="Gotas de agua"/>
            <p:cNvSpPr txBox="1">
              <a:spLocks noChangeArrowheads="1"/>
            </p:cNvSpPr>
            <p:nvPr/>
          </p:nvSpPr>
          <p:spPr bwMode="auto">
            <a:xfrm>
              <a:off x="2971" y="1842"/>
              <a:ext cx="499" cy="542"/>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pPr algn="just">
                <a:spcAft>
                  <a:spcPct val="100000"/>
                </a:spcAft>
              </a:pPr>
              <a:r>
                <a:rPr lang="es-PE" sz="2000"/>
                <a:t>Binaria</a:t>
              </a:r>
            </a:p>
            <a:p>
              <a:pPr algn="just">
                <a:lnSpc>
                  <a:spcPct val="75000"/>
                </a:lnSpc>
              </a:pPr>
              <a:r>
                <a:rPr lang="es-PE" sz="2000"/>
                <a:t>N-aria</a:t>
              </a:r>
            </a:p>
          </p:txBody>
        </p:sp>
        <p:sp>
          <p:nvSpPr>
            <p:cNvPr id="2033673" name="Text Box 9" descr="Gotas de agua"/>
            <p:cNvSpPr txBox="1">
              <a:spLocks noChangeArrowheads="1"/>
            </p:cNvSpPr>
            <p:nvPr/>
          </p:nvSpPr>
          <p:spPr bwMode="auto">
            <a:xfrm>
              <a:off x="2971" y="2704"/>
              <a:ext cx="499" cy="59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pPr algn="just">
                <a:spcAft>
                  <a:spcPct val="100000"/>
                </a:spcAft>
              </a:pPr>
              <a:r>
                <a:rPr lang="es-PE" sz="2000"/>
                <a:t>AND</a:t>
              </a:r>
            </a:p>
            <a:p>
              <a:pPr algn="just">
                <a:spcAft>
                  <a:spcPct val="100000"/>
                </a:spcAft>
              </a:pPr>
              <a:r>
                <a:rPr lang="es-PE" sz="2000"/>
                <a:t>OR</a:t>
              </a:r>
            </a:p>
          </p:txBody>
        </p:sp>
        <p:sp>
          <p:nvSpPr>
            <p:cNvPr id="2033674" name="Text Box 10" descr="Gotas de agua"/>
            <p:cNvSpPr txBox="1">
              <a:spLocks noChangeArrowheads="1"/>
            </p:cNvSpPr>
            <p:nvPr/>
          </p:nvSpPr>
          <p:spPr bwMode="auto">
            <a:xfrm>
              <a:off x="3651" y="2477"/>
              <a:ext cx="907" cy="59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pPr algn="just">
                <a:spcAft>
                  <a:spcPct val="100000"/>
                </a:spcAft>
              </a:pPr>
              <a:r>
                <a:rPr lang="es-PE" sz="2000"/>
                <a:t>Agregación</a:t>
              </a:r>
            </a:p>
            <a:p>
              <a:pPr algn="just">
                <a:spcAft>
                  <a:spcPct val="100000"/>
                </a:spcAft>
              </a:pPr>
              <a:r>
                <a:rPr lang="es-PE" sz="2000"/>
                <a:t>Composición</a:t>
              </a:r>
            </a:p>
          </p:txBody>
        </p:sp>
        <p:sp>
          <p:nvSpPr>
            <p:cNvPr id="2033675" name="AutoShape 11" descr="Gotas de agua"/>
            <p:cNvSpPr>
              <a:spLocks/>
            </p:cNvSpPr>
            <p:nvPr/>
          </p:nvSpPr>
          <p:spPr bwMode="auto">
            <a:xfrm>
              <a:off x="1292" y="1979"/>
              <a:ext cx="46" cy="1088"/>
            </a:xfrm>
            <a:prstGeom prst="leftBrace">
              <a:avLst>
                <a:gd name="adj1" fmla="val 197101"/>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EFF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nchor="ctr">
              <a:spAutoFit/>
            </a:bodyPr>
            <a:lstStyle/>
            <a:p>
              <a:endParaRPr lang="es-PE"/>
            </a:p>
          </p:txBody>
        </p:sp>
        <p:sp>
          <p:nvSpPr>
            <p:cNvPr id="2033676" name="AutoShape 12" descr="Gotas de agua"/>
            <p:cNvSpPr>
              <a:spLocks/>
            </p:cNvSpPr>
            <p:nvPr/>
          </p:nvSpPr>
          <p:spPr bwMode="auto">
            <a:xfrm>
              <a:off x="2835" y="1888"/>
              <a:ext cx="45" cy="453"/>
            </a:xfrm>
            <a:prstGeom prst="leftBrace">
              <a:avLst>
                <a:gd name="adj1" fmla="val 83889"/>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EFF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nchor="ctr">
              <a:spAutoFit/>
            </a:bodyPr>
            <a:lstStyle/>
            <a:p>
              <a:endParaRPr lang="es-PE"/>
            </a:p>
          </p:txBody>
        </p:sp>
        <p:sp>
          <p:nvSpPr>
            <p:cNvPr id="2033677" name="AutoShape 13" descr="Gotas de agua"/>
            <p:cNvSpPr>
              <a:spLocks/>
            </p:cNvSpPr>
            <p:nvPr/>
          </p:nvSpPr>
          <p:spPr bwMode="auto">
            <a:xfrm>
              <a:off x="2880" y="2750"/>
              <a:ext cx="45" cy="499"/>
            </a:xfrm>
            <a:prstGeom prst="leftBrace">
              <a:avLst>
                <a:gd name="adj1" fmla="val 92407"/>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EFF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nchor="ctr">
              <a:spAutoFit/>
            </a:bodyPr>
            <a:lstStyle/>
            <a:p>
              <a:endParaRPr lang="es-PE"/>
            </a:p>
          </p:txBody>
        </p:sp>
        <p:sp>
          <p:nvSpPr>
            <p:cNvPr id="2033678" name="AutoShape 14" descr="Gotas de agua"/>
            <p:cNvSpPr>
              <a:spLocks/>
            </p:cNvSpPr>
            <p:nvPr/>
          </p:nvSpPr>
          <p:spPr bwMode="auto">
            <a:xfrm>
              <a:off x="3515" y="2523"/>
              <a:ext cx="136" cy="499"/>
            </a:xfrm>
            <a:prstGeom prst="leftBrace">
              <a:avLst>
                <a:gd name="adj1" fmla="val 30576"/>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EFF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nchor="ctr">
              <a:spAutoFit/>
            </a:bodyPr>
            <a:lstStyle/>
            <a:p>
              <a:endParaRPr lang="es-PE"/>
            </a:p>
          </p:txBody>
        </p:sp>
      </p:grpSp>
      <p:sp>
        <p:nvSpPr>
          <p:cNvPr id="2033679" name="Rectangle 15" descr="Gotas de agua"/>
          <p:cNvSpPr>
            <a:spLocks noChangeArrowheads="1"/>
          </p:cNvSpPr>
          <p:nvPr/>
        </p:nvSpPr>
        <p:spPr bwMode="auto">
          <a:xfrm>
            <a:off x="611188" y="1268413"/>
            <a:ext cx="7921625" cy="333375"/>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pPr>
            <a:r>
              <a:rPr kumimoji="0" lang="es-ES_tradnl" b="1">
                <a:solidFill>
                  <a:srgbClr val="A50021"/>
                </a:solidFill>
                <a:effectLst>
                  <a:outerShdw blurRad="38100" dist="38100" dir="2700000" algn="tl">
                    <a:srgbClr val="C0C0C0"/>
                  </a:outerShdw>
                </a:effectLst>
                <a:latin typeface="Arial Narrow" panose="020B0606020202030204" pitchFamily="34" charset="0"/>
              </a:rPr>
              <a:t>Tipos de relaciones entre clases: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5714" name="Rectangle 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Relación de Dependencia</a:t>
            </a:r>
            <a:endParaRPr kumimoji="0" lang="en-US" sz="2000" b="1">
              <a:latin typeface="Arial Narrow" panose="020B0606020202030204" pitchFamily="34" charset="0"/>
            </a:endParaRPr>
          </a:p>
        </p:txBody>
      </p:sp>
      <p:sp>
        <p:nvSpPr>
          <p:cNvPr id="2035715" name="Rectangle 3"/>
          <p:cNvSpPr>
            <a:spLocks noChangeArrowheads="1"/>
          </p:cNvSpPr>
          <p:nvPr>
            <p:ph type="body" sz="half" idx="1"/>
          </p:nvPr>
        </p:nvSpPr>
        <p:spPr bwMode="auto">
          <a:xfrm>
            <a:off x="539750" y="1179513"/>
            <a:ext cx="7993063" cy="1025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Es una relación semántica entre 2 elementos en la cual un cambio en un elemento (independiente) puede afectar a la semántica del otro elemento (dependiente).</a:t>
            </a:r>
          </a:p>
        </p:txBody>
      </p:sp>
      <p:pic>
        <p:nvPicPr>
          <p:cNvPr id="2035716" name="Picture 4" descr="Relacion Dependenci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72225" y="2205038"/>
            <a:ext cx="2087563" cy="18208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35717" name="Rectangle 5" descr="Gotas de agua"/>
          <p:cNvSpPr>
            <a:spLocks noChangeArrowheads="1"/>
          </p:cNvSpPr>
          <p:nvPr/>
        </p:nvSpPr>
        <p:spPr bwMode="auto">
          <a:xfrm>
            <a:off x="755650" y="2349500"/>
            <a:ext cx="5545138" cy="1214438"/>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pPr>
            <a:r>
              <a:rPr kumimoji="0" lang="es-ES_tradnl">
                <a:latin typeface="Arial Narrow" panose="020B0606020202030204" pitchFamily="34" charset="0"/>
              </a:rPr>
              <a:t>Se representa con una línea discontinua, dirigida según el sentido de la dependencia y que a veces incluye una etiqueta y un estereotipo </a:t>
            </a:r>
            <a:r>
              <a:rPr kumimoji="0" lang="es-ES_tradnl" sz="2000">
                <a:latin typeface="Arial Narrow" panose="020B0606020202030204" pitchFamily="34" charset="0"/>
              </a:rPr>
              <a:t>(tipo de dependencia)</a:t>
            </a:r>
          </a:p>
        </p:txBody>
      </p:sp>
      <p:sp>
        <p:nvSpPr>
          <p:cNvPr id="2035718" name="Rectangle 6" descr="Gotas de agua"/>
          <p:cNvSpPr>
            <a:spLocks noChangeArrowheads="1"/>
          </p:cNvSpPr>
          <p:nvPr/>
        </p:nvSpPr>
        <p:spPr bwMode="auto">
          <a:xfrm>
            <a:off x="611188" y="4149725"/>
            <a:ext cx="7921625" cy="2119313"/>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50000"/>
              </a:spcAft>
            </a:pPr>
            <a:r>
              <a:rPr kumimoji="0" lang="es-PE" b="1">
                <a:solidFill>
                  <a:srgbClr val="A50021"/>
                </a:solidFill>
                <a:effectLst>
                  <a:outerShdw blurRad="38100" dist="38100" dir="2700000" algn="tl">
                    <a:srgbClr val="C0C0C0"/>
                  </a:outerShdw>
                </a:effectLst>
                <a:latin typeface="Arial Narrow" panose="020B0606020202030204" pitchFamily="34" charset="0"/>
              </a:rPr>
              <a:t>Bind: </a:t>
            </a:r>
            <a:r>
              <a:rPr kumimoji="0" lang="es-PE" sz="2000" b="1">
                <a:effectLst>
                  <a:outerShdw blurRad="38100" dist="38100" dir="2700000" algn="tl">
                    <a:srgbClr val="C0C0C0"/>
                  </a:outerShdw>
                </a:effectLst>
                <a:latin typeface="Arial Narrow" panose="020B0606020202030204" pitchFamily="34" charset="0"/>
              </a:rPr>
              <a:t>(becomes)</a:t>
            </a:r>
            <a:r>
              <a:rPr kumimoji="0" lang="es-PE" b="1">
                <a:solidFill>
                  <a:srgbClr val="A50021"/>
                </a:solidFill>
                <a:effectLst>
                  <a:outerShdw blurRad="38100" dist="38100" dir="2700000" algn="tl">
                    <a:srgbClr val="C0C0C0"/>
                  </a:outerShdw>
                </a:effectLst>
                <a:latin typeface="Arial Narrow" panose="020B0606020202030204" pitchFamily="34" charset="0"/>
              </a:rPr>
              <a:t> </a:t>
            </a:r>
            <a:r>
              <a:rPr kumimoji="0" lang="es-PE" sz="2000">
                <a:latin typeface="Arial Narrow" panose="020B0606020202030204" pitchFamily="34" charset="0"/>
              </a:rPr>
              <a:t>se usa cuando la clase dependiente es la instancia de una clase paramétrica, incluye una lista de los actuales argumentos que vienen de la plantilla</a:t>
            </a:r>
            <a:r>
              <a:rPr kumimoji="0" lang="es-PE">
                <a:latin typeface="Arial Narrow" panose="020B0606020202030204" pitchFamily="34" charset="0"/>
              </a:rPr>
              <a:t>.</a:t>
            </a:r>
          </a:p>
          <a:p>
            <a:pPr algn="just">
              <a:lnSpc>
                <a:spcPct val="85000"/>
              </a:lnSpc>
              <a:spcAft>
                <a:spcPct val="50000"/>
              </a:spcAft>
            </a:pPr>
            <a:r>
              <a:rPr kumimoji="0" lang="es-PE" b="1">
                <a:solidFill>
                  <a:srgbClr val="A50021"/>
                </a:solidFill>
                <a:effectLst>
                  <a:outerShdw blurRad="38100" dist="38100" dir="2700000" algn="tl">
                    <a:srgbClr val="C0C0C0"/>
                  </a:outerShdw>
                </a:effectLst>
                <a:latin typeface="Arial Narrow" panose="020B0606020202030204" pitchFamily="34" charset="0"/>
              </a:rPr>
              <a:t>Derive:</a:t>
            </a:r>
            <a:r>
              <a:rPr kumimoji="0" lang="es-PE">
                <a:latin typeface="Arial Narrow" panose="020B0606020202030204" pitchFamily="34" charset="0"/>
              </a:rPr>
              <a:t> </a:t>
            </a:r>
            <a:r>
              <a:rPr kumimoji="0" lang="es-PE" sz="2000">
                <a:latin typeface="Arial Narrow" panose="020B0606020202030204" pitchFamily="34" charset="0"/>
              </a:rPr>
              <a:t>se usa cuando se desea modelar la relación entre dos atributos o dos asociaciones, en donde una de ellas puede ser obtenida a partir de la otra. </a:t>
            </a:r>
          </a:p>
          <a:p>
            <a:pPr algn="just">
              <a:lnSpc>
                <a:spcPct val="85000"/>
              </a:lnSpc>
              <a:spcAft>
                <a:spcPct val="50000"/>
              </a:spcAft>
            </a:pPr>
            <a:r>
              <a:rPr kumimoji="0" lang="es-PE" b="1">
                <a:solidFill>
                  <a:srgbClr val="A50021"/>
                </a:solidFill>
                <a:effectLst>
                  <a:outerShdw blurRad="38100" dist="38100" dir="2700000" algn="tl">
                    <a:srgbClr val="C0C0C0"/>
                  </a:outerShdw>
                </a:effectLst>
                <a:latin typeface="Arial Narrow" panose="020B0606020202030204" pitchFamily="34" charset="0"/>
              </a:rPr>
              <a:t>friend:</a:t>
            </a:r>
            <a:r>
              <a:rPr kumimoji="0" lang="es-PE">
                <a:latin typeface="Arial Narrow" panose="020B0606020202030204" pitchFamily="34" charset="0"/>
              </a:rPr>
              <a:t> </a:t>
            </a:r>
            <a:r>
              <a:rPr kumimoji="0" lang="es-PE" sz="2000">
                <a:latin typeface="Arial Narrow" panose="020B0606020202030204" pitchFamily="34" charset="0"/>
              </a:rPr>
              <a:t>se usa cuando se desea modelar ‘clases amigas’ (una clase puede utilizar los métodos de otra clase).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62" name="Rectangle 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Relación de Dependencia</a:t>
            </a:r>
            <a:endParaRPr kumimoji="0" lang="en-US" sz="2000" b="1">
              <a:latin typeface="Arial Narrow" panose="020B0606020202030204" pitchFamily="34" charset="0"/>
            </a:endParaRPr>
          </a:p>
        </p:txBody>
      </p:sp>
      <p:sp>
        <p:nvSpPr>
          <p:cNvPr id="2088966" name="Rectangle 6" descr="Gotas de agua"/>
          <p:cNvSpPr>
            <a:spLocks noChangeArrowheads="1"/>
          </p:cNvSpPr>
          <p:nvPr/>
        </p:nvSpPr>
        <p:spPr bwMode="auto">
          <a:xfrm>
            <a:off x="611188" y="1268413"/>
            <a:ext cx="7921625" cy="4879975"/>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50000"/>
              </a:spcAft>
            </a:pPr>
            <a:r>
              <a:rPr kumimoji="0" lang="es-PE" b="1">
                <a:solidFill>
                  <a:srgbClr val="A50021"/>
                </a:solidFill>
                <a:effectLst>
                  <a:outerShdw blurRad="38100" dist="38100" dir="2700000" algn="tl">
                    <a:srgbClr val="C0C0C0"/>
                  </a:outerShdw>
                </a:effectLst>
                <a:latin typeface="Arial Narrow" panose="020B0606020202030204" pitchFamily="34" charset="0"/>
              </a:rPr>
              <a:t>InstanceOf: </a:t>
            </a:r>
            <a:r>
              <a:rPr kumimoji="0" lang="es-PE" sz="2000" b="1">
                <a:effectLst>
                  <a:outerShdw blurRad="38100" dist="38100" dir="2700000" algn="tl">
                    <a:srgbClr val="C0C0C0"/>
                  </a:outerShdw>
                </a:effectLst>
                <a:latin typeface="Arial Narrow" panose="020B0606020202030204" pitchFamily="34" charset="0"/>
              </a:rPr>
              <a:t>(metaclass)</a:t>
            </a:r>
            <a:r>
              <a:rPr kumimoji="0" lang="es-PE" b="1">
                <a:solidFill>
                  <a:srgbClr val="A50021"/>
                </a:solidFill>
                <a:effectLst>
                  <a:outerShdw blurRad="38100" dist="38100" dir="2700000" algn="tl">
                    <a:srgbClr val="C0C0C0"/>
                  </a:outerShdw>
                </a:effectLst>
                <a:latin typeface="Arial Narrow" panose="020B0606020202030204" pitchFamily="34" charset="0"/>
              </a:rPr>
              <a:t> </a:t>
            </a:r>
            <a:r>
              <a:rPr kumimoji="0" lang="es-PE" sz="2000">
                <a:latin typeface="Arial Narrow" panose="020B0606020202030204" pitchFamily="34" charset="0"/>
              </a:rPr>
              <a:t>se usa cuando deseamos mostrar en un mismo diagrama la relación entre una clase y un objeto, o entre una clase y su metaclase</a:t>
            </a:r>
            <a:r>
              <a:rPr kumimoji="0" lang="es-PE">
                <a:latin typeface="Arial Narrow" panose="020B0606020202030204" pitchFamily="34" charset="0"/>
              </a:rPr>
              <a:t>. </a:t>
            </a:r>
            <a:r>
              <a:rPr kumimoji="0" lang="es-PE" sz="2000">
                <a:latin typeface="Arial Narrow" panose="020B0606020202030204" pitchFamily="34" charset="0"/>
              </a:rPr>
              <a:t>Especifica que el objeto origen es una instancia de la clase clasificador.</a:t>
            </a:r>
          </a:p>
          <a:p>
            <a:pPr algn="just">
              <a:lnSpc>
                <a:spcPct val="85000"/>
              </a:lnSpc>
              <a:spcAft>
                <a:spcPct val="50000"/>
              </a:spcAft>
            </a:pPr>
            <a:r>
              <a:rPr kumimoji="0" lang="es-PE" b="1">
                <a:solidFill>
                  <a:srgbClr val="A50021"/>
                </a:solidFill>
                <a:effectLst>
                  <a:outerShdw blurRad="38100" dist="38100" dir="2700000" algn="tl">
                    <a:srgbClr val="C0C0C0"/>
                  </a:outerShdw>
                </a:effectLst>
                <a:latin typeface="Arial Narrow" panose="020B0606020202030204" pitchFamily="34" charset="0"/>
              </a:rPr>
              <a:t>Instantiate:</a:t>
            </a:r>
            <a:r>
              <a:rPr kumimoji="0" lang="es-PE">
                <a:latin typeface="Arial Narrow" panose="020B0606020202030204" pitchFamily="34" charset="0"/>
              </a:rPr>
              <a:t> </a:t>
            </a:r>
            <a:r>
              <a:rPr kumimoji="0" lang="es-PE" sz="2000">
                <a:latin typeface="Arial Narrow" panose="020B0606020202030204" pitchFamily="34" charset="0"/>
              </a:rPr>
              <a:t>especifica que la clase origen crea instancias de la clase destino. Se usa cuando deseamos especificar cuales elementos crean instancias de otros. La clase origen tiene la responsabilidad de crear objetos de la clase destino. </a:t>
            </a:r>
          </a:p>
          <a:p>
            <a:pPr algn="just">
              <a:lnSpc>
                <a:spcPct val="85000"/>
              </a:lnSpc>
              <a:spcAft>
                <a:spcPct val="50000"/>
              </a:spcAft>
            </a:pPr>
            <a:r>
              <a:rPr kumimoji="0" lang="es-PE" b="1">
                <a:solidFill>
                  <a:srgbClr val="A50021"/>
                </a:solidFill>
                <a:effectLst>
                  <a:outerShdw blurRad="38100" dist="38100" dir="2700000" algn="tl">
                    <a:srgbClr val="C0C0C0"/>
                  </a:outerShdw>
                </a:effectLst>
                <a:latin typeface="Arial Narrow" panose="020B0606020202030204" pitchFamily="34" charset="0"/>
              </a:rPr>
              <a:t>Powertype:</a:t>
            </a:r>
            <a:r>
              <a:rPr kumimoji="0" lang="es-PE">
                <a:latin typeface="Arial Narrow" panose="020B0606020202030204" pitchFamily="34" charset="0"/>
              </a:rPr>
              <a:t> </a:t>
            </a:r>
            <a:r>
              <a:rPr kumimoji="0" lang="es-PE" sz="2000">
                <a:latin typeface="Arial Narrow" panose="020B0606020202030204" pitchFamily="34" charset="0"/>
              </a:rPr>
              <a:t>indica que la clase destino es un powertype de la clase origen. Un powertype es un clasificador cuyos objetos son todos hijos de un padre dado. Se usa para modelar clases que cubren otras clases como cuando se modelan DB.</a:t>
            </a:r>
          </a:p>
          <a:p>
            <a:pPr algn="just">
              <a:lnSpc>
                <a:spcPct val="85000"/>
              </a:lnSpc>
              <a:spcAft>
                <a:spcPct val="50000"/>
              </a:spcAft>
            </a:pPr>
            <a:r>
              <a:rPr kumimoji="0" lang="es-PE" b="1">
                <a:solidFill>
                  <a:srgbClr val="A50021"/>
                </a:solidFill>
                <a:effectLst>
                  <a:outerShdw blurRad="38100" dist="38100" dir="2700000" algn="tl">
                    <a:srgbClr val="C0C0C0"/>
                  </a:outerShdw>
                </a:effectLst>
                <a:latin typeface="Arial Narrow" panose="020B0606020202030204" pitchFamily="34" charset="0"/>
              </a:rPr>
              <a:t>Refine: </a:t>
            </a:r>
            <a:r>
              <a:rPr kumimoji="0" lang="es-PE" sz="2000" b="1">
                <a:effectLst>
                  <a:outerShdw blurRad="38100" dist="38100" dir="2700000" algn="tl">
                    <a:srgbClr val="C0C0C0"/>
                  </a:outerShdw>
                </a:effectLst>
                <a:latin typeface="Arial Narrow" panose="020B0606020202030204" pitchFamily="34" charset="0"/>
              </a:rPr>
              <a:t>(copy)</a:t>
            </a:r>
            <a:r>
              <a:rPr kumimoji="0" lang="es-PE" b="1">
                <a:solidFill>
                  <a:srgbClr val="A50021"/>
                </a:solidFill>
                <a:effectLst>
                  <a:outerShdw blurRad="38100" dist="38100" dir="2700000" algn="tl">
                    <a:srgbClr val="C0C0C0"/>
                  </a:outerShdw>
                </a:effectLst>
                <a:latin typeface="Arial Narrow" panose="020B0606020202030204" pitchFamily="34" charset="0"/>
              </a:rPr>
              <a:t> </a:t>
            </a:r>
            <a:r>
              <a:rPr kumimoji="0" lang="es-PE" sz="2000">
                <a:latin typeface="Arial Narrow" panose="020B0606020202030204" pitchFamily="34" charset="0"/>
              </a:rPr>
              <a:t>especifica que la clase fuente es un grado mas fino de abstracción que el destino</a:t>
            </a:r>
            <a:r>
              <a:rPr kumimoji="0" lang="es-PE">
                <a:latin typeface="Arial Narrow" panose="020B0606020202030204" pitchFamily="34" charset="0"/>
              </a:rPr>
              <a:t>.</a:t>
            </a:r>
            <a:r>
              <a:rPr kumimoji="0" lang="es-PE" sz="2000">
                <a:latin typeface="Arial Narrow" panose="020B0606020202030204" pitchFamily="34" charset="0"/>
              </a:rPr>
              <a:t> Se usa para modelar clases que son esencialmente las mismas, pero que tienen diferentes niveles de abstracción.</a:t>
            </a:r>
          </a:p>
          <a:p>
            <a:pPr algn="just">
              <a:lnSpc>
                <a:spcPct val="85000"/>
              </a:lnSpc>
              <a:spcAft>
                <a:spcPct val="50000"/>
              </a:spcAft>
            </a:pPr>
            <a:r>
              <a:rPr kumimoji="0" lang="es-PE" b="1">
                <a:solidFill>
                  <a:srgbClr val="A50021"/>
                </a:solidFill>
                <a:effectLst>
                  <a:outerShdw blurRad="38100" dist="38100" dir="2700000" algn="tl">
                    <a:srgbClr val="C0C0C0"/>
                  </a:outerShdw>
                </a:effectLst>
                <a:latin typeface="Arial Narrow" panose="020B0606020202030204" pitchFamily="34" charset="0"/>
              </a:rPr>
              <a:t>Use:</a:t>
            </a:r>
            <a:r>
              <a:rPr kumimoji="0" lang="es-PE">
                <a:latin typeface="Arial Narrow" panose="020B0606020202030204" pitchFamily="34" charset="0"/>
              </a:rPr>
              <a:t> </a:t>
            </a:r>
            <a:r>
              <a:rPr kumimoji="0" lang="es-PE" sz="2000" b="1">
                <a:effectLst>
                  <a:outerShdw blurRad="38100" dist="38100" dir="2700000" algn="tl">
                    <a:srgbClr val="C0C0C0"/>
                  </a:outerShdw>
                </a:effectLst>
                <a:latin typeface="Arial Narrow" panose="020B0606020202030204" pitchFamily="34" charset="0"/>
              </a:rPr>
              <a:t>(import)</a:t>
            </a:r>
            <a:r>
              <a:rPr kumimoji="0" lang="es-PE" b="1">
                <a:solidFill>
                  <a:srgbClr val="A50021"/>
                </a:solidFill>
                <a:effectLst>
                  <a:outerShdw blurRad="38100" dist="38100" dir="2700000" algn="tl">
                    <a:srgbClr val="C0C0C0"/>
                  </a:outerShdw>
                </a:effectLst>
                <a:latin typeface="Arial Narrow" panose="020B0606020202030204" pitchFamily="34" charset="0"/>
              </a:rPr>
              <a:t> </a:t>
            </a:r>
            <a:r>
              <a:rPr kumimoji="0" lang="es-PE" sz="2000">
                <a:latin typeface="Arial Narrow" panose="020B0606020202030204" pitchFamily="34" charset="0"/>
              </a:rPr>
              <a:t>especifica que una clase utiliza a otra (la semántica de la clase origen </a:t>
            </a:r>
            <a:r>
              <a:rPr kumimoji="0" lang="es-PE" sz="2000" i="1">
                <a:latin typeface="Arial Narrow" panose="020B0606020202030204" pitchFamily="34" charset="0"/>
              </a:rPr>
              <a:t>–dependiente-</a:t>
            </a:r>
            <a:r>
              <a:rPr kumimoji="0" lang="es-PE" sz="2000">
                <a:latin typeface="Arial Narrow" panose="020B0606020202030204" pitchFamily="34" charset="0"/>
              </a:rPr>
              <a:t> depende de la parte pública de la clase destino </a:t>
            </a:r>
            <a:r>
              <a:rPr kumimoji="0" lang="es-PE" sz="2000" i="1">
                <a:latin typeface="Arial Narrow" panose="020B0606020202030204" pitchFamily="34" charset="0"/>
              </a:rPr>
              <a:t>–independiente-</a:t>
            </a:r>
            <a:r>
              <a:rPr kumimoji="0" lang="es-PE" sz="2000">
                <a:latin typeface="Arial Narrow" panose="020B0606020202030204" pitchFamily="34"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1010" name="Rectangle 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Relación de Generalización</a:t>
            </a:r>
            <a:endParaRPr kumimoji="0" lang="en-US" sz="2000" b="1">
              <a:latin typeface="Arial Narrow" panose="020B0606020202030204" pitchFamily="34" charset="0"/>
            </a:endParaRPr>
          </a:p>
        </p:txBody>
      </p:sp>
      <p:sp>
        <p:nvSpPr>
          <p:cNvPr id="2091013" name="Rectangle 5"/>
          <p:cNvSpPr>
            <a:spLocks noChangeArrowheads="1"/>
          </p:cNvSpPr>
          <p:nvPr>
            <p:ph type="body" sz="half" idx="1"/>
          </p:nvPr>
        </p:nvSpPr>
        <p:spPr bwMode="auto">
          <a:xfrm>
            <a:off x="539750" y="1179513"/>
            <a:ext cx="7993063" cy="2454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Relación entre dos clases, en donde la </a:t>
            </a:r>
            <a:r>
              <a:rPr lang="es-ES_tradnl" b="0" i="1"/>
              <a:t>subclase</a:t>
            </a:r>
            <a:r>
              <a:rPr lang="es-ES_tradnl" b="0"/>
              <a:t> o </a:t>
            </a:r>
            <a:r>
              <a:rPr lang="es-ES_tradnl" b="0" i="1"/>
              <a:t>clase hija</a:t>
            </a:r>
            <a:r>
              <a:rPr lang="es-ES_tradnl" b="0"/>
              <a:t> </a:t>
            </a:r>
            <a:r>
              <a:rPr lang="es-ES_tradnl" sz="2000" b="0"/>
              <a:t>(subclass o child)</a:t>
            </a:r>
            <a:r>
              <a:rPr lang="es-ES_tradnl" b="0"/>
              <a:t>, hereda los atributos y el comportamiento de la </a:t>
            </a:r>
            <a:r>
              <a:rPr lang="es-ES_tradnl" b="0" i="1"/>
              <a:t>superclase</a:t>
            </a:r>
            <a:r>
              <a:rPr lang="es-ES_tradnl" b="0"/>
              <a:t> o </a:t>
            </a:r>
            <a:r>
              <a:rPr lang="es-ES_tradnl" b="0" i="1"/>
              <a:t>clase padre</a:t>
            </a:r>
            <a:r>
              <a:rPr lang="es-ES_tradnl" b="0"/>
              <a:t> </a:t>
            </a:r>
            <a:r>
              <a:rPr lang="es-ES_tradnl" sz="2000" b="0"/>
              <a:t>(superclass o parent)</a:t>
            </a:r>
            <a:r>
              <a:rPr lang="es-ES_tradnl" b="0"/>
              <a:t>.</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El hijo “comparte la estructura y el comportamiento visibles del padre”; esto es, aquellos atributos y operaciones de la clase padre que tengan visibilidad </a:t>
            </a:r>
            <a:r>
              <a:rPr lang="es-ES_tradnl" b="0" i="1"/>
              <a:t>public</a:t>
            </a:r>
            <a:r>
              <a:rPr lang="es-ES_tradnl" b="0"/>
              <a:t> o </a:t>
            </a:r>
            <a:r>
              <a:rPr lang="es-ES_tradnl" b="0" i="1"/>
              <a:t>protected</a:t>
            </a:r>
            <a:r>
              <a:rPr lang="es-ES_tradnl" b="0"/>
              <a:t>, pero a la vez puede definir o redefinir nuevos atributos y operaciones que son propias de él.</a:t>
            </a:r>
          </a:p>
        </p:txBody>
      </p:sp>
      <p:pic>
        <p:nvPicPr>
          <p:cNvPr id="2091014" name="Picture 6" descr="Relacion de generalizacio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08525" y="3789363"/>
            <a:ext cx="3751263" cy="2387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91017" name="Rectangle 9" descr="Gotas de agua"/>
          <p:cNvSpPr>
            <a:spLocks noChangeArrowheads="1"/>
          </p:cNvSpPr>
          <p:nvPr/>
        </p:nvSpPr>
        <p:spPr bwMode="auto">
          <a:xfrm>
            <a:off x="611188" y="3697288"/>
            <a:ext cx="3960812" cy="2168525"/>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marL="182563" indent="-182563" algn="l">
              <a:defRPr sz="2400">
                <a:solidFill>
                  <a:schemeClr val="tx1"/>
                </a:solidFill>
                <a:latin typeface="Times New Roman" panose="02020603050405020304" pitchFamily="18" charset="0"/>
              </a:defRPr>
            </a:lvl1pPr>
            <a:lvl2pPr marL="525463"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25000"/>
              </a:spcAft>
              <a:buClr>
                <a:srgbClr val="CC3300"/>
              </a:buClr>
              <a:buSzPct val="50000"/>
              <a:buFont typeface="Wingdings" panose="05000000000000000000" pitchFamily="2" charset="2"/>
              <a:buChar char="¤"/>
            </a:pPr>
            <a:r>
              <a:rPr kumimoji="0" lang="es-ES_tradnl" sz="2000">
                <a:latin typeface="Arial Narrow" panose="020B0606020202030204" pitchFamily="34" charset="0"/>
              </a:rPr>
              <a:t>Cuando cada hijo tiene un solo padre estamos ante una “herencia simple”, caso contrario se tratará de “herencia múltiple”.</a:t>
            </a:r>
          </a:p>
          <a:p>
            <a:pPr algn="just">
              <a:lnSpc>
                <a:spcPct val="85000"/>
              </a:lnSpc>
              <a:spcAft>
                <a:spcPct val="25000"/>
              </a:spcAft>
              <a:buClr>
                <a:srgbClr val="CC3300"/>
              </a:buClr>
              <a:buSzPct val="50000"/>
              <a:buFont typeface="Wingdings" panose="05000000000000000000" pitchFamily="2" charset="2"/>
              <a:buChar char="¤"/>
            </a:pPr>
            <a:r>
              <a:rPr kumimoji="0" lang="es-ES_tradnl" sz="2000">
                <a:latin typeface="Arial Narrow" panose="020B0606020202030204" pitchFamily="34" charset="0"/>
              </a:rPr>
              <a:t>Se representa con una línea continua con punta de flecha hueca dirigida desde la clase child hacia la clase parent.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058" name="Rectangle 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Relación de Asociación</a:t>
            </a:r>
            <a:endParaRPr kumimoji="0" lang="en-US" sz="2000" b="1">
              <a:latin typeface="Arial Narrow" panose="020B0606020202030204" pitchFamily="34" charset="0"/>
            </a:endParaRPr>
          </a:p>
        </p:txBody>
      </p:sp>
      <p:sp>
        <p:nvSpPr>
          <p:cNvPr id="2093059" name="Rectangle 3"/>
          <p:cNvSpPr>
            <a:spLocks noChangeArrowheads="1"/>
          </p:cNvSpPr>
          <p:nvPr>
            <p:ph type="body" sz="half" idx="1"/>
          </p:nvPr>
        </p:nvSpPr>
        <p:spPr bwMode="auto">
          <a:xfrm>
            <a:off x="539750" y="1179513"/>
            <a:ext cx="7993063" cy="1739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Relación estructural que describe un conjunto de enlaces o conexiones entre dos o mas clases, permitiendo asociar objetos de las clases que colaboran entre si para llevar a cabo un comportamiento deseado.</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b="0"/>
              <a:t>Puede presentar algunos elementos adicionales que la detallan:</a:t>
            </a:r>
          </a:p>
        </p:txBody>
      </p:sp>
      <p:sp>
        <p:nvSpPr>
          <p:cNvPr id="2093063" name="Rectangle 7" descr="Gotas de agua"/>
          <p:cNvSpPr>
            <a:spLocks noChangeArrowheads="1"/>
          </p:cNvSpPr>
          <p:nvPr/>
        </p:nvSpPr>
        <p:spPr bwMode="auto">
          <a:xfrm>
            <a:off x="827088" y="2924175"/>
            <a:ext cx="7705725" cy="30670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50000"/>
              </a:spcAft>
            </a:pPr>
            <a:r>
              <a:rPr kumimoji="0" lang="es-PE" sz="2000" b="1">
                <a:solidFill>
                  <a:srgbClr val="A50021"/>
                </a:solidFill>
                <a:effectLst>
                  <a:outerShdw blurRad="38100" dist="38100" dir="2700000" algn="tl">
                    <a:srgbClr val="C0C0C0"/>
                  </a:outerShdw>
                </a:effectLst>
                <a:latin typeface="Arial Narrow" panose="020B0606020202030204" pitchFamily="34" charset="0"/>
              </a:rPr>
              <a:t>Name: </a:t>
            </a:r>
            <a:r>
              <a:rPr kumimoji="0" lang="es-PE" sz="2000">
                <a:latin typeface="Arial Narrow" panose="020B0606020202030204" pitchFamily="34" charset="0"/>
              </a:rPr>
              <a:t>cadena de caracteres que sirve para identificar a la relación.</a:t>
            </a:r>
          </a:p>
          <a:p>
            <a:pPr algn="just">
              <a:lnSpc>
                <a:spcPct val="85000"/>
              </a:lnSpc>
              <a:spcAft>
                <a:spcPct val="50000"/>
              </a:spcAft>
            </a:pPr>
            <a:r>
              <a:rPr kumimoji="0" lang="es-PE" sz="2000" b="1">
                <a:solidFill>
                  <a:srgbClr val="A50021"/>
                </a:solidFill>
                <a:effectLst>
                  <a:outerShdw blurRad="38100" dist="38100" dir="2700000" algn="tl">
                    <a:srgbClr val="C0C0C0"/>
                  </a:outerShdw>
                </a:effectLst>
                <a:latin typeface="Arial Narrow" panose="020B0606020202030204" pitchFamily="34" charset="0"/>
              </a:rPr>
              <a:t>Rolename:</a:t>
            </a:r>
            <a:r>
              <a:rPr kumimoji="0" lang="es-PE" sz="2000">
                <a:latin typeface="Arial Narrow" panose="020B0606020202030204" pitchFamily="34" charset="0"/>
              </a:rPr>
              <a:t> describe el significado de la relación en cada uno de sus extremos.</a:t>
            </a:r>
          </a:p>
          <a:p>
            <a:pPr algn="just">
              <a:lnSpc>
                <a:spcPct val="85000"/>
              </a:lnSpc>
            </a:pPr>
            <a:r>
              <a:rPr kumimoji="0" lang="es-PE" sz="2000" b="1">
                <a:solidFill>
                  <a:srgbClr val="A50021"/>
                </a:solidFill>
                <a:effectLst>
                  <a:outerShdw blurRad="38100" dist="38100" dir="2700000" algn="tl">
                    <a:srgbClr val="C0C0C0"/>
                  </a:outerShdw>
                </a:effectLst>
                <a:latin typeface="Arial Narrow" panose="020B0606020202030204" pitchFamily="34" charset="0"/>
              </a:rPr>
              <a:t>Multiplicity:</a:t>
            </a:r>
            <a:r>
              <a:rPr kumimoji="0" lang="es-PE" sz="2000">
                <a:latin typeface="Arial Narrow" panose="020B0606020202030204" pitchFamily="34" charset="0"/>
              </a:rPr>
              <a:t> indican cuantos elementos de una clase se conectan con la otra clase. Se escriben en cada extremo de la relación y pueden ser:</a:t>
            </a:r>
          </a:p>
          <a:p>
            <a:pPr algn="just">
              <a:lnSpc>
                <a:spcPct val="85000"/>
              </a:lnSpc>
            </a:pPr>
            <a:r>
              <a:rPr kumimoji="0" lang="es-PE" sz="2000">
                <a:latin typeface="Arial Narrow" panose="020B0606020202030204" pitchFamily="34" charset="0"/>
              </a:rPr>
              <a:t>   1 a muchos 	</a:t>
            </a:r>
            <a:r>
              <a:rPr kumimoji="0" lang="es-PE" sz="2000" b="1">
                <a:latin typeface="Arial Narrow" panose="020B0606020202030204" pitchFamily="34" charset="0"/>
              </a:rPr>
              <a:t>1..*</a:t>
            </a:r>
          </a:p>
          <a:p>
            <a:pPr algn="just">
              <a:lnSpc>
                <a:spcPct val="85000"/>
              </a:lnSpc>
            </a:pPr>
            <a:r>
              <a:rPr kumimoji="0" lang="es-PE" sz="2000">
                <a:latin typeface="Arial Narrow" panose="020B0606020202030204" pitchFamily="34" charset="0"/>
              </a:rPr>
              <a:t>    0 a muchos	</a:t>
            </a:r>
            <a:r>
              <a:rPr kumimoji="0" lang="es-PE" sz="2000" b="1">
                <a:latin typeface="Arial Narrow" panose="020B0606020202030204" pitchFamily="34" charset="0"/>
              </a:rPr>
              <a:t>0..*</a:t>
            </a:r>
          </a:p>
          <a:p>
            <a:pPr algn="just">
              <a:lnSpc>
                <a:spcPct val="85000"/>
              </a:lnSpc>
              <a:spcAft>
                <a:spcPct val="50000"/>
              </a:spcAft>
            </a:pPr>
            <a:r>
              <a:rPr kumimoji="0" lang="es-PE" sz="2000">
                <a:latin typeface="Arial Narrow" panose="020B0606020202030204" pitchFamily="34" charset="0"/>
              </a:rPr>
              <a:t>    un número fijo	</a:t>
            </a:r>
            <a:r>
              <a:rPr kumimoji="0" lang="es-PE" sz="2000" b="1">
                <a:latin typeface="Arial Narrow" panose="020B0606020202030204" pitchFamily="34" charset="0"/>
              </a:rPr>
              <a:t>M </a:t>
            </a:r>
          </a:p>
          <a:p>
            <a:pPr algn="just">
              <a:lnSpc>
                <a:spcPct val="85000"/>
              </a:lnSpc>
            </a:pPr>
            <a:r>
              <a:rPr kumimoji="0" lang="es-PE" sz="2000" b="1">
                <a:solidFill>
                  <a:srgbClr val="A50021"/>
                </a:solidFill>
                <a:effectLst>
                  <a:outerShdw blurRad="38100" dist="38100" dir="2700000" algn="tl">
                    <a:srgbClr val="C0C0C0"/>
                  </a:outerShdw>
                </a:effectLst>
                <a:latin typeface="Arial Narrow" panose="020B0606020202030204" pitchFamily="34" charset="0"/>
              </a:rPr>
              <a:t>Ordering:</a:t>
            </a:r>
            <a:r>
              <a:rPr kumimoji="0" lang="es-PE" sz="2000">
                <a:latin typeface="Arial Narrow" panose="020B0606020202030204" pitchFamily="34" charset="0"/>
              </a:rPr>
              <a:t> si la multiplicidad &gt; 1, se puede especificar un ordenamiento (o desordenamiento), escribiendo {ordered}, {unordered}, o {sorted} pero no se especifica cómo. Si no se especifica nada, se entiende que están desordenados.</a:t>
            </a:r>
            <a:endParaRPr kumimoji="0" lang="es-PE" sz="2000" b="1">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5106" name="Rectangle 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Relación de Asociación</a:t>
            </a:r>
            <a:endParaRPr kumimoji="0" lang="en-US" sz="2000" b="1">
              <a:latin typeface="Arial Narrow" panose="020B0606020202030204" pitchFamily="34" charset="0"/>
            </a:endParaRPr>
          </a:p>
        </p:txBody>
      </p:sp>
      <p:sp>
        <p:nvSpPr>
          <p:cNvPr id="2095108" name="Rectangle 4" descr="Gotas de agua"/>
          <p:cNvSpPr>
            <a:spLocks noChangeArrowheads="1"/>
          </p:cNvSpPr>
          <p:nvPr/>
        </p:nvSpPr>
        <p:spPr bwMode="auto">
          <a:xfrm>
            <a:off x="827088" y="1225550"/>
            <a:ext cx="7705725" cy="3432175"/>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85000"/>
              </a:lnSpc>
              <a:spcAft>
                <a:spcPct val="50000"/>
              </a:spcAft>
            </a:pPr>
            <a:r>
              <a:rPr kumimoji="0" lang="es-PE" sz="2000" b="1">
                <a:solidFill>
                  <a:srgbClr val="A50021"/>
                </a:solidFill>
                <a:effectLst>
                  <a:outerShdw blurRad="38100" dist="38100" dir="2700000" algn="tl">
                    <a:srgbClr val="C0C0C0"/>
                  </a:outerShdw>
                </a:effectLst>
                <a:latin typeface="Arial Narrow" panose="020B0606020202030204" pitchFamily="34" charset="0"/>
              </a:rPr>
              <a:t>Qualifier: </a:t>
            </a:r>
            <a:r>
              <a:rPr kumimoji="0" lang="es-PE" sz="2000">
                <a:latin typeface="Arial Narrow" panose="020B0606020202030204" pitchFamily="34" charset="0"/>
              </a:rPr>
              <a:t>atributo o lista de atributos cuyos valores sirven para particionar el conjunto de instancias asociadas con una instancia a través de una asociación. Los </a:t>
            </a:r>
            <a:r>
              <a:rPr kumimoji="0" lang="es-PE" sz="2000" i="1">
                <a:latin typeface="Arial Narrow" panose="020B0606020202030204" pitchFamily="34" charset="0"/>
              </a:rPr>
              <a:t>cualificadores</a:t>
            </a:r>
            <a:r>
              <a:rPr kumimoji="0" lang="es-PE" sz="2000">
                <a:latin typeface="Arial Narrow" panose="020B0606020202030204" pitchFamily="34" charset="0"/>
              </a:rPr>
              <a:t> son atributos de la asociación. Se representa por un rectángulo pequeño unido junto a la clase conectada (una instancia de la clase junto a un valor del cualificador seleccionan únicamente una partición en el conjunto de la clase destino).</a:t>
            </a:r>
          </a:p>
          <a:p>
            <a:pPr algn="just">
              <a:lnSpc>
                <a:spcPct val="85000"/>
              </a:lnSpc>
              <a:spcAft>
                <a:spcPct val="50000"/>
              </a:spcAft>
            </a:pPr>
            <a:r>
              <a:rPr kumimoji="0" lang="es-PE" sz="2000" b="1">
                <a:solidFill>
                  <a:srgbClr val="A50021"/>
                </a:solidFill>
                <a:effectLst>
                  <a:outerShdw blurRad="38100" dist="38100" dir="2700000" algn="tl">
                    <a:srgbClr val="C0C0C0"/>
                  </a:outerShdw>
                </a:effectLst>
                <a:latin typeface="Arial Narrow" panose="020B0606020202030204" pitchFamily="34" charset="0"/>
              </a:rPr>
              <a:t>Navegability:</a:t>
            </a:r>
            <a:r>
              <a:rPr kumimoji="0" lang="es-PE" sz="2000">
                <a:latin typeface="Arial Narrow" panose="020B0606020202030204" pitchFamily="34" charset="0"/>
              </a:rPr>
              <a:t> flecha que indica el sentido de la navegación hacia la clase junto a la flecha, puede ser cero, uno o dos cabezas de flecha. A menudo la navegabilidad será en ambos sentidos, pero algunas veces solo tendrá un único sentido.</a:t>
            </a:r>
          </a:p>
          <a:p>
            <a:pPr algn="just">
              <a:lnSpc>
                <a:spcPct val="85000"/>
              </a:lnSpc>
            </a:pPr>
            <a:r>
              <a:rPr kumimoji="0" lang="es-PE" sz="2000" b="1">
                <a:solidFill>
                  <a:srgbClr val="A50021"/>
                </a:solidFill>
                <a:effectLst>
                  <a:outerShdw blurRad="38100" dist="38100" dir="2700000" algn="tl">
                    <a:srgbClr val="C0C0C0"/>
                  </a:outerShdw>
                </a:effectLst>
                <a:latin typeface="Arial Narrow" panose="020B0606020202030204" pitchFamily="34" charset="0"/>
              </a:rPr>
              <a:t>Agregation indicator:</a:t>
            </a:r>
            <a:r>
              <a:rPr kumimoji="0" lang="es-PE" sz="2000">
                <a:latin typeface="Arial Narrow" panose="020B0606020202030204" pitchFamily="34" charset="0"/>
              </a:rPr>
              <a:t> el indicador de agregación, muestra dos formas de asociación. Una de ellas llamada </a:t>
            </a:r>
            <a:r>
              <a:rPr kumimoji="0" lang="es-PE" sz="2000" i="1">
                <a:latin typeface="Arial Narrow" panose="020B0606020202030204" pitchFamily="34" charset="0"/>
              </a:rPr>
              <a:t>de agregación</a:t>
            </a:r>
            <a:r>
              <a:rPr kumimoji="0" lang="es-PE" sz="2000">
                <a:latin typeface="Arial Narrow" panose="020B0606020202030204" pitchFamily="34" charset="0"/>
              </a:rPr>
              <a:t> y otra llamada </a:t>
            </a:r>
            <a:r>
              <a:rPr kumimoji="0" lang="es-PE" sz="2000" i="1">
                <a:latin typeface="Arial Narrow" panose="020B0606020202030204" pitchFamily="34" charset="0"/>
              </a:rPr>
              <a:t>de composición</a:t>
            </a:r>
            <a:r>
              <a:rPr kumimoji="0" lang="es-PE" sz="2000">
                <a:latin typeface="Arial Narrow" panose="020B0606020202030204" pitchFamily="34"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4" name="Rectangle 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Relación de Asociación, </a:t>
            </a:r>
            <a:r>
              <a:rPr kumimoji="0" lang="es-MX" sz="2000" b="1" i="1">
                <a:solidFill>
                  <a:srgbClr val="A50021"/>
                </a:solidFill>
                <a:latin typeface="Arial Narrow" panose="020B0606020202030204" pitchFamily="34" charset="0"/>
              </a:rPr>
              <a:t>Clasificación</a:t>
            </a:r>
            <a:endParaRPr kumimoji="0" lang="en-US" sz="2000" b="1" i="1">
              <a:solidFill>
                <a:srgbClr val="A50021"/>
              </a:solidFill>
              <a:latin typeface="Arial Narrow" panose="020B0606020202030204" pitchFamily="34" charset="0"/>
            </a:endParaRPr>
          </a:p>
        </p:txBody>
      </p:sp>
      <p:sp>
        <p:nvSpPr>
          <p:cNvPr id="2097157" name="Rectangle 5"/>
          <p:cNvSpPr>
            <a:spLocks noChangeArrowheads="1"/>
          </p:cNvSpPr>
          <p:nvPr>
            <p:ph type="body" sz="half" idx="1"/>
          </p:nvPr>
        </p:nvSpPr>
        <p:spPr bwMode="auto">
          <a:xfrm>
            <a:off x="539750" y="1179513"/>
            <a:ext cx="7993063" cy="3387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lnSpc>
                <a:spcPct val="85000"/>
              </a:lnSpc>
              <a:spcBef>
                <a:spcPct val="0"/>
              </a:spcBef>
              <a:spcAft>
                <a:spcPct val="25000"/>
              </a:spcAft>
              <a:buClr>
                <a:srgbClr val="CC3300"/>
              </a:buClr>
              <a:buSzPct val="50000"/>
              <a:buFont typeface="Wingdings" panose="05000000000000000000" pitchFamily="2" charset="2"/>
              <a:buNone/>
            </a:pPr>
            <a:r>
              <a:rPr lang="es-ES_tradnl" i="1">
                <a:solidFill>
                  <a:srgbClr val="A50021"/>
                </a:solidFill>
              </a:rPr>
              <a:t>Según el número de clases participantes:</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a:t>Asociación Binaria</a:t>
            </a:r>
            <a:r>
              <a:rPr lang="es-ES_tradnl" b="0"/>
              <a:t>; asociación entre dos clases, incluyendo una asociación reflexiva. Se representa mediante una línea sólida que une dos clases).</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a:t>Asociación N-aria</a:t>
            </a:r>
            <a:r>
              <a:rPr lang="es-ES_tradnl" b="0"/>
              <a:t>; asociación entre tres o más clases. Se representa mediante un rombo, del cual salen líneas de asociación a las clases. El nombre de la asociación se escribe dentro del rombo. Se pueden incluir roles en cada camino al igual que en una relación binaria, así como multiplicidad, pero no cualificadores ni indicadores de agregación o composición.</a:t>
            </a:r>
          </a:p>
        </p:txBody>
      </p:sp>
      <p:pic>
        <p:nvPicPr>
          <p:cNvPr id="2097158" name="Picture 6"/>
          <p:cNvPicPr>
            <a:picLocks noGrp="1" noChangeAspect="1" noChangeArrowheads="1"/>
          </p:cNvPicPr>
          <p:nvPr>
            <p:ph sz="half" idx="2"/>
          </p:nvPr>
        </p:nvPicPr>
        <p:blipFill>
          <a:blip r:embed="rId3" cstate="print">
            <a:lum contrast="6000"/>
            <a:extLst>
              <a:ext uri="{28A0092B-C50C-407E-A947-70E740481C1C}">
                <a14:useLocalDpi xmlns:a14="http://schemas.microsoft.com/office/drawing/2010/main" val="0"/>
              </a:ext>
            </a:extLst>
          </a:blip>
          <a:srcRect/>
          <a:stretch>
            <a:fillRect/>
          </a:stretch>
        </p:blipFill>
        <p:spPr bwMode="auto">
          <a:xfrm>
            <a:off x="1871663" y="4675188"/>
            <a:ext cx="5364162" cy="17065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02" name="Rectangle 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Relación de Asociación, </a:t>
            </a:r>
            <a:r>
              <a:rPr kumimoji="0" lang="es-MX" sz="2000" b="1" i="1">
                <a:solidFill>
                  <a:srgbClr val="A50021"/>
                </a:solidFill>
                <a:latin typeface="Arial Narrow" panose="020B0606020202030204" pitchFamily="34" charset="0"/>
              </a:rPr>
              <a:t>Clasificación</a:t>
            </a:r>
            <a:endParaRPr kumimoji="0" lang="en-US" sz="2000" b="1" i="1">
              <a:solidFill>
                <a:srgbClr val="A50021"/>
              </a:solidFill>
              <a:latin typeface="Arial Narrow" panose="020B0606020202030204" pitchFamily="34" charset="0"/>
            </a:endParaRPr>
          </a:p>
        </p:txBody>
      </p:sp>
      <p:sp>
        <p:nvSpPr>
          <p:cNvPr id="2099203" name="Rectangle 3"/>
          <p:cNvSpPr>
            <a:spLocks noChangeArrowheads="1"/>
          </p:cNvSpPr>
          <p:nvPr>
            <p:ph type="body" sz="half" idx="1"/>
          </p:nvPr>
        </p:nvSpPr>
        <p:spPr bwMode="auto">
          <a:xfrm>
            <a:off x="611188" y="1196975"/>
            <a:ext cx="7921625" cy="3562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lnSpc>
                <a:spcPct val="85000"/>
              </a:lnSpc>
              <a:spcBef>
                <a:spcPct val="0"/>
              </a:spcBef>
              <a:spcAft>
                <a:spcPct val="25000"/>
              </a:spcAft>
              <a:buClr>
                <a:srgbClr val="CC3300"/>
              </a:buClr>
              <a:buSzPct val="50000"/>
              <a:buFont typeface="Wingdings" panose="05000000000000000000" pitchFamily="2" charset="2"/>
              <a:buNone/>
            </a:pPr>
            <a:r>
              <a:rPr lang="es-ES_tradnl" i="1">
                <a:solidFill>
                  <a:srgbClr val="A50021"/>
                </a:solidFill>
              </a:rPr>
              <a:t>Según cómo se unen para formar otra clase:</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a:t>And Association</a:t>
            </a:r>
            <a:r>
              <a:rPr lang="es-ES_tradnl" b="0"/>
              <a:t>; la misma que puede a su vez, ser:</a:t>
            </a:r>
          </a:p>
          <a:p>
            <a:pPr marL="571500" lvl="1" indent="-177800" algn="just">
              <a:lnSpc>
                <a:spcPct val="85000"/>
              </a:lnSpc>
              <a:spcBef>
                <a:spcPct val="0"/>
              </a:spcBef>
              <a:spcAft>
                <a:spcPct val="25000"/>
              </a:spcAft>
              <a:buClr>
                <a:srgbClr val="CC3300"/>
              </a:buClr>
              <a:buSzPct val="50000"/>
              <a:buFont typeface="Wingdings" panose="05000000000000000000" pitchFamily="2" charset="2"/>
              <a:buChar char="£"/>
            </a:pPr>
            <a:r>
              <a:rPr lang="es-ES_tradnl" sz="2000" b="1"/>
              <a:t>Asociación de agregación</a:t>
            </a:r>
            <a:r>
              <a:rPr lang="es-ES_tradnl" sz="2000"/>
              <a:t>; asociación que indica que el objeto base solo utiliza al objeto incluido para poder funcionar. Si el objeto base desaparece, no ocurre lo propio con los objetos incluidos (el objeto incluido existe por si mismo). Se representa mediante un rombo sin relleno al lado de la clase contenedora.</a:t>
            </a:r>
          </a:p>
          <a:p>
            <a:pPr marL="571500" lvl="1" indent="-177800" algn="just">
              <a:lnSpc>
                <a:spcPct val="85000"/>
              </a:lnSpc>
              <a:spcBef>
                <a:spcPct val="0"/>
              </a:spcBef>
              <a:spcAft>
                <a:spcPct val="25000"/>
              </a:spcAft>
              <a:buClr>
                <a:srgbClr val="CC3300"/>
              </a:buClr>
              <a:buSzPct val="50000"/>
              <a:buFont typeface="Wingdings" panose="05000000000000000000" pitchFamily="2" charset="2"/>
              <a:buChar char="£"/>
            </a:pPr>
            <a:r>
              <a:rPr lang="es-ES_tradnl" sz="2000" b="1"/>
              <a:t>Asociación de composición</a:t>
            </a:r>
            <a:r>
              <a:rPr lang="es-ES_tradnl" sz="2000"/>
              <a:t>; asociación que indica que el tiempo de vida del objeto incluido está condicionado por el tiempo de vida del que lo incluye. El objeto base se construye a partir de los objetos incluidos pero no podría existir sin ellos y viceversa. Se representa mediante un rombo relleno al lado de la clase contenedora.</a:t>
            </a:r>
          </a:p>
        </p:txBody>
      </p:sp>
      <p:pic>
        <p:nvPicPr>
          <p:cNvPr id="2099206" name="Picture 6"/>
          <p:cNvPicPr>
            <a:picLocks noGrp="1" noChangeAspect="1" noChangeArrowheads="1"/>
          </p:cNvPicPr>
          <p:nvPr>
            <p:ph sz="quarter" idx="2"/>
          </p:nvPr>
        </p:nvPicPr>
        <p:blipFill>
          <a:blip r:embed="rId3">
            <a:lum bright="12000" contrast="12000"/>
            <a:extLst>
              <a:ext uri="{28A0092B-C50C-407E-A947-70E740481C1C}">
                <a14:useLocalDpi xmlns:a14="http://schemas.microsoft.com/office/drawing/2010/main" val="0"/>
              </a:ext>
            </a:extLst>
          </a:blip>
          <a:srcRect/>
          <a:stretch>
            <a:fillRect/>
          </a:stretch>
        </p:blipFill>
        <p:spPr bwMode="auto">
          <a:xfrm>
            <a:off x="1258888" y="4945063"/>
            <a:ext cx="3313112" cy="13049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9209" name="Picture 9"/>
          <p:cNvPicPr>
            <a:picLocks noGrp="1" noChangeAspect="1" noChangeArrowheads="1"/>
          </p:cNvPicPr>
          <p:nvPr>
            <p:ph sz="quarter" idx="3"/>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4924425"/>
            <a:ext cx="3122613" cy="128428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1250" name="Rectangle 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Relación de Asociación, </a:t>
            </a:r>
            <a:r>
              <a:rPr kumimoji="0" lang="es-MX" sz="2000" b="1" i="1">
                <a:solidFill>
                  <a:srgbClr val="A50021"/>
                </a:solidFill>
                <a:latin typeface="Arial Narrow" panose="020B0606020202030204" pitchFamily="34" charset="0"/>
              </a:rPr>
              <a:t>Clasificación</a:t>
            </a:r>
            <a:endParaRPr kumimoji="0" lang="en-US" sz="2000" b="1" i="1">
              <a:solidFill>
                <a:srgbClr val="A50021"/>
              </a:solidFill>
              <a:latin typeface="Arial Narrow" panose="020B0606020202030204" pitchFamily="34" charset="0"/>
            </a:endParaRPr>
          </a:p>
        </p:txBody>
      </p:sp>
      <p:sp>
        <p:nvSpPr>
          <p:cNvPr id="2101251" name="Rectangle 3"/>
          <p:cNvSpPr>
            <a:spLocks noChangeArrowheads="1"/>
          </p:cNvSpPr>
          <p:nvPr>
            <p:ph type="body" sz="half" idx="1"/>
          </p:nvPr>
        </p:nvSpPr>
        <p:spPr bwMode="auto">
          <a:xfrm>
            <a:off x="539750" y="1179513"/>
            <a:ext cx="7993063" cy="2143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lnSpc>
                <a:spcPct val="85000"/>
              </a:lnSpc>
              <a:spcBef>
                <a:spcPct val="0"/>
              </a:spcBef>
              <a:spcAft>
                <a:spcPct val="25000"/>
              </a:spcAft>
              <a:buClr>
                <a:srgbClr val="CC3300"/>
              </a:buClr>
              <a:buSzPct val="50000"/>
              <a:buFont typeface="Wingdings" panose="05000000000000000000" pitchFamily="2" charset="2"/>
              <a:buNone/>
            </a:pPr>
            <a:r>
              <a:rPr lang="es-ES_tradnl" i="1">
                <a:solidFill>
                  <a:srgbClr val="A50021"/>
                </a:solidFill>
              </a:rPr>
              <a:t>Según cómo se unen para formar otra clase:</a:t>
            </a:r>
          </a:p>
          <a:p>
            <a:pPr marL="190500" indent="-190500" algn="just">
              <a:lnSpc>
                <a:spcPct val="85000"/>
              </a:lnSpc>
              <a:spcBef>
                <a:spcPct val="0"/>
              </a:spcBef>
              <a:spcAft>
                <a:spcPct val="25000"/>
              </a:spcAft>
              <a:buClr>
                <a:srgbClr val="CC3300"/>
              </a:buClr>
              <a:buSzPct val="50000"/>
              <a:buFont typeface="Wingdings" panose="05000000000000000000" pitchFamily="2" charset="2"/>
              <a:buChar char="¤"/>
            </a:pPr>
            <a:r>
              <a:rPr lang="es-ES_tradnl"/>
              <a:t>Xor Association</a:t>
            </a:r>
            <a:r>
              <a:rPr lang="es-ES_tradnl" b="0"/>
              <a:t>; tipo de asociación en donde una instancia de una clase, solo puede formar una única asociación de un conjunto posible de asociaciones. Se representa mediante una línea discontinua conectada a dos o mas relaciones, las cuales deben tener una clase común (clase base).</a:t>
            </a:r>
          </a:p>
        </p:txBody>
      </p:sp>
      <p:pic>
        <p:nvPicPr>
          <p:cNvPr id="2101252" name="Picture 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3132138" y="3644900"/>
            <a:ext cx="2787650" cy="11366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0419" name="Rectangle 3"/>
          <p:cNvSpPr>
            <a:spLocks noChangeArrowheads="1"/>
          </p:cNvSpPr>
          <p:nvPr>
            <p:ph type="body" idx="1"/>
          </p:nvPr>
        </p:nvSpPr>
        <p:spPr bwMode="auto">
          <a:xfrm>
            <a:off x="609600" y="1219200"/>
            <a:ext cx="7924800" cy="4562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b="0"/>
              <a:t>En ciertas ocasiones es conveniente definir ciertas notas o restricciones en el diagrama de clases .</a:t>
            </a:r>
          </a:p>
          <a:p>
            <a:pPr marL="190500"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i="1">
                <a:solidFill>
                  <a:srgbClr val="A50021"/>
                </a:solidFill>
              </a:rPr>
              <a:t>Las notas</a:t>
            </a:r>
            <a:r>
              <a:rPr lang="es-ES_tradnl" b="0"/>
              <a:t>: </a:t>
            </a:r>
          </a:p>
          <a:p>
            <a:pPr marL="571500" lvl="1"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a:t>Se representan dentro de cajas.</a:t>
            </a:r>
          </a:p>
          <a:p>
            <a:pPr marL="571500" lvl="1"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a:t>No son parte del modelo pero si son parte del diagrama de clases.</a:t>
            </a:r>
          </a:p>
          <a:p>
            <a:pPr marL="190500"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i="1">
                <a:solidFill>
                  <a:srgbClr val="A50021"/>
                </a:solidFill>
              </a:rPr>
              <a:t>Las Restricciones</a:t>
            </a:r>
            <a:r>
              <a:rPr lang="es-ES_tradnl" b="0"/>
              <a:t> (Constraints):</a:t>
            </a:r>
          </a:p>
          <a:p>
            <a:pPr marL="571500" lvl="1"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a:t>A diferencia de las Notas son elementos del modelo.</a:t>
            </a:r>
          </a:p>
          <a:p>
            <a:pPr marL="571500" lvl="1"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a:t>Se representan dentro de una caja en donde el texto debe estar encerrado en { }</a:t>
            </a:r>
          </a:p>
          <a:p>
            <a:pPr marL="190500"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b="0"/>
              <a:t>Si es requerido se puede usar una línea punteada para indicar el sentido</a:t>
            </a:r>
          </a:p>
          <a:p>
            <a:pPr marL="190500" indent="-1905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b="0"/>
              <a:t>Las notas o restricciones pueden ser usadas libremente en todos los diagramas de UML sobretodo en donde los mismos no pueden fácilmente adaptarse para capturar los requerimientos de las restricciones.</a:t>
            </a:r>
          </a:p>
        </p:txBody>
      </p:sp>
      <p:sp>
        <p:nvSpPr>
          <p:cNvPr id="1980421"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Notas y Restricciones</a:t>
            </a:r>
            <a:endParaRPr kumimoji="0" lang="en-US" sz="2000" b="1">
              <a:latin typeface="Arial Narrow" panose="020B0606020202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7107" name="Rectangle 3"/>
          <p:cNvSpPr>
            <a:spLocks noChangeArrowheads="1"/>
          </p:cNvSpPr>
          <p:nvPr>
            <p:ph type="body" idx="1"/>
          </p:nvPr>
        </p:nvSpPr>
        <p:spPr bwMode="auto">
          <a:xfrm>
            <a:off x="609600" y="1219200"/>
            <a:ext cx="7924800" cy="4322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85750" indent="-285750" algn="just">
              <a:lnSpc>
                <a:spcPct val="85000"/>
              </a:lnSpc>
              <a:spcBef>
                <a:spcPct val="0"/>
              </a:spcBef>
              <a:spcAft>
                <a:spcPct val="25000"/>
              </a:spcAft>
              <a:buClr>
                <a:srgbClr val="CC3300"/>
              </a:buClr>
              <a:buSzPct val="50000"/>
              <a:buFont typeface="Wingdings" panose="05000000000000000000" pitchFamily="2" charset="2"/>
              <a:buChar char="¤"/>
            </a:pPr>
            <a:r>
              <a:rPr lang="es-ES_tradnl" b="0"/>
              <a:t>Es un </a:t>
            </a:r>
            <a:r>
              <a:rPr lang="es-ES_tradnl"/>
              <a:t>diagrama de estructura estática</a:t>
            </a:r>
            <a:r>
              <a:rPr lang="es-ES_tradnl" b="0"/>
              <a:t> </a:t>
            </a:r>
            <a:r>
              <a:rPr lang="es-ES_tradnl" sz="2000" b="0" i="1"/>
              <a:t>(otros son; los diagramas de objetos, de componentes y de distribución)</a:t>
            </a:r>
            <a:r>
              <a:rPr lang="es-ES_tradnl" b="0"/>
              <a:t> que muestra el conjunto de clases y objetos importantes que conforman un sistema, junto con las relaciones existentes entre los mismos, pero no como actúan unos con otros, ni que mensajes se envían.</a:t>
            </a:r>
          </a:p>
          <a:p>
            <a:pPr marL="285750" indent="-285750" algn="just">
              <a:lnSpc>
                <a:spcPct val="85000"/>
              </a:lnSpc>
              <a:spcBef>
                <a:spcPct val="0"/>
              </a:spcBef>
              <a:buClr>
                <a:srgbClr val="CC3300"/>
              </a:buClr>
              <a:buSzPct val="50000"/>
              <a:buFont typeface="Wingdings" panose="05000000000000000000" pitchFamily="2" charset="2"/>
              <a:buChar char="¤"/>
            </a:pPr>
            <a:r>
              <a:rPr lang="es-ES_tradnl" b="0"/>
              <a:t>Está compuesto por:</a:t>
            </a:r>
          </a:p>
          <a:p>
            <a:pPr marL="762000" lvl="1" indent="-285750" algn="just">
              <a:lnSpc>
                <a:spcPct val="85000"/>
              </a:lnSpc>
              <a:spcBef>
                <a:spcPct val="0"/>
              </a:spcBef>
              <a:spcAft>
                <a:spcPct val="10000"/>
              </a:spcAft>
              <a:buClr>
                <a:srgbClr val="CC3300"/>
              </a:buClr>
              <a:buSzPct val="50000"/>
              <a:buFont typeface="Wingdings" panose="05000000000000000000" pitchFamily="2" charset="2"/>
              <a:buChar char="£"/>
            </a:pPr>
            <a:r>
              <a:rPr lang="es-ES_tradnl" sz="2000" b="1" i="1"/>
              <a:t>Clases</a:t>
            </a:r>
            <a:r>
              <a:rPr lang="es-ES_tradnl" sz="2000"/>
              <a:t>: las cuales contienen atributos y operaciones.</a:t>
            </a:r>
          </a:p>
          <a:p>
            <a:pPr marL="762000" lvl="1" indent="-285750" algn="just">
              <a:lnSpc>
                <a:spcPct val="85000"/>
              </a:lnSpc>
              <a:spcBef>
                <a:spcPct val="0"/>
              </a:spcBef>
              <a:spcAft>
                <a:spcPct val="25000"/>
              </a:spcAft>
              <a:buClr>
                <a:srgbClr val="CC3300"/>
              </a:buClr>
              <a:buSzPct val="50000"/>
              <a:buFont typeface="Wingdings" panose="05000000000000000000" pitchFamily="2" charset="2"/>
              <a:buChar char="£"/>
            </a:pPr>
            <a:r>
              <a:rPr lang="es-ES_tradnl" sz="2000" b="1" i="1"/>
              <a:t>Relaciones</a:t>
            </a:r>
            <a:r>
              <a:rPr lang="es-ES_tradnl" sz="2000"/>
              <a:t>: que pueden ser de Dependencia, Generalización y Asociación.</a:t>
            </a:r>
          </a:p>
          <a:p>
            <a:pPr marL="285750" indent="-285750" algn="just">
              <a:lnSpc>
                <a:spcPct val="85000"/>
              </a:lnSpc>
              <a:spcBef>
                <a:spcPct val="0"/>
              </a:spcBef>
              <a:spcAft>
                <a:spcPct val="25000"/>
              </a:spcAft>
              <a:buClr>
                <a:srgbClr val="CC3300"/>
              </a:buClr>
              <a:buSzPct val="50000"/>
              <a:buFont typeface="Wingdings" panose="05000000000000000000" pitchFamily="2" charset="2"/>
              <a:buChar char="¤"/>
            </a:pPr>
            <a:r>
              <a:rPr lang="es-ES_tradnl" b="0"/>
              <a:t>Un </a:t>
            </a:r>
            <a:r>
              <a:rPr lang="es-ES_tradnl"/>
              <a:t>objeto</a:t>
            </a:r>
            <a:r>
              <a:rPr lang="es-ES_tradnl" b="0"/>
              <a:t> se define como una instancia de una clase. Así, estas ocurrencias se representan mediante un </a:t>
            </a:r>
            <a:r>
              <a:rPr lang="es-ES_tradnl" b="0" i="1"/>
              <a:t>Diagrama de Objetos</a:t>
            </a:r>
            <a:r>
              <a:rPr lang="es-ES_tradnl" b="0"/>
              <a:t>.</a:t>
            </a:r>
          </a:p>
          <a:p>
            <a:pPr marL="285750" indent="-285750" algn="just">
              <a:lnSpc>
                <a:spcPct val="85000"/>
              </a:lnSpc>
              <a:spcBef>
                <a:spcPct val="0"/>
              </a:spcBef>
              <a:spcAft>
                <a:spcPct val="25000"/>
              </a:spcAft>
              <a:buClr>
                <a:srgbClr val="CC3300"/>
              </a:buClr>
              <a:buSzPct val="50000"/>
              <a:buFont typeface="Wingdings" panose="05000000000000000000" pitchFamily="2" charset="2"/>
              <a:buChar char="¤"/>
            </a:pPr>
            <a:r>
              <a:rPr lang="es-ES_tradnl" b="0"/>
              <a:t>Los </a:t>
            </a:r>
            <a:r>
              <a:rPr lang="es-ES_tradnl" b="0" i="1"/>
              <a:t>Diagramas de Objetos</a:t>
            </a:r>
            <a:r>
              <a:rPr lang="es-ES_tradnl" b="0"/>
              <a:t> son como fotos instantáneas de los </a:t>
            </a:r>
            <a:r>
              <a:rPr lang="es-ES_tradnl" b="0" i="1"/>
              <a:t>Diagramas de Clase</a:t>
            </a:r>
            <a:r>
              <a:rPr lang="es-ES_tradnl" b="0"/>
              <a:t> y también cubren la vista de procesos estática desde la perspectiva de ocurrencias reales o prototípicas.</a:t>
            </a:r>
          </a:p>
        </p:txBody>
      </p:sp>
      <p:sp>
        <p:nvSpPr>
          <p:cNvPr id="1967109"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Diagrama de Clases</a:t>
            </a:r>
            <a:endParaRPr kumimoji="0" lang="en-US" sz="2000" b="1">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8851" name="Rectangle 3"/>
          <p:cNvSpPr>
            <a:spLocks noChangeArrowheads="1"/>
          </p:cNvSpPr>
          <p:nvPr>
            <p:ph type="body" idx="1"/>
          </p:nvPr>
        </p:nvSpPr>
        <p:spPr bwMode="auto">
          <a:xfrm>
            <a:off x="609600" y="1219200"/>
            <a:ext cx="8001000" cy="4714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82563" indent="-182563" algn="just">
              <a:lnSpc>
                <a:spcPct val="85000"/>
              </a:lnSpc>
              <a:spcBef>
                <a:spcPct val="0"/>
              </a:spcBef>
              <a:spcAft>
                <a:spcPct val="20000"/>
              </a:spcAft>
              <a:buClr>
                <a:srgbClr val="CC3300"/>
              </a:buClr>
              <a:buSzPct val="50000"/>
              <a:buFont typeface="Wingdings" panose="05000000000000000000" pitchFamily="2" charset="2"/>
              <a:buChar char="¤"/>
            </a:pPr>
            <a:r>
              <a:rPr lang="es-ES_tradnl" sz="2000" b="0"/>
              <a:t>Palabras y frases en el lenguaje formal pueden evocar detalladas imágenes mentales pero frecuentemente están abiertas a malas interpretaciones por parte del lector.</a:t>
            </a:r>
          </a:p>
          <a:p>
            <a:pPr marL="182563" indent="-182563" algn="just">
              <a:lnSpc>
                <a:spcPct val="85000"/>
              </a:lnSpc>
              <a:spcBef>
                <a:spcPct val="0"/>
              </a:spcBef>
              <a:spcAft>
                <a:spcPct val="20000"/>
              </a:spcAft>
              <a:buClr>
                <a:srgbClr val="CC3300"/>
              </a:buClr>
              <a:buSzPct val="50000"/>
              <a:buFont typeface="Wingdings" panose="05000000000000000000" pitchFamily="2" charset="2"/>
              <a:buChar char="¤"/>
            </a:pPr>
            <a:r>
              <a:rPr lang="es-ES_tradnl" sz="2000" b="0"/>
              <a:t>Para minimizar la posibilidad de estas malas interpretaciones, es requerido un mayor detalle descriptivo, siendo este detalle almacenado en el diccionario de Datos.</a:t>
            </a:r>
          </a:p>
          <a:p>
            <a:pPr marL="182563" indent="-182563" algn="just">
              <a:lnSpc>
                <a:spcPct val="85000"/>
              </a:lnSpc>
              <a:spcBef>
                <a:spcPct val="0"/>
              </a:spcBef>
              <a:spcAft>
                <a:spcPct val="20000"/>
              </a:spcAft>
              <a:buClr>
                <a:srgbClr val="CC3300"/>
              </a:buClr>
              <a:buSzPct val="50000"/>
              <a:buFont typeface="Wingdings" panose="05000000000000000000" pitchFamily="2" charset="2"/>
              <a:buChar char="¤"/>
            </a:pPr>
            <a:r>
              <a:rPr lang="es-ES_tradnl" sz="2000" b="0"/>
              <a:t>El Diccionario de datos es el repositorio de toda la información del modelo (debe contener las especificaciones de todos los diagramas requeridos en el análisis y diseño).</a:t>
            </a:r>
          </a:p>
          <a:p>
            <a:pPr marL="182563" indent="-182563" algn="just">
              <a:lnSpc>
                <a:spcPct val="85000"/>
              </a:lnSpc>
              <a:spcBef>
                <a:spcPct val="0"/>
              </a:spcBef>
              <a:spcAft>
                <a:spcPct val="20000"/>
              </a:spcAft>
              <a:buClr>
                <a:srgbClr val="CC3300"/>
              </a:buClr>
              <a:buSzPct val="50000"/>
              <a:buFont typeface="Wingdings" panose="05000000000000000000" pitchFamily="2" charset="2"/>
              <a:buChar char="¤"/>
            </a:pPr>
            <a:r>
              <a:rPr lang="es-ES_tradnl" sz="2000" b="0"/>
              <a:t>En el Diccionario de Datos se debe especificar:</a:t>
            </a:r>
          </a:p>
          <a:p>
            <a:pPr marL="530225" lvl="1" indent="-1651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a:t>Descripción de las clases.</a:t>
            </a:r>
          </a:p>
          <a:p>
            <a:pPr marL="895350" lvl="2" indent="-182563" algn="just">
              <a:lnSpc>
                <a:spcPct val="85000"/>
              </a:lnSpc>
              <a:spcBef>
                <a:spcPct val="0"/>
              </a:spcBef>
              <a:spcAft>
                <a:spcPct val="20000"/>
              </a:spcAft>
              <a:buClr>
                <a:srgbClr val="CC3300"/>
              </a:buClr>
              <a:buSzPct val="50000"/>
              <a:buFont typeface="Wingdings" panose="05000000000000000000" pitchFamily="2" charset="2"/>
              <a:buChar char="¤"/>
            </a:pPr>
            <a:r>
              <a:rPr lang="es-ES_tradnl" sz="2000"/>
              <a:t>Cada clase debe ser descrita detalladamente para evitar mal interpretaciones.</a:t>
            </a:r>
          </a:p>
          <a:p>
            <a:pPr marL="530225" lvl="1" indent="-1651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a:t>Descripción de los atributos.</a:t>
            </a:r>
          </a:p>
          <a:p>
            <a:pPr marL="530225" lvl="1" indent="-1651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a:t>Descripción de los métodos (operaciones).</a:t>
            </a:r>
          </a:p>
          <a:p>
            <a:pPr marL="530225" lvl="1" indent="-1651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a:t>Descripción de las relaciones y multiplicidad.</a:t>
            </a:r>
          </a:p>
        </p:txBody>
      </p:sp>
      <p:sp>
        <p:nvSpPr>
          <p:cNvPr id="1998853"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Diccionario de Datos</a:t>
            </a:r>
            <a:endParaRPr kumimoji="0" lang="en-US" sz="2000" b="1">
              <a:latin typeface="Arial Narrow" panose="020B0606020202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9875" name="Rectangle 3"/>
          <p:cNvSpPr>
            <a:spLocks noChangeArrowheads="1"/>
          </p:cNvSpPr>
          <p:nvPr>
            <p:ph type="body" idx="1"/>
          </p:nvPr>
        </p:nvSpPr>
        <p:spPr bwMode="auto">
          <a:xfrm>
            <a:off x="609600" y="3136900"/>
            <a:ext cx="7924800" cy="3244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82563" indent="-182563" algn="just">
              <a:lnSpc>
                <a:spcPct val="85000"/>
              </a:lnSpc>
              <a:spcBef>
                <a:spcPct val="0"/>
              </a:spcBef>
              <a:spcAft>
                <a:spcPct val="20000"/>
              </a:spcAft>
              <a:buClr>
                <a:srgbClr val="A50021"/>
              </a:buClr>
              <a:buSzPct val="50000"/>
              <a:buFont typeface="Wingdings" panose="05000000000000000000" pitchFamily="2" charset="2"/>
              <a:buChar char="¢"/>
            </a:pPr>
            <a:r>
              <a:rPr lang="es-ES_tradnl" sz="1800"/>
              <a:t>Factura :</a:t>
            </a:r>
            <a:r>
              <a:rPr lang="es-ES_tradnl" sz="2000"/>
              <a:t> </a:t>
            </a:r>
          </a:p>
          <a:p>
            <a:pPr marL="530225" lvl="1" indent="-165100" algn="just">
              <a:lnSpc>
                <a:spcPct val="85000"/>
              </a:lnSpc>
              <a:spcBef>
                <a:spcPct val="0"/>
              </a:spcBef>
              <a:spcAft>
                <a:spcPct val="20000"/>
              </a:spcAft>
              <a:buClr>
                <a:srgbClr val="A50021"/>
              </a:buClr>
              <a:buSzPct val="50000"/>
              <a:buFont typeface="Wingdings" panose="05000000000000000000" pitchFamily="2" charset="2"/>
              <a:buChar char="¢"/>
            </a:pPr>
            <a:r>
              <a:rPr lang="es-ES_tradnl" sz="1800" b="1">
                <a:solidFill>
                  <a:srgbClr val="A50021"/>
                </a:solidFill>
              </a:rPr>
              <a:t>Clase</a:t>
            </a:r>
            <a:r>
              <a:rPr lang="es-ES_tradnl" sz="1800"/>
              <a:t> que contiene la información de todas las facturas generadas por la compañía.</a:t>
            </a:r>
          </a:p>
          <a:p>
            <a:pPr marL="530225" lvl="1" indent="-165100" algn="just">
              <a:lnSpc>
                <a:spcPct val="85000"/>
              </a:lnSpc>
              <a:spcBef>
                <a:spcPct val="0"/>
              </a:spcBef>
              <a:spcAft>
                <a:spcPct val="20000"/>
              </a:spcAft>
              <a:buClr>
                <a:srgbClr val="A50021"/>
              </a:buClr>
              <a:buSzPct val="50000"/>
              <a:buFont typeface="Wingdings" panose="05000000000000000000" pitchFamily="2" charset="2"/>
              <a:buChar char="¢"/>
            </a:pPr>
            <a:r>
              <a:rPr lang="es-ES_tradnl" sz="1800" b="1">
                <a:solidFill>
                  <a:srgbClr val="A50021"/>
                </a:solidFill>
              </a:rPr>
              <a:t>Atributos</a:t>
            </a:r>
            <a:r>
              <a:rPr lang="es-ES_tradnl" sz="1800"/>
              <a:t>:</a:t>
            </a:r>
          </a:p>
          <a:p>
            <a:pPr marL="895350" lvl="2" indent="-182563" algn="just">
              <a:lnSpc>
                <a:spcPct val="85000"/>
              </a:lnSpc>
              <a:spcBef>
                <a:spcPct val="0"/>
              </a:spcBef>
              <a:spcAft>
                <a:spcPct val="20000"/>
              </a:spcAft>
              <a:buClr>
                <a:srgbClr val="A50021"/>
              </a:buClr>
              <a:buSzPct val="50000"/>
              <a:buFont typeface="Wingdings" panose="05000000000000000000" pitchFamily="2" charset="2"/>
              <a:buChar char="¢"/>
            </a:pPr>
            <a:r>
              <a:rPr lang="es-ES_tradnl" sz="1800"/>
              <a:t>numFactura : Contiene el número de la factura</a:t>
            </a:r>
          </a:p>
          <a:p>
            <a:pPr marL="895350" lvl="2" indent="-182563" algn="just">
              <a:lnSpc>
                <a:spcPct val="85000"/>
              </a:lnSpc>
              <a:spcBef>
                <a:spcPct val="0"/>
              </a:spcBef>
              <a:spcAft>
                <a:spcPct val="20000"/>
              </a:spcAft>
              <a:buClr>
                <a:srgbClr val="A50021"/>
              </a:buClr>
              <a:buSzPct val="50000"/>
              <a:buFont typeface="Wingdings" panose="05000000000000000000" pitchFamily="2" charset="2"/>
              <a:buChar char="¢"/>
            </a:pPr>
            <a:r>
              <a:rPr lang="es-ES_tradnl" sz="1800"/>
              <a:t>fecha : Contiene la fecha en la que fue emitida la factura.</a:t>
            </a:r>
          </a:p>
          <a:p>
            <a:pPr marL="895350" lvl="2" indent="-182563" algn="just">
              <a:lnSpc>
                <a:spcPct val="85000"/>
              </a:lnSpc>
              <a:spcBef>
                <a:spcPct val="0"/>
              </a:spcBef>
              <a:spcAft>
                <a:spcPct val="20000"/>
              </a:spcAft>
              <a:buClr>
                <a:srgbClr val="A50021"/>
              </a:buClr>
              <a:buSzPct val="50000"/>
              <a:buFont typeface="Wingdings" panose="05000000000000000000" pitchFamily="2" charset="2"/>
              <a:buChar char="¢"/>
            </a:pPr>
            <a:r>
              <a:rPr lang="es-ES_tradnl" sz="1800"/>
              <a:t>…</a:t>
            </a:r>
          </a:p>
          <a:p>
            <a:pPr marL="530225" lvl="1" indent="-165100" algn="just">
              <a:lnSpc>
                <a:spcPct val="85000"/>
              </a:lnSpc>
              <a:spcBef>
                <a:spcPct val="0"/>
              </a:spcBef>
              <a:spcAft>
                <a:spcPct val="20000"/>
              </a:spcAft>
              <a:buClr>
                <a:srgbClr val="A50021"/>
              </a:buClr>
              <a:buSzPct val="50000"/>
              <a:buFont typeface="Wingdings" panose="05000000000000000000" pitchFamily="2" charset="2"/>
              <a:buChar char="¢"/>
            </a:pPr>
            <a:r>
              <a:rPr lang="es-ES_tradnl" sz="1800" b="1">
                <a:solidFill>
                  <a:srgbClr val="A50021"/>
                </a:solidFill>
              </a:rPr>
              <a:t>Operaciones</a:t>
            </a:r>
            <a:r>
              <a:rPr lang="es-ES_tradnl" sz="1800"/>
              <a:t>:</a:t>
            </a:r>
          </a:p>
          <a:p>
            <a:pPr marL="895350" lvl="2" indent="-182563" algn="just">
              <a:lnSpc>
                <a:spcPct val="85000"/>
              </a:lnSpc>
              <a:spcBef>
                <a:spcPct val="0"/>
              </a:spcBef>
              <a:spcAft>
                <a:spcPct val="20000"/>
              </a:spcAft>
              <a:buClr>
                <a:srgbClr val="A50021"/>
              </a:buClr>
              <a:buSzPct val="50000"/>
              <a:buFont typeface="Wingdings" panose="05000000000000000000" pitchFamily="2" charset="2"/>
              <a:buChar char="¢"/>
            </a:pPr>
            <a:r>
              <a:rPr lang="es-ES_tradnl" sz="1800"/>
              <a:t>imprimirFact : Imprime una factura con su detalle.</a:t>
            </a:r>
          </a:p>
          <a:p>
            <a:pPr marL="895350" lvl="2" indent="-182563" algn="just">
              <a:lnSpc>
                <a:spcPct val="85000"/>
              </a:lnSpc>
              <a:spcBef>
                <a:spcPct val="0"/>
              </a:spcBef>
              <a:spcAft>
                <a:spcPct val="20000"/>
              </a:spcAft>
              <a:buClr>
                <a:srgbClr val="A50021"/>
              </a:buClr>
              <a:buSzPct val="50000"/>
              <a:buFont typeface="Wingdings" panose="05000000000000000000" pitchFamily="2" charset="2"/>
              <a:buChar char="¢"/>
            </a:pPr>
            <a:r>
              <a:rPr lang="es-ES_tradnl" sz="1800"/>
              <a:t>…</a:t>
            </a:r>
          </a:p>
          <a:p>
            <a:pPr marL="530225" lvl="1" indent="-165100" algn="just">
              <a:lnSpc>
                <a:spcPct val="85000"/>
              </a:lnSpc>
              <a:spcBef>
                <a:spcPct val="0"/>
              </a:spcBef>
              <a:spcAft>
                <a:spcPct val="20000"/>
              </a:spcAft>
              <a:buClr>
                <a:srgbClr val="A50021"/>
              </a:buClr>
              <a:buSzPct val="50000"/>
              <a:buFont typeface="Wingdings" panose="05000000000000000000" pitchFamily="2" charset="2"/>
              <a:buChar char="¢"/>
            </a:pPr>
            <a:r>
              <a:rPr lang="es-ES_tradnl" sz="1800" b="1">
                <a:solidFill>
                  <a:srgbClr val="A50021"/>
                </a:solidFill>
              </a:rPr>
              <a:t>Asociaciones</a:t>
            </a:r>
            <a:r>
              <a:rPr lang="es-ES_tradnl" sz="1800"/>
              <a:t>:</a:t>
            </a:r>
          </a:p>
          <a:p>
            <a:pPr marL="895350" lvl="2" indent="-182563" algn="just">
              <a:lnSpc>
                <a:spcPct val="85000"/>
              </a:lnSpc>
              <a:spcBef>
                <a:spcPct val="0"/>
              </a:spcBef>
              <a:spcAft>
                <a:spcPct val="20000"/>
              </a:spcAft>
              <a:buClr>
                <a:srgbClr val="A50021"/>
              </a:buClr>
              <a:buSzPct val="50000"/>
              <a:buFont typeface="Wingdings" panose="05000000000000000000" pitchFamily="2" charset="2"/>
              <a:buChar char="¢"/>
            </a:pPr>
            <a:r>
              <a:rPr lang="es-ES_tradnl" sz="1800"/>
              <a:t>...</a:t>
            </a:r>
          </a:p>
        </p:txBody>
      </p:sp>
      <p:sp>
        <p:nvSpPr>
          <p:cNvPr id="1999876" name="Rectangle 4"/>
          <p:cNvSpPr>
            <a:spLocks noChangeArrowheads="1"/>
          </p:cNvSpPr>
          <p:nvPr/>
        </p:nvSpPr>
        <p:spPr bwMode="auto">
          <a:xfrm>
            <a:off x="1752600" y="1143000"/>
            <a:ext cx="160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Factura</a:t>
            </a:r>
            <a:endParaRPr kumimoji="0" lang="es-ES_tradnl" sz="1800"/>
          </a:p>
        </p:txBody>
      </p:sp>
      <p:sp>
        <p:nvSpPr>
          <p:cNvPr id="1999877" name="Rectangle 5"/>
          <p:cNvSpPr>
            <a:spLocks noChangeArrowheads="1"/>
          </p:cNvSpPr>
          <p:nvPr/>
        </p:nvSpPr>
        <p:spPr bwMode="auto">
          <a:xfrm>
            <a:off x="6019800" y="1143000"/>
            <a:ext cx="160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Artículo</a:t>
            </a:r>
            <a:endParaRPr kumimoji="0" lang="es-ES_tradnl" sz="1800"/>
          </a:p>
        </p:txBody>
      </p:sp>
      <p:sp>
        <p:nvSpPr>
          <p:cNvPr id="1999878" name="Line 6"/>
          <p:cNvSpPr>
            <a:spLocks noChangeShapeType="1"/>
          </p:cNvSpPr>
          <p:nvPr/>
        </p:nvSpPr>
        <p:spPr bwMode="auto">
          <a:xfrm flipH="1">
            <a:off x="3352800" y="15240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9879" name="Text Box 7"/>
          <p:cNvSpPr txBox="1">
            <a:spLocks noChangeArrowheads="1"/>
          </p:cNvSpPr>
          <p:nvPr/>
        </p:nvSpPr>
        <p:spPr bwMode="auto">
          <a:xfrm>
            <a:off x="4343400" y="1266825"/>
            <a:ext cx="5000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400"/>
              <a:t>tiene</a:t>
            </a:r>
            <a:endParaRPr kumimoji="0" lang="es-ES_tradnl" sz="1800"/>
          </a:p>
        </p:txBody>
      </p:sp>
      <p:sp>
        <p:nvSpPr>
          <p:cNvPr id="1999880" name="Text Box 8"/>
          <p:cNvSpPr txBox="1">
            <a:spLocks noChangeArrowheads="1"/>
          </p:cNvSpPr>
          <p:nvPr/>
        </p:nvSpPr>
        <p:spPr bwMode="auto">
          <a:xfrm>
            <a:off x="3352800" y="1266825"/>
            <a:ext cx="404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400"/>
              <a:t>1..*</a:t>
            </a:r>
            <a:endParaRPr kumimoji="0" lang="es-ES_tradnl" sz="1800"/>
          </a:p>
        </p:txBody>
      </p:sp>
      <p:sp>
        <p:nvSpPr>
          <p:cNvPr id="1999881" name="Text Box 9"/>
          <p:cNvSpPr txBox="1">
            <a:spLocks noChangeArrowheads="1"/>
          </p:cNvSpPr>
          <p:nvPr/>
        </p:nvSpPr>
        <p:spPr bwMode="auto">
          <a:xfrm>
            <a:off x="5486400" y="1266825"/>
            <a:ext cx="404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400"/>
              <a:t>1..*</a:t>
            </a:r>
            <a:endParaRPr kumimoji="0" lang="es-ES_tradnl" sz="1800"/>
          </a:p>
        </p:txBody>
      </p:sp>
      <p:sp>
        <p:nvSpPr>
          <p:cNvPr id="1999882" name="Rectangle 10"/>
          <p:cNvSpPr>
            <a:spLocks noChangeArrowheads="1"/>
          </p:cNvSpPr>
          <p:nvPr/>
        </p:nvSpPr>
        <p:spPr bwMode="auto">
          <a:xfrm>
            <a:off x="1752600" y="1447800"/>
            <a:ext cx="16002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0" lang="es-ES_tradnl" sz="1400"/>
              <a:t>numFactura</a:t>
            </a:r>
          </a:p>
          <a:p>
            <a:pPr algn="l"/>
            <a:r>
              <a:rPr kumimoji="0" lang="es-ES_tradnl" sz="1400"/>
              <a:t>fecha</a:t>
            </a:r>
          </a:p>
          <a:p>
            <a:pPr algn="l"/>
            <a:r>
              <a:rPr kumimoji="0" lang="es-ES_tradnl" sz="1400"/>
              <a:t>totalFactura</a:t>
            </a:r>
          </a:p>
          <a:p>
            <a:pPr algn="l"/>
            <a:r>
              <a:rPr kumimoji="0" lang="es-ES_tradnl" sz="1400"/>
              <a:t>fechaVencim.</a:t>
            </a:r>
            <a:endParaRPr kumimoji="0" lang="es-ES_tradnl" sz="1800"/>
          </a:p>
        </p:txBody>
      </p:sp>
      <p:sp>
        <p:nvSpPr>
          <p:cNvPr id="1999883" name="Rectangle 11"/>
          <p:cNvSpPr>
            <a:spLocks noChangeArrowheads="1"/>
          </p:cNvSpPr>
          <p:nvPr/>
        </p:nvSpPr>
        <p:spPr bwMode="auto">
          <a:xfrm>
            <a:off x="6019800" y="1447800"/>
            <a:ext cx="1600200" cy="1524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0" lang="es-ES_tradnl" sz="1400"/>
              <a:t>códigoArt</a:t>
            </a:r>
          </a:p>
          <a:p>
            <a:pPr algn="l"/>
            <a:r>
              <a:rPr kumimoji="0" lang="es-ES_tradnl" sz="1400"/>
              <a:t>descripArt</a:t>
            </a:r>
          </a:p>
          <a:p>
            <a:pPr algn="l"/>
            <a:r>
              <a:rPr kumimoji="0" lang="es-ES_tradnl" sz="1400"/>
              <a:t>precioArt</a:t>
            </a:r>
          </a:p>
          <a:p>
            <a:pPr algn="l"/>
            <a:r>
              <a:rPr kumimoji="0" lang="es-ES_tradnl" sz="1400"/>
              <a:t>stock</a:t>
            </a:r>
          </a:p>
          <a:p>
            <a:pPr algn="l"/>
            <a:r>
              <a:rPr kumimoji="0" lang="es-ES_tradnl" sz="1400"/>
              <a:t>descuento</a:t>
            </a:r>
            <a:endParaRPr kumimoji="0" lang="es-ES_tradnl" sz="1800"/>
          </a:p>
        </p:txBody>
      </p:sp>
      <p:sp>
        <p:nvSpPr>
          <p:cNvPr id="1999884" name="Rectangle 12"/>
          <p:cNvSpPr>
            <a:spLocks noChangeArrowheads="1"/>
          </p:cNvSpPr>
          <p:nvPr/>
        </p:nvSpPr>
        <p:spPr bwMode="auto">
          <a:xfrm>
            <a:off x="3886200" y="1752600"/>
            <a:ext cx="160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1400"/>
              <a:t>Detalle</a:t>
            </a:r>
            <a:endParaRPr kumimoji="0" lang="es-ES_tradnl" sz="1800"/>
          </a:p>
        </p:txBody>
      </p:sp>
      <p:sp>
        <p:nvSpPr>
          <p:cNvPr id="1999885" name="Line 13"/>
          <p:cNvSpPr>
            <a:spLocks noChangeShapeType="1"/>
          </p:cNvSpPr>
          <p:nvPr/>
        </p:nvSpPr>
        <p:spPr bwMode="auto">
          <a:xfrm flipV="1">
            <a:off x="4648200" y="1524000"/>
            <a:ext cx="0" cy="228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999886" name="Rectangle 14"/>
          <p:cNvSpPr>
            <a:spLocks noChangeArrowheads="1"/>
          </p:cNvSpPr>
          <p:nvPr/>
        </p:nvSpPr>
        <p:spPr bwMode="auto">
          <a:xfrm>
            <a:off x="3886200" y="2057400"/>
            <a:ext cx="16002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0" lang="es-ES_tradnl" sz="1400"/>
              <a:t>cantVendida</a:t>
            </a:r>
          </a:p>
          <a:p>
            <a:pPr algn="l"/>
            <a:r>
              <a:rPr kumimoji="0" lang="es-ES_tradnl" sz="1400"/>
              <a:t>precioVta</a:t>
            </a:r>
          </a:p>
          <a:p>
            <a:pPr algn="l"/>
            <a:r>
              <a:rPr kumimoji="0" lang="es-ES_tradnl" sz="1400"/>
              <a:t>descVta</a:t>
            </a:r>
            <a:endParaRPr kumimoji="0" lang="es-ES_tradnl" sz="1800"/>
          </a:p>
        </p:txBody>
      </p:sp>
      <p:sp>
        <p:nvSpPr>
          <p:cNvPr id="1999887" name="Rectangle 15"/>
          <p:cNvSpPr>
            <a:spLocks noChangeArrowheads="1"/>
          </p:cNvSpPr>
          <p:nvPr/>
        </p:nvSpPr>
        <p:spPr bwMode="auto">
          <a:xfrm>
            <a:off x="1752600" y="2590800"/>
            <a:ext cx="16002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0" lang="es-ES_tradnl" sz="1400"/>
              <a:t>imprimirFact ( )</a:t>
            </a:r>
            <a:endParaRPr kumimoji="0" lang="es-ES_tradnl" sz="1800"/>
          </a:p>
        </p:txBody>
      </p:sp>
      <p:sp>
        <p:nvSpPr>
          <p:cNvPr id="1999889" name="Rectangle 17"/>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Diccionario de Datos</a:t>
            </a:r>
            <a:endParaRPr kumimoji="0" lang="en-US" sz="2000" b="1">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6370" name="Rectangle 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Estrategia para crear Diagrama de Clases</a:t>
            </a:r>
            <a:endParaRPr kumimoji="0" lang="en-US" sz="2000" b="1" i="1">
              <a:solidFill>
                <a:srgbClr val="A50021"/>
              </a:solidFill>
              <a:latin typeface="Arial Narrow" panose="020B0606020202030204" pitchFamily="34" charset="0"/>
            </a:endParaRPr>
          </a:p>
        </p:txBody>
      </p:sp>
      <p:sp>
        <p:nvSpPr>
          <p:cNvPr id="2106371" name="Rectangle 3"/>
          <p:cNvSpPr>
            <a:spLocks noChangeArrowheads="1"/>
          </p:cNvSpPr>
          <p:nvPr>
            <p:ph type="body" sz="half" idx="1"/>
          </p:nvPr>
        </p:nvSpPr>
        <p:spPr bwMode="auto">
          <a:xfrm>
            <a:off x="539750" y="1179513"/>
            <a:ext cx="7993063" cy="4948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65125" indent="-365125" algn="just">
              <a:lnSpc>
                <a:spcPct val="85000"/>
              </a:lnSpc>
              <a:spcBef>
                <a:spcPct val="0"/>
              </a:spcBef>
              <a:spcAft>
                <a:spcPct val="15000"/>
              </a:spcAft>
              <a:buClr>
                <a:srgbClr val="CC3300"/>
              </a:buClr>
              <a:buSzPct val="85000"/>
              <a:buFont typeface="Wingdings" panose="05000000000000000000" pitchFamily="2" charset="2"/>
              <a:buAutoNum type="arabicPeriod"/>
            </a:pPr>
            <a:r>
              <a:rPr lang="es-ES_tradnl" b="0"/>
              <a:t>Identificar las clases que participan en el sistema.</a:t>
            </a:r>
          </a:p>
          <a:p>
            <a:pPr marL="365125" indent="-365125" algn="just">
              <a:lnSpc>
                <a:spcPct val="85000"/>
              </a:lnSpc>
              <a:spcBef>
                <a:spcPct val="0"/>
              </a:spcBef>
              <a:spcAft>
                <a:spcPct val="15000"/>
              </a:spcAft>
              <a:buClr>
                <a:srgbClr val="CC3300"/>
              </a:buClr>
              <a:buSzPct val="85000"/>
              <a:buFont typeface="Wingdings" panose="05000000000000000000" pitchFamily="2" charset="2"/>
              <a:buAutoNum type="arabicPeriod"/>
            </a:pPr>
            <a:r>
              <a:rPr lang="es-ES_tradnl" b="0"/>
              <a:t>Dibujarlas en un Diagrama de clases.</a:t>
            </a:r>
          </a:p>
          <a:p>
            <a:pPr marL="365125" indent="-365125" algn="just">
              <a:lnSpc>
                <a:spcPct val="85000"/>
              </a:lnSpc>
              <a:spcBef>
                <a:spcPct val="0"/>
              </a:spcBef>
              <a:spcAft>
                <a:spcPct val="15000"/>
              </a:spcAft>
              <a:buClr>
                <a:srgbClr val="CC3300"/>
              </a:buClr>
              <a:buSzPct val="85000"/>
              <a:buFont typeface="Wingdings" panose="05000000000000000000" pitchFamily="2" charset="2"/>
              <a:buAutoNum type="arabicPeriod"/>
            </a:pPr>
            <a:r>
              <a:rPr lang="es-ES_tradnl" b="0"/>
              <a:t>Asignar sus responsabilidades.</a:t>
            </a:r>
          </a:p>
          <a:p>
            <a:pPr marL="365125" indent="-365125" algn="just">
              <a:lnSpc>
                <a:spcPct val="85000"/>
              </a:lnSpc>
              <a:spcBef>
                <a:spcPct val="0"/>
              </a:spcBef>
              <a:spcAft>
                <a:spcPct val="15000"/>
              </a:spcAft>
              <a:buClr>
                <a:srgbClr val="CC3300"/>
              </a:buClr>
              <a:buSzPct val="85000"/>
              <a:buFont typeface="Wingdings" panose="05000000000000000000" pitchFamily="2" charset="2"/>
              <a:buAutoNum type="arabicPeriod"/>
            </a:pPr>
            <a:r>
              <a:rPr lang="es-ES_tradnl" b="0"/>
              <a:t>Agregar a las clases todos los atributos que se identificaron.</a:t>
            </a:r>
          </a:p>
          <a:p>
            <a:pPr marL="365125" indent="-365125" algn="just">
              <a:lnSpc>
                <a:spcPct val="85000"/>
              </a:lnSpc>
              <a:spcBef>
                <a:spcPct val="0"/>
              </a:spcBef>
              <a:spcAft>
                <a:spcPct val="15000"/>
              </a:spcAft>
              <a:buClr>
                <a:srgbClr val="CC3300"/>
              </a:buClr>
              <a:buSzPct val="85000"/>
              <a:buFont typeface="Wingdings" panose="05000000000000000000" pitchFamily="2" charset="2"/>
              <a:buAutoNum type="arabicPeriod"/>
            </a:pPr>
            <a:r>
              <a:rPr lang="es-ES_tradnl" b="0"/>
              <a:t>Agregar las operaciones necesarias para cumplir sus responsabilidades.</a:t>
            </a:r>
          </a:p>
          <a:p>
            <a:pPr marL="365125" indent="-365125" algn="just">
              <a:lnSpc>
                <a:spcPct val="85000"/>
              </a:lnSpc>
              <a:spcBef>
                <a:spcPct val="0"/>
              </a:spcBef>
              <a:spcAft>
                <a:spcPct val="15000"/>
              </a:spcAft>
              <a:buClr>
                <a:srgbClr val="CC3300"/>
              </a:buClr>
              <a:buSzPct val="85000"/>
              <a:buFont typeface="Wingdings" panose="05000000000000000000" pitchFamily="2" charset="2"/>
              <a:buAutoNum type="arabicPeriod"/>
            </a:pPr>
            <a:r>
              <a:rPr lang="es-ES_tradnl" b="0"/>
              <a:t>Especificar los detalles de tipos de datos, visibilidad, etc a las operaciones y atributos de cada clase.</a:t>
            </a:r>
          </a:p>
          <a:p>
            <a:pPr marL="365125" indent="-365125" algn="just">
              <a:lnSpc>
                <a:spcPct val="85000"/>
              </a:lnSpc>
              <a:spcBef>
                <a:spcPct val="0"/>
              </a:spcBef>
              <a:spcAft>
                <a:spcPct val="15000"/>
              </a:spcAft>
              <a:buClr>
                <a:srgbClr val="CC3300"/>
              </a:buClr>
              <a:buSzPct val="85000"/>
              <a:buFont typeface="Wingdings" panose="05000000000000000000" pitchFamily="2" charset="2"/>
              <a:buAutoNum type="arabicPeriod"/>
            </a:pPr>
            <a:r>
              <a:rPr lang="es-ES_tradnl" b="0"/>
              <a:t>Agregar las asociaciones necesarias.</a:t>
            </a:r>
          </a:p>
          <a:p>
            <a:pPr marL="365125" indent="-365125" algn="just">
              <a:lnSpc>
                <a:spcPct val="85000"/>
              </a:lnSpc>
              <a:spcBef>
                <a:spcPct val="0"/>
              </a:spcBef>
              <a:spcAft>
                <a:spcPct val="15000"/>
              </a:spcAft>
              <a:buClr>
                <a:srgbClr val="CC3300"/>
              </a:buClr>
              <a:buSzPct val="85000"/>
              <a:buFont typeface="Wingdings" panose="05000000000000000000" pitchFamily="2" charset="2"/>
              <a:buAutoNum type="arabicPeriod"/>
            </a:pPr>
            <a:r>
              <a:rPr lang="es-ES_tradnl" b="0"/>
              <a:t>Especificar la navegabilidad de las asociaciones, creando flechas en los extremos de ellas según sea necesario.</a:t>
            </a:r>
          </a:p>
          <a:p>
            <a:pPr marL="365125" indent="-365125" algn="just">
              <a:lnSpc>
                <a:spcPct val="85000"/>
              </a:lnSpc>
              <a:spcBef>
                <a:spcPct val="0"/>
              </a:spcBef>
              <a:spcAft>
                <a:spcPct val="15000"/>
              </a:spcAft>
              <a:buClr>
                <a:srgbClr val="CC3300"/>
              </a:buClr>
              <a:buSzPct val="85000"/>
              <a:buFont typeface="Wingdings" panose="05000000000000000000" pitchFamily="2" charset="2"/>
              <a:buAutoNum type="arabicPeriod"/>
            </a:pPr>
            <a:r>
              <a:rPr lang="es-ES_tradnl" b="0"/>
              <a:t>Detallar las relaciones distinguiendo dependencia, generalización y asociación en cualquiera de sus formas.</a:t>
            </a:r>
          </a:p>
          <a:p>
            <a:pPr marL="365125" indent="-365125" algn="just">
              <a:lnSpc>
                <a:spcPct val="85000"/>
              </a:lnSpc>
              <a:spcBef>
                <a:spcPct val="0"/>
              </a:spcBef>
              <a:spcAft>
                <a:spcPct val="15000"/>
              </a:spcAft>
              <a:buClr>
                <a:srgbClr val="CC3300"/>
              </a:buClr>
              <a:buSzPct val="85000"/>
              <a:buFont typeface="Wingdings" panose="05000000000000000000" pitchFamily="2" charset="2"/>
              <a:buAutoNum type="arabicPeriod"/>
            </a:pPr>
            <a:r>
              <a:rPr lang="es-ES_tradnl" b="0"/>
              <a:t>Validar el modelo.</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8418" name="Rectangle 2"/>
          <p:cNvSpPr>
            <a:spLocks noGrp="1" noChangeArrowheads="1"/>
          </p:cNvSpPr>
          <p:nvPr>
            <p:ph type="body" idx="1"/>
          </p:nvPr>
        </p:nvSpPr>
        <p:spPr bwMode="auto">
          <a:xfrm>
            <a:off x="609600" y="1219200"/>
            <a:ext cx="7924800" cy="150653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42900" indent="-3429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b="0"/>
              <a:t>En un hipódromo se desea implementar un sistema que controle para cada jinete los distintos caballos que este a cabalgado.</a:t>
            </a:r>
          </a:p>
          <a:p>
            <a:pPr marL="342900" indent="-3429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b="0"/>
              <a:t>También es necesario conocer las distintas carreras en las que ha participado cada caballo y las carreras en las que el caballo a resultado ganador.</a:t>
            </a:r>
          </a:p>
          <a:p>
            <a:pPr marL="342900" indent="-3429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b="0"/>
              <a:t>Desarrollar el diagrama de clases necesario para soportar el caso.</a:t>
            </a:r>
          </a:p>
        </p:txBody>
      </p:sp>
      <p:grpSp>
        <p:nvGrpSpPr>
          <p:cNvPr id="2108420" name="Group 4"/>
          <p:cNvGrpSpPr>
            <a:grpSpLocks/>
          </p:cNvGrpSpPr>
          <p:nvPr/>
        </p:nvGrpSpPr>
        <p:grpSpPr bwMode="auto">
          <a:xfrm>
            <a:off x="1331913" y="3516313"/>
            <a:ext cx="6400800" cy="2720975"/>
            <a:chOff x="912" y="1598"/>
            <a:chExt cx="4032" cy="1714"/>
          </a:xfrm>
        </p:grpSpPr>
        <p:sp>
          <p:nvSpPr>
            <p:cNvPr id="2108421" name="Rectangle 5"/>
            <p:cNvSpPr>
              <a:spLocks noChangeArrowheads="1"/>
            </p:cNvSpPr>
            <p:nvPr/>
          </p:nvSpPr>
          <p:spPr bwMode="auto">
            <a:xfrm>
              <a:off x="912" y="1728"/>
              <a:ext cx="1104"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2000"/>
                <a:t>Caballo</a:t>
              </a:r>
            </a:p>
          </p:txBody>
        </p:sp>
        <p:sp>
          <p:nvSpPr>
            <p:cNvPr id="2108422" name="Rectangle 6"/>
            <p:cNvSpPr>
              <a:spLocks noChangeArrowheads="1"/>
            </p:cNvSpPr>
            <p:nvPr/>
          </p:nvSpPr>
          <p:spPr bwMode="auto">
            <a:xfrm>
              <a:off x="3648" y="1728"/>
              <a:ext cx="1104"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2000"/>
                <a:t>Carrera</a:t>
              </a:r>
            </a:p>
          </p:txBody>
        </p:sp>
        <p:sp>
          <p:nvSpPr>
            <p:cNvPr id="2108423" name="Rectangle 7"/>
            <p:cNvSpPr>
              <a:spLocks noChangeArrowheads="1"/>
            </p:cNvSpPr>
            <p:nvPr/>
          </p:nvSpPr>
          <p:spPr bwMode="auto">
            <a:xfrm>
              <a:off x="912" y="2544"/>
              <a:ext cx="1104"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s-ES_tradnl" sz="2000"/>
                <a:t>Jinete</a:t>
              </a:r>
            </a:p>
          </p:txBody>
        </p:sp>
        <p:sp>
          <p:nvSpPr>
            <p:cNvPr id="2108424" name="Line 8"/>
            <p:cNvSpPr>
              <a:spLocks noChangeShapeType="1"/>
            </p:cNvSpPr>
            <p:nvPr/>
          </p:nvSpPr>
          <p:spPr bwMode="auto">
            <a:xfrm flipH="1">
              <a:off x="2016" y="1776"/>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108425" name="Line 9"/>
            <p:cNvSpPr>
              <a:spLocks noChangeShapeType="1"/>
            </p:cNvSpPr>
            <p:nvPr/>
          </p:nvSpPr>
          <p:spPr bwMode="auto">
            <a:xfrm flipH="1">
              <a:off x="2016" y="2064"/>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108426" name="Line 10"/>
            <p:cNvSpPr>
              <a:spLocks noChangeShapeType="1"/>
            </p:cNvSpPr>
            <p:nvPr/>
          </p:nvSpPr>
          <p:spPr bwMode="auto">
            <a:xfrm>
              <a:off x="1488" y="211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2108427" name="Text Box 11"/>
            <p:cNvSpPr txBox="1">
              <a:spLocks noChangeArrowheads="1"/>
            </p:cNvSpPr>
            <p:nvPr/>
          </p:nvSpPr>
          <p:spPr bwMode="auto">
            <a:xfrm>
              <a:off x="2544" y="1598"/>
              <a:ext cx="35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600"/>
                <a:t>corre</a:t>
              </a:r>
              <a:endParaRPr kumimoji="0" lang="es-ES_tradnl" sz="2000"/>
            </a:p>
          </p:txBody>
        </p:sp>
        <p:sp>
          <p:nvSpPr>
            <p:cNvPr id="2108428" name="Text Box 12"/>
            <p:cNvSpPr txBox="1">
              <a:spLocks noChangeArrowheads="1"/>
            </p:cNvSpPr>
            <p:nvPr/>
          </p:nvSpPr>
          <p:spPr bwMode="auto">
            <a:xfrm>
              <a:off x="2544" y="1886"/>
              <a:ext cx="3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600"/>
                <a:t>gana</a:t>
              </a:r>
            </a:p>
          </p:txBody>
        </p:sp>
        <p:sp>
          <p:nvSpPr>
            <p:cNvPr id="2108429" name="Text Box 13"/>
            <p:cNvSpPr txBox="1">
              <a:spLocks noChangeArrowheads="1"/>
            </p:cNvSpPr>
            <p:nvPr/>
          </p:nvSpPr>
          <p:spPr bwMode="auto">
            <a:xfrm>
              <a:off x="2016" y="1598"/>
              <a:ext cx="2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600"/>
                <a:t>2..*</a:t>
              </a:r>
              <a:endParaRPr kumimoji="0" lang="es-ES_tradnl" sz="2000"/>
            </a:p>
          </p:txBody>
        </p:sp>
        <p:sp>
          <p:nvSpPr>
            <p:cNvPr id="2108430" name="Text Box 14"/>
            <p:cNvSpPr txBox="1">
              <a:spLocks noChangeArrowheads="1"/>
            </p:cNvSpPr>
            <p:nvPr/>
          </p:nvSpPr>
          <p:spPr bwMode="auto">
            <a:xfrm>
              <a:off x="1488" y="2222"/>
              <a:ext cx="50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600"/>
                <a:t>Cabalga</a:t>
              </a:r>
              <a:endParaRPr kumimoji="0" lang="es-ES_tradnl" sz="2000"/>
            </a:p>
          </p:txBody>
        </p:sp>
        <p:sp>
          <p:nvSpPr>
            <p:cNvPr id="2108431" name="Text Box 15"/>
            <p:cNvSpPr txBox="1">
              <a:spLocks noChangeArrowheads="1"/>
            </p:cNvSpPr>
            <p:nvPr/>
          </p:nvSpPr>
          <p:spPr bwMode="auto">
            <a:xfrm>
              <a:off x="3360" y="1598"/>
              <a:ext cx="2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600"/>
                <a:t>1..*</a:t>
              </a:r>
              <a:endParaRPr kumimoji="0" lang="es-ES_tradnl" sz="2000"/>
            </a:p>
          </p:txBody>
        </p:sp>
        <p:sp>
          <p:nvSpPr>
            <p:cNvPr id="2108432" name="Text Box 16"/>
            <p:cNvSpPr txBox="1">
              <a:spLocks noChangeArrowheads="1"/>
            </p:cNvSpPr>
            <p:nvPr/>
          </p:nvSpPr>
          <p:spPr bwMode="auto">
            <a:xfrm>
              <a:off x="1200" y="2078"/>
              <a:ext cx="2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600"/>
                <a:t>1..*</a:t>
              </a:r>
              <a:endParaRPr kumimoji="0" lang="es-ES_tradnl" sz="2000"/>
            </a:p>
          </p:txBody>
        </p:sp>
        <p:sp>
          <p:nvSpPr>
            <p:cNvPr id="2108433" name="Text Box 17"/>
            <p:cNvSpPr txBox="1">
              <a:spLocks noChangeArrowheads="1"/>
            </p:cNvSpPr>
            <p:nvPr/>
          </p:nvSpPr>
          <p:spPr bwMode="auto">
            <a:xfrm>
              <a:off x="1200" y="2366"/>
              <a:ext cx="2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600"/>
                <a:t>1..*</a:t>
              </a:r>
              <a:endParaRPr kumimoji="0" lang="es-ES_tradnl" sz="2000"/>
            </a:p>
          </p:txBody>
        </p:sp>
        <p:sp>
          <p:nvSpPr>
            <p:cNvPr id="2108434" name="Text Box 18"/>
            <p:cNvSpPr txBox="1">
              <a:spLocks noChangeArrowheads="1"/>
            </p:cNvSpPr>
            <p:nvPr/>
          </p:nvSpPr>
          <p:spPr bwMode="auto">
            <a:xfrm>
              <a:off x="2016" y="2030"/>
              <a:ext cx="17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600"/>
                <a:t>1</a:t>
              </a:r>
              <a:endParaRPr kumimoji="0" lang="es-ES_tradnl" sz="2000"/>
            </a:p>
          </p:txBody>
        </p:sp>
        <p:sp>
          <p:nvSpPr>
            <p:cNvPr id="2108435" name="Text Box 19"/>
            <p:cNvSpPr txBox="1">
              <a:spLocks noChangeArrowheads="1"/>
            </p:cNvSpPr>
            <p:nvPr/>
          </p:nvSpPr>
          <p:spPr bwMode="auto">
            <a:xfrm>
              <a:off x="3360" y="2030"/>
              <a:ext cx="2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s-ES_tradnl" sz="1600"/>
                <a:t>0..*</a:t>
              </a:r>
              <a:endParaRPr kumimoji="0" lang="es-ES_tradnl" sz="2000"/>
            </a:p>
          </p:txBody>
        </p:sp>
        <p:sp>
          <p:nvSpPr>
            <p:cNvPr id="2108436" name="Rectangle 20"/>
            <p:cNvSpPr>
              <a:spLocks noChangeArrowheads="1"/>
            </p:cNvSpPr>
            <p:nvPr/>
          </p:nvSpPr>
          <p:spPr bwMode="auto">
            <a:xfrm>
              <a:off x="3504" y="2736"/>
              <a:ext cx="1440"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kumimoji="0" lang="es-ES_tradnl" sz="1600"/>
                <a:t>{Un caballo puede </a:t>
              </a:r>
            </a:p>
            <a:p>
              <a:pPr algn="l"/>
              <a:r>
                <a:rPr kumimoji="0" lang="es-ES_tradnl" sz="1600"/>
                <a:t>correr solo una carrera</a:t>
              </a:r>
            </a:p>
            <a:p>
              <a:pPr algn="l"/>
              <a:r>
                <a:rPr kumimoji="0" lang="es-ES_tradnl" sz="1600"/>
                <a:t>a la vez}</a:t>
              </a:r>
            </a:p>
          </p:txBody>
        </p:sp>
        <p:cxnSp>
          <p:nvCxnSpPr>
            <p:cNvPr id="2108437" name="AutoShape 21"/>
            <p:cNvCxnSpPr>
              <a:cxnSpLocks noChangeShapeType="1"/>
              <a:endCxn id="2108436" idx="1"/>
            </p:cNvCxnSpPr>
            <p:nvPr/>
          </p:nvCxnSpPr>
          <p:spPr bwMode="auto">
            <a:xfrm rot="16200000" flipH="1">
              <a:off x="2784" y="2304"/>
              <a:ext cx="1200" cy="240"/>
            </a:xfrm>
            <a:prstGeom prst="bentConnector2">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08438" name="Rectangle 2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Clases </a:t>
            </a:r>
            <a:r>
              <a:rPr kumimoji="0" lang="es-MX" sz="2000" b="1" i="1">
                <a:latin typeface="Arial Narrow" panose="020B0606020202030204" pitchFamily="34" charset="0"/>
              </a:rPr>
              <a:t>– Ejemplo “HIPÓDROMO”</a:t>
            </a:r>
            <a:endParaRPr kumimoji="0" lang="en-US" sz="2000" b="1" i="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108420"/>
                                        </p:tgtEl>
                                        <p:attrNameLst>
                                          <p:attrName>style.visibility</p:attrName>
                                        </p:attrNameLst>
                                      </p:cBhvr>
                                      <p:to>
                                        <p:strVal val="visible"/>
                                      </p:to>
                                    </p:set>
                                    <p:anim calcmode="lin" valueType="num">
                                      <p:cBhvr>
                                        <p:cTn id="7" dur="1000" fill="hold"/>
                                        <p:tgtEl>
                                          <p:spTgt spid="2108420"/>
                                        </p:tgtEl>
                                        <p:attrNameLst>
                                          <p:attrName>ppt_w</p:attrName>
                                        </p:attrNameLst>
                                      </p:cBhvr>
                                      <p:tavLst>
                                        <p:tav tm="0">
                                          <p:val>
                                            <p:strVal val="#ppt_w*0.70"/>
                                          </p:val>
                                        </p:tav>
                                        <p:tav tm="100000">
                                          <p:val>
                                            <p:strVal val="#ppt_w"/>
                                          </p:val>
                                        </p:tav>
                                      </p:tavLst>
                                    </p:anim>
                                    <p:anim calcmode="lin" valueType="num">
                                      <p:cBhvr>
                                        <p:cTn id="8" dur="1000" fill="hold"/>
                                        <p:tgtEl>
                                          <p:spTgt spid="2108420"/>
                                        </p:tgtEl>
                                        <p:attrNameLst>
                                          <p:attrName>ppt_h</p:attrName>
                                        </p:attrNameLst>
                                      </p:cBhvr>
                                      <p:tavLst>
                                        <p:tav tm="0">
                                          <p:val>
                                            <p:strVal val="#ppt_h"/>
                                          </p:val>
                                        </p:tav>
                                        <p:tav tm="100000">
                                          <p:val>
                                            <p:strVal val="#ppt_h"/>
                                          </p:val>
                                        </p:tav>
                                      </p:tavLst>
                                    </p:anim>
                                    <p:animEffect transition="in" filter="fade">
                                      <p:cBhvr>
                                        <p:cTn id="9" dur="1000"/>
                                        <p:tgtEl>
                                          <p:spTgt spid="2108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0899" name="Rectangle 3"/>
          <p:cNvSpPr>
            <a:spLocks noChangeArrowheads="1"/>
          </p:cNvSpPr>
          <p:nvPr>
            <p:ph type="body" idx="1"/>
          </p:nvPr>
        </p:nvSpPr>
        <p:spPr bwMode="auto">
          <a:xfrm>
            <a:off x="609600" y="1187450"/>
            <a:ext cx="7924800" cy="4473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342900" indent="-3429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b="0"/>
              <a:t>Car Rental desea automatizar su actual sistema manual de reservación de autos los cuales operan en varias locaciones en Perú.</a:t>
            </a:r>
          </a:p>
          <a:p>
            <a:pPr marL="342900" indent="-3429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b="0"/>
              <a:t>Cualquier empleado deberá estar en la posibilidad de hacer búsquedas de autos en los diferentes locales y reservarlos en caso fuese necesario para sus clientes.</a:t>
            </a:r>
          </a:p>
          <a:p>
            <a:pPr marL="342900" indent="-3429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b="0"/>
              <a:t>Un cliente puede recoger un auto de cualquier local y puede entregarlo en cualquier otra oficina de la empresa. Estos autos deberán ser regresados a la oficina de origen.</a:t>
            </a:r>
          </a:p>
          <a:p>
            <a:pPr marL="342900" indent="-3429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b="0"/>
              <a:t>Los carros son ofrecidos según sus tipos (sedan, camioneta, limosina, etc.) y los clientes pueden escoger entre algunas facilidades como aire acondicionado, cambios automáticos, etc.</a:t>
            </a:r>
          </a:p>
          <a:p>
            <a:pPr marL="342900" indent="-342900" algn="just">
              <a:lnSpc>
                <a:spcPct val="85000"/>
              </a:lnSpc>
              <a:spcBef>
                <a:spcPct val="0"/>
              </a:spcBef>
              <a:spcAft>
                <a:spcPct val="20000"/>
              </a:spcAft>
              <a:buClr>
                <a:srgbClr val="CC3300"/>
              </a:buClr>
              <a:buSzPct val="50000"/>
              <a:buFont typeface="Wingdings" panose="05000000000000000000" pitchFamily="2" charset="2"/>
              <a:buChar char="¤"/>
            </a:pPr>
            <a:r>
              <a:rPr lang="es-ES_tradnl" sz="2000" b="0"/>
              <a:t>Los autos son asignados y administrados en cada local de Car Rental. Es decir cada local es responsable de asignar nuevos autos a su flota así como del mantenimiento y reparaciones de la misma. (Se debe considerar que los autos pueden estar fuera de servicio mientras duren estos mantenimientos o reparaciones efectuados por el Departamento de Servicio).</a:t>
            </a:r>
          </a:p>
        </p:txBody>
      </p:sp>
      <p:sp>
        <p:nvSpPr>
          <p:cNvPr id="2000902" name="Rectangle 6"/>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Clases </a:t>
            </a:r>
            <a:r>
              <a:rPr kumimoji="0" lang="es-MX" sz="2000" b="1" i="1">
                <a:latin typeface="Arial Narrow" panose="020B0606020202030204" pitchFamily="34" charset="0"/>
              </a:rPr>
              <a:t>– Ejemplo “CAR RENTAL”</a:t>
            </a:r>
            <a:endParaRPr kumimoji="0" lang="en-US" sz="2000" b="1" i="1">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1923" name="Rectangle 3"/>
          <p:cNvSpPr>
            <a:spLocks noChangeArrowheads="1"/>
          </p:cNvSpPr>
          <p:nvPr>
            <p:ph type="body" idx="1"/>
          </p:nvPr>
        </p:nvSpPr>
        <p:spPr bwMode="auto">
          <a:xfrm>
            <a:off x="609600" y="1066800"/>
            <a:ext cx="7924800" cy="3660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a:buClr>
                <a:srgbClr val="CC3300"/>
              </a:buClr>
              <a:buSzPct val="50000"/>
              <a:buFont typeface="Wingdings" panose="05000000000000000000" pitchFamily="2" charset="2"/>
              <a:buChar char="¤"/>
            </a:pPr>
            <a:r>
              <a:rPr lang="es-ES_tradnl" sz="2000" b="0"/>
              <a:t>Las  tarifas de alquiler están definidas en base a los tipos de autos y son cargadas de forma diaria y/o semanal. Habiendo un algoritmo para alquileres por tiempos mayores y para los casos en que el local de origen sea distinto del local de entrega del auto.</a:t>
            </a:r>
          </a:p>
          <a:p>
            <a:pPr algn="just">
              <a:buClr>
                <a:srgbClr val="CC3300"/>
              </a:buClr>
              <a:buSzPct val="50000"/>
              <a:buFont typeface="Wingdings" panose="05000000000000000000" pitchFamily="2" charset="2"/>
              <a:buChar char="¤"/>
            </a:pPr>
            <a:r>
              <a:rPr lang="es-ES_tradnl" sz="2000" b="0"/>
              <a:t>Cada local es libre de poner sus propias tarifas para cada tipo de auto. (Diferentes locales podrían tener precios distintos).</a:t>
            </a:r>
          </a:p>
          <a:p>
            <a:pPr algn="just">
              <a:buClr>
                <a:srgbClr val="CC3300"/>
              </a:buClr>
              <a:buSzPct val="50000"/>
              <a:buFont typeface="Wingdings" panose="05000000000000000000" pitchFamily="2" charset="2"/>
              <a:buChar char="¤"/>
            </a:pPr>
            <a:r>
              <a:rPr lang="es-ES_tradnl" sz="2000" b="0"/>
              <a:t>Existe el requerimiento de tener acceso directo de los clientes por medio de Internet para tener acceso a la disponibilidad de vehículos y a la reserva de los mismo.</a:t>
            </a:r>
          </a:p>
          <a:p>
            <a:pPr algn="just">
              <a:buClr>
                <a:srgbClr val="CC3300"/>
              </a:buClr>
              <a:buSzPct val="50000"/>
              <a:buFont typeface="Wingdings" panose="05000000000000000000" pitchFamily="2" charset="2"/>
              <a:buChar char="¤"/>
            </a:pPr>
            <a:r>
              <a:rPr lang="es-ES_tradnl" sz="2000" b="0"/>
              <a:t>Para el caso anterior defina el diagrama de clases requerido para definir el modelo.</a:t>
            </a:r>
          </a:p>
        </p:txBody>
      </p:sp>
      <p:sp>
        <p:nvSpPr>
          <p:cNvPr id="2001925"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Clases </a:t>
            </a:r>
            <a:r>
              <a:rPr kumimoji="0" lang="es-MX" sz="2000" b="1" i="1">
                <a:latin typeface="Arial Narrow" panose="020B0606020202030204" pitchFamily="34" charset="0"/>
              </a:rPr>
              <a:t>– Ejemplo “CAR RENTAL”</a:t>
            </a:r>
            <a:endParaRPr kumimoji="0" lang="en-US" sz="2000" b="1" i="1">
              <a:latin typeface="Arial Narrow" panose="020B0606020202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5005" name="Rectangle 1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Clases </a:t>
            </a:r>
            <a:r>
              <a:rPr kumimoji="0" lang="es-MX" sz="2000" b="1" i="1">
                <a:latin typeface="Arial Narrow" panose="020B0606020202030204" pitchFamily="34" charset="0"/>
              </a:rPr>
              <a:t>– Ejemplo “CAR RENTAL”</a:t>
            </a:r>
            <a:endParaRPr kumimoji="0" lang="en-US" sz="2000" b="1" i="1">
              <a:latin typeface="Arial Narrow" panose="020B0606020202030204" pitchFamily="34" charset="0"/>
            </a:endParaRPr>
          </a:p>
        </p:txBody>
      </p:sp>
      <p:graphicFrame>
        <p:nvGraphicFramePr>
          <p:cNvPr id="2005006" name="Object 14" descr="Gotas de agua"/>
          <p:cNvGraphicFramePr>
            <a:graphicFrameLocks noGrp="1" noChangeAspect="1"/>
          </p:cNvGraphicFramePr>
          <p:nvPr>
            <p:ph sz="half" idx="2"/>
          </p:nvPr>
        </p:nvGraphicFramePr>
        <p:xfrm>
          <a:off x="1403350" y="1454150"/>
          <a:ext cx="6480175" cy="4927600"/>
        </p:xfrm>
        <a:graphic>
          <a:graphicData uri="http://schemas.openxmlformats.org/presentationml/2006/ole">
            <mc:AlternateContent xmlns:mc="http://schemas.openxmlformats.org/markup-compatibility/2006">
              <mc:Choice xmlns:v="urn:schemas-microsoft-com:vml" Requires="v">
                <p:oleObj spid="_x0000_s2005012" name="Visio" r:id="rId4" imgW="3875727" imgH="2946480" progId="Visio.Drawing.6">
                  <p:embed/>
                </p:oleObj>
              </mc:Choice>
              <mc:Fallback>
                <p:oleObj name="Visio" r:id="rId4" imgW="3875727" imgH="2946480" progId="Visio.Drawing.6">
                  <p:embed/>
                  <p:pic>
                    <p:nvPicPr>
                      <p:cNvPr id="0" name="Object 14" descr="Gotas de agua"/>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454150"/>
                        <a:ext cx="6480175" cy="492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2570" name="Rectangle 58"/>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Clases </a:t>
            </a:r>
            <a:r>
              <a:rPr kumimoji="0" lang="es-MX" sz="2000" b="1" i="1">
                <a:latin typeface="Arial Narrow" panose="020B0606020202030204" pitchFamily="34" charset="0"/>
              </a:rPr>
              <a:t>– Ejemplo “CAR RENTAL”</a:t>
            </a:r>
            <a:endParaRPr kumimoji="0" lang="en-US" sz="2000" b="1" i="1">
              <a:latin typeface="Arial Narrow" panose="020B0606020202030204" pitchFamily="34" charset="0"/>
            </a:endParaRPr>
          </a:p>
        </p:txBody>
      </p:sp>
      <p:graphicFrame>
        <p:nvGraphicFramePr>
          <p:cNvPr id="2112574" name="Object 62" descr="Gotas de agua"/>
          <p:cNvGraphicFramePr>
            <a:graphicFrameLocks noChangeAspect="1"/>
          </p:cNvGraphicFramePr>
          <p:nvPr/>
        </p:nvGraphicFramePr>
        <p:xfrm>
          <a:off x="1219200" y="1316038"/>
          <a:ext cx="6705600" cy="4921250"/>
        </p:xfrm>
        <a:graphic>
          <a:graphicData uri="http://schemas.openxmlformats.org/presentationml/2006/ole">
            <mc:AlternateContent xmlns:mc="http://schemas.openxmlformats.org/markup-compatibility/2006">
              <mc:Choice xmlns:v="urn:schemas-microsoft-com:vml" Requires="v">
                <p:oleObj spid="_x0000_s2112577" name="Visio" r:id="rId4" imgW="6705239" imgH="4921049" progId="Visio.Drawing.6">
                  <p:embed/>
                </p:oleObj>
              </mc:Choice>
              <mc:Fallback>
                <p:oleObj name="Visio" r:id="rId4" imgW="6705239" imgH="4921049" progId="Visio.Drawing.6">
                  <p:embed/>
                  <p:pic>
                    <p:nvPicPr>
                      <p:cNvPr id="0" name="Object 62" descr="Gotas de agu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316038"/>
                        <a:ext cx="6705600" cy="49212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0466" name="Rectangle 2"/>
          <p:cNvSpPr>
            <a:spLocks noChangeArrowheads="1"/>
          </p:cNvSpPr>
          <p:nvPr>
            <p:ph type="body" idx="1"/>
          </p:nvPr>
        </p:nvSpPr>
        <p:spPr bwMode="auto">
          <a:xfrm>
            <a:off x="609600" y="1700213"/>
            <a:ext cx="7924800" cy="4352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74638" indent="-274638" algn="just">
              <a:lnSpc>
                <a:spcPct val="85000"/>
              </a:lnSpc>
              <a:spcBef>
                <a:spcPct val="0"/>
              </a:spcBef>
              <a:spcAft>
                <a:spcPct val="20000"/>
              </a:spcAft>
              <a:buClr>
                <a:srgbClr val="CC3300"/>
              </a:buClr>
              <a:buSzPct val="50000"/>
              <a:buFont typeface="Wingdings" panose="05000000000000000000" pitchFamily="2" charset="2"/>
              <a:buChar char="¤"/>
            </a:pPr>
            <a:r>
              <a:rPr lang="es-ES_tradnl" sz="2000" b="0"/>
              <a:t>Para conservar con facilidad en la mente la forma de un rostro es preciso ante todas las cosas tener en memoria multitud de formas de boca, ojos, nariz, barba, garganta, cuello y hombros tomadas de varias cabezas.</a:t>
            </a:r>
          </a:p>
          <a:p>
            <a:pPr marL="274638" indent="-274638" algn="just">
              <a:lnSpc>
                <a:spcPct val="85000"/>
              </a:lnSpc>
              <a:spcBef>
                <a:spcPct val="0"/>
              </a:spcBef>
              <a:spcAft>
                <a:spcPct val="20000"/>
              </a:spcAft>
              <a:buClr>
                <a:srgbClr val="CC3300"/>
              </a:buClr>
              <a:buSzPct val="50000"/>
              <a:buFont typeface="Wingdings" panose="05000000000000000000" pitchFamily="2" charset="2"/>
              <a:buChar char="¤"/>
            </a:pPr>
            <a:r>
              <a:rPr lang="es-ES_tradnl" sz="2000" b="0"/>
              <a:t>La nariz mirada de perfil puede ser de diez maneras diferentes: derecha, curva, cóncava, con el caballete en la parte superior o en la inferior, aguileña, roma, redonda o aguda. Mirada de frente se divide en once clases: igual, gruesa en el medio o sutil, gruesa en la punta y sutil en el principio, delgada en la punta y gruesa en el principio, las ventanas anchas o estrechas, altas o bajas, muy descubiertas o muy cerradas por la punta; y de ese modo se hallarán otras varias diferentes en las demás partes, las cuales debe el pintor copiar del natural, y conservarlas en la mente.</a:t>
            </a:r>
          </a:p>
          <a:p>
            <a:pPr marL="274638" indent="-274638" algn="just">
              <a:lnSpc>
                <a:spcPct val="85000"/>
              </a:lnSpc>
              <a:spcBef>
                <a:spcPct val="0"/>
              </a:spcBef>
              <a:spcAft>
                <a:spcPct val="20000"/>
              </a:spcAft>
              <a:buClr>
                <a:srgbClr val="CC3300"/>
              </a:buClr>
              <a:buSzPct val="50000"/>
              <a:buFont typeface="Wingdings" panose="05000000000000000000" pitchFamily="2" charset="2"/>
              <a:buChar char="¤"/>
            </a:pPr>
            <a:r>
              <a:rPr lang="es-ES_tradnl" sz="2000" b="0"/>
              <a:t>También se puede, en caso de tener que hacer un retrato de memoria, llevar consigo una libretilla en donde estén dibujadas todas estas facciones y después de haber mirado el rostro que se ha de retratar, se pasa la vista por la libreta para ver que nariz o que boca de las apuntadas se le asemeja; y poniendo una señal, se hace luego el retrato en casa.</a:t>
            </a:r>
          </a:p>
        </p:txBody>
      </p:sp>
      <p:sp>
        <p:nvSpPr>
          <p:cNvPr id="2110467"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Clases </a:t>
            </a:r>
            <a:r>
              <a:rPr kumimoji="0" lang="es-MX" sz="2000" b="1" i="1">
                <a:latin typeface="Arial Narrow" panose="020B0606020202030204" pitchFamily="34" charset="0"/>
              </a:rPr>
              <a:t>– Caso para evaluación</a:t>
            </a:r>
            <a:endParaRPr kumimoji="0" lang="en-US" sz="2000" b="1" i="1">
              <a:latin typeface="Arial Narrow" panose="020B0606020202030204" pitchFamily="34" charset="0"/>
            </a:endParaRPr>
          </a:p>
        </p:txBody>
      </p:sp>
      <p:sp>
        <p:nvSpPr>
          <p:cNvPr id="2110468" name="Text Box 4" descr="Gotas de agua"/>
          <p:cNvSpPr txBox="1">
            <a:spLocks noChangeArrowheads="1"/>
          </p:cNvSpPr>
          <p:nvPr/>
        </p:nvSpPr>
        <p:spPr bwMode="auto">
          <a:xfrm>
            <a:off x="611188" y="1169988"/>
            <a:ext cx="7159625" cy="3873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r>
              <a:rPr lang="es-PE" b="1"/>
              <a:t>Haga un Diagrama de Clases basado en el siguiente escrito</a:t>
            </a:r>
          </a:p>
        </p:txBody>
      </p:sp>
      <p:sp>
        <p:nvSpPr>
          <p:cNvPr id="2110469" name="Text Box 5" descr="Gotas de agua"/>
          <p:cNvSpPr txBox="1">
            <a:spLocks noChangeArrowheads="1"/>
          </p:cNvSpPr>
          <p:nvPr/>
        </p:nvSpPr>
        <p:spPr bwMode="auto">
          <a:xfrm>
            <a:off x="6738938" y="6073775"/>
            <a:ext cx="1720850" cy="296863"/>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r>
              <a:rPr lang="es-PE" sz="1800" b="1">
                <a:solidFill>
                  <a:srgbClr val="A50021"/>
                </a:solidFill>
              </a:rPr>
              <a:t>Leonardo Da Vinci</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1138" name="Picture 2" descr="PE01902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2743200"/>
            <a:ext cx="2543175" cy="2039938"/>
          </a:xfrm>
          <a:prstGeom prst="rect">
            <a:avLst/>
          </a:prstGeom>
          <a:noFill/>
          <a:extLst>
            <a:ext uri="{909E8E84-426E-40DD-AFC4-6F175D3DCCD1}">
              <a14:hiddenFill xmlns:a14="http://schemas.microsoft.com/office/drawing/2010/main">
                <a:solidFill>
                  <a:srgbClr val="FFFFFF"/>
                </a:solidFill>
              </a14:hiddenFill>
            </a:ext>
          </a:extLst>
        </p:spPr>
      </p:pic>
      <p:sp>
        <p:nvSpPr>
          <p:cNvPr id="2011139" name="Text Box 3" descr="Gotas de agua"/>
          <p:cNvSpPr txBox="1">
            <a:spLocks noChangeArrowheads="1"/>
          </p:cNvSpPr>
          <p:nvPr/>
        </p:nvSpPr>
        <p:spPr bwMode="auto">
          <a:xfrm>
            <a:off x="5486400" y="2209800"/>
            <a:ext cx="2590800" cy="1484313"/>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r>
              <a:rPr lang="es-MX" sz="3200" b="1">
                <a:solidFill>
                  <a:srgbClr val="CC3300"/>
                </a:solidFill>
                <a:effectLst>
                  <a:outerShdw blurRad="38100" dist="38100" dir="2700000" algn="tl">
                    <a:srgbClr val="C0C0C0"/>
                  </a:outerShdw>
                </a:effectLst>
                <a:latin typeface="Arial Black" panose="020B0A04020102020204" pitchFamily="34" charset="0"/>
              </a:rPr>
              <a:t>Gracias por su atención</a:t>
            </a:r>
            <a:endParaRPr lang="es-ES" sz="3200" b="1">
              <a:solidFill>
                <a:srgbClr val="CC3300"/>
              </a:solidFill>
              <a:effectLst>
                <a:outerShdw blurRad="38100" dist="38100" dir="2700000" algn="tl">
                  <a:srgbClr val="C0C0C0"/>
                </a:outerShdw>
              </a:effectLst>
              <a:latin typeface="Arial Black" panose="020B0A04020102020204" pitchFamily="34" charset="0"/>
            </a:endParaRPr>
          </a:p>
        </p:txBody>
      </p:sp>
      <p:sp>
        <p:nvSpPr>
          <p:cNvPr id="2011140" name="Text Box 4" descr="Gotas de agua"/>
          <p:cNvSpPr txBox="1">
            <a:spLocks noChangeArrowheads="1"/>
          </p:cNvSpPr>
          <p:nvPr/>
        </p:nvSpPr>
        <p:spPr bwMode="auto">
          <a:xfrm>
            <a:off x="6705600" y="5978525"/>
            <a:ext cx="1981200" cy="387350"/>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pPr algn="just"/>
            <a:r>
              <a:rPr lang="es-MX" sz="1200" b="1">
                <a:latin typeface="Times New Roman" panose="02020603050405020304" pitchFamily="18" charset="0"/>
              </a:rPr>
              <a:t>Ing° Marco Espinoza Rivera</a:t>
            </a:r>
          </a:p>
          <a:p>
            <a:pPr algn="just"/>
            <a:r>
              <a:rPr lang="es-MX" sz="1200" b="1">
                <a:latin typeface="Times New Roman" panose="02020603050405020304" pitchFamily="18" charset="0"/>
                <a:hlinkClick r:id="rId6"/>
              </a:rPr>
              <a:t>mespinoza_pe@yahoo.com</a:t>
            </a:r>
            <a:endParaRPr lang="es-ES" sz="1200" b="1">
              <a:latin typeface="Times New Roman" panose="02020603050405020304" pitchFamily="18" charset="0"/>
            </a:endParaRPr>
          </a:p>
        </p:txBody>
      </p:sp>
      <p:graphicFrame>
        <p:nvGraphicFramePr>
          <p:cNvPr id="2011141" name="Object 5" descr="Gotas de agua"/>
          <p:cNvGraphicFramePr>
            <a:graphicFrameLocks noChangeAspect="1"/>
          </p:cNvGraphicFramePr>
          <p:nvPr/>
        </p:nvGraphicFramePr>
        <p:xfrm>
          <a:off x="6019800" y="4038600"/>
          <a:ext cx="1619250" cy="481013"/>
        </p:xfrm>
        <a:graphic>
          <a:graphicData uri="http://schemas.openxmlformats.org/presentationml/2006/ole">
            <mc:AlternateContent xmlns:mc="http://schemas.openxmlformats.org/markup-compatibility/2006">
              <mc:Choice xmlns:v="urn:schemas-microsoft-com:vml" Requires="v">
                <p:oleObj spid="_x0000_s2011144" name="Imagen de mapa de bits" r:id="rId7" imgW="3524742" imgH="1047619" progId="Paint.Picture">
                  <p:embed/>
                </p:oleObj>
              </mc:Choice>
              <mc:Fallback>
                <p:oleObj name="Imagen de mapa de bits" r:id="rId7" imgW="3524742" imgH="1047619" progId="Paint.Picture">
                  <p:embed/>
                  <p:pic>
                    <p:nvPicPr>
                      <p:cNvPr id="0" name="Object 5" descr="Gotas de agua"/>
                      <p:cNvPicPr preferRelativeResize="0">
                        <a:picLocks noChangeAspect="1" noChangeArrowheads="1"/>
                      </p:cNvPicPr>
                      <p:nvPr/>
                    </p:nvPicPr>
                    <p:blipFill>
                      <a:blip r:embed="rId8">
                        <a:lum contrast="6000"/>
                        <a:extLst>
                          <a:ext uri="{28A0092B-C50C-407E-A947-70E740481C1C}">
                            <a14:useLocalDpi xmlns:a14="http://schemas.microsoft.com/office/drawing/2010/main" val="0"/>
                          </a:ext>
                        </a:extLst>
                      </a:blip>
                      <a:srcRect/>
                      <a:stretch>
                        <a:fillRect/>
                      </a:stretch>
                    </p:blipFill>
                    <p:spPr bwMode="auto">
                      <a:xfrm>
                        <a:off x="6019800" y="4038600"/>
                        <a:ext cx="1619250" cy="481013"/>
                      </a:xfrm>
                      <a:prstGeom prst="rect">
                        <a:avLst/>
                      </a:prstGeom>
                      <a:noFill/>
                      <a:ln>
                        <a:noFill/>
                      </a:ln>
                      <a:effectLst/>
                      <a:extLst>
                        <a:ext uri="{909E8E84-426E-40DD-AFC4-6F175D3DCCD1}">
                          <a14:hiddenFill xmlns:a14="http://schemas.microsoft.com/office/drawing/2010/main">
                            <a:blipFill dpi="0" rotWithShape="0">
                              <a:blip r:embed="rId5">
                                <a:lum contrast="600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8131" name="Rectangle 3"/>
          <p:cNvSpPr>
            <a:spLocks noChangeArrowheads="1"/>
          </p:cNvSpPr>
          <p:nvPr>
            <p:ph type="body" idx="1"/>
          </p:nvPr>
        </p:nvSpPr>
        <p:spPr bwMode="auto">
          <a:xfrm>
            <a:off x="609600" y="1219200"/>
            <a:ext cx="7924800" cy="1336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190500" indent="-190500" algn="just">
              <a:lnSpc>
                <a:spcPct val="85000"/>
              </a:lnSpc>
              <a:spcBef>
                <a:spcPct val="0"/>
              </a:spcBef>
              <a:spcAft>
                <a:spcPct val="10000"/>
              </a:spcAft>
              <a:buClr>
                <a:srgbClr val="CC3300"/>
              </a:buClr>
              <a:buSzPct val="50000"/>
              <a:buFont typeface="Wingdings" panose="05000000000000000000" pitchFamily="2" charset="2"/>
              <a:buChar char="¤"/>
            </a:pPr>
            <a:r>
              <a:rPr lang="es-ES_tradnl" b="0"/>
              <a:t>Una clase es un conjunto de objetos que comparten los mismos atributos, operaciones, relaciones y semántica; es decir, una clase describe un conjunto de objetos con características y comportamiento idéntico.</a:t>
            </a:r>
          </a:p>
        </p:txBody>
      </p:sp>
      <p:sp>
        <p:nvSpPr>
          <p:cNvPr id="1968141" name="Rectangle 1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Clases</a:t>
            </a:r>
            <a:endParaRPr kumimoji="0" lang="en-US" sz="2000" b="1">
              <a:latin typeface="Arial Narrow" panose="020B0606020202030204" pitchFamily="34" charset="0"/>
            </a:endParaRPr>
          </a:p>
        </p:txBody>
      </p:sp>
      <p:grpSp>
        <p:nvGrpSpPr>
          <p:cNvPr id="1968148" name="Group 20"/>
          <p:cNvGrpSpPr>
            <a:grpSpLocks/>
          </p:cNvGrpSpPr>
          <p:nvPr/>
        </p:nvGrpSpPr>
        <p:grpSpPr bwMode="auto">
          <a:xfrm>
            <a:off x="6729413" y="2349500"/>
            <a:ext cx="1658937" cy="1752600"/>
            <a:chOff x="4150" y="2579"/>
            <a:chExt cx="864" cy="912"/>
          </a:xfrm>
        </p:grpSpPr>
        <p:sp>
          <p:nvSpPr>
            <p:cNvPr id="1968145" name="Rectangle 17"/>
            <p:cNvSpPr>
              <a:spLocks noChangeArrowheads="1"/>
            </p:cNvSpPr>
            <p:nvPr/>
          </p:nvSpPr>
          <p:spPr bwMode="auto">
            <a:xfrm>
              <a:off x="4150" y="2579"/>
              <a:ext cx="864" cy="144"/>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18000" bIns="10800" anchor="ctr"/>
            <a:lstStyle/>
            <a:p>
              <a:pPr algn="just">
                <a:lnSpc>
                  <a:spcPct val="85000"/>
                </a:lnSpc>
                <a:buClr>
                  <a:schemeClr val="tx1"/>
                </a:buClr>
                <a:buSzPct val="50000"/>
                <a:buFont typeface="Wingdings" panose="05000000000000000000" pitchFamily="2" charset="2"/>
                <a:buNone/>
              </a:pPr>
              <a:r>
                <a:rPr kumimoji="0" lang="es-MX" sz="1600"/>
                <a:t>Lavadora</a:t>
              </a:r>
              <a:endParaRPr kumimoji="0" lang="es-ES" sz="1600"/>
            </a:p>
          </p:txBody>
        </p:sp>
        <p:sp>
          <p:nvSpPr>
            <p:cNvPr id="1968146" name="Rectangle 18"/>
            <p:cNvSpPr>
              <a:spLocks noChangeArrowheads="1"/>
            </p:cNvSpPr>
            <p:nvPr/>
          </p:nvSpPr>
          <p:spPr bwMode="auto">
            <a:xfrm>
              <a:off x="4150" y="2723"/>
              <a:ext cx="864" cy="480"/>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18000" bIns="10800" anchor="ctr"/>
            <a:lstStyle/>
            <a:p>
              <a:pPr algn="just">
                <a:lnSpc>
                  <a:spcPct val="85000"/>
                </a:lnSpc>
                <a:buClr>
                  <a:schemeClr val="tx1"/>
                </a:buClr>
                <a:buSzPct val="50000"/>
                <a:buFont typeface="Wingdings" panose="05000000000000000000" pitchFamily="2" charset="2"/>
                <a:buNone/>
              </a:pPr>
              <a:r>
                <a:rPr kumimoji="0" lang="es-MX" sz="1600"/>
                <a:t>marca</a:t>
              </a:r>
            </a:p>
            <a:p>
              <a:pPr algn="just">
                <a:lnSpc>
                  <a:spcPct val="85000"/>
                </a:lnSpc>
                <a:buClr>
                  <a:schemeClr val="tx1"/>
                </a:buClr>
                <a:buSzPct val="50000"/>
                <a:buFont typeface="Wingdings" panose="05000000000000000000" pitchFamily="2" charset="2"/>
                <a:buNone/>
              </a:pPr>
              <a:r>
                <a:rPr kumimoji="0" lang="es-MX" sz="1600"/>
                <a:t>modelo</a:t>
              </a:r>
            </a:p>
            <a:p>
              <a:pPr algn="just">
                <a:lnSpc>
                  <a:spcPct val="85000"/>
                </a:lnSpc>
                <a:buClr>
                  <a:schemeClr val="tx1"/>
                </a:buClr>
                <a:buSzPct val="50000"/>
                <a:buFont typeface="Wingdings" panose="05000000000000000000" pitchFamily="2" charset="2"/>
                <a:buNone/>
              </a:pPr>
              <a:r>
                <a:rPr kumimoji="0" lang="es-MX" sz="1600"/>
                <a:t>numeroSerie</a:t>
              </a:r>
            </a:p>
            <a:p>
              <a:pPr algn="just">
                <a:lnSpc>
                  <a:spcPct val="85000"/>
                </a:lnSpc>
                <a:buClr>
                  <a:schemeClr val="tx1"/>
                </a:buClr>
                <a:buSzPct val="50000"/>
                <a:buFont typeface="Wingdings" panose="05000000000000000000" pitchFamily="2" charset="2"/>
                <a:buNone/>
              </a:pPr>
              <a:r>
                <a:rPr kumimoji="0" lang="es-MX" sz="1600"/>
                <a:t>capacidad</a:t>
              </a:r>
              <a:endParaRPr kumimoji="0" lang="es-ES" sz="1600"/>
            </a:p>
          </p:txBody>
        </p:sp>
        <p:sp>
          <p:nvSpPr>
            <p:cNvPr id="1968147" name="Rectangle 19"/>
            <p:cNvSpPr>
              <a:spLocks noChangeArrowheads="1"/>
            </p:cNvSpPr>
            <p:nvPr/>
          </p:nvSpPr>
          <p:spPr bwMode="auto">
            <a:xfrm>
              <a:off x="4150" y="3203"/>
              <a:ext cx="864" cy="288"/>
            </a:xfrm>
            <a:prstGeom prst="rect">
              <a:avLst/>
            </a:prstGeom>
            <a:solidFill>
              <a:srgbClr val="EEF4FA"/>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10800" rIns="18000" bIns="10800" anchor="ctr"/>
            <a:lstStyle/>
            <a:p>
              <a:pPr algn="just">
                <a:lnSpc>
                  <a:spcPct val="85000"/>
                </a:lnSpc>
                <a:buClr>
                  <a:schemeClr val="tx1"/>
                </a:buClr>
                <a:buSzPct val="50000"/>
                <a:buFont typeface="Wingdings" panose="05000000000000000000" pitchFamily="2" charset="2"/>
                <a:buNone/>
              </a:pPr>
              <a:r>
                <a:rPr kumimoji="0" lang="es-MX" sz="1600"/>
                <a:t>agregarRopa( )</a:t>
              </a:r>
            </a:p>
            <a:p>
              <a:pPr algn="just">
                <a:lnSpc>
                  <a:spcPct val="85000"/>
                </a:lnSpc>
                <a:buClr>
                  <a:schemeClr val="tx1"/>
                </a:buClr>
                <a:buSzPct val="50000"/>
                <a:buFont typeface="Wingdings" panose="05000000000000000000" pitchFamily="2" charset="2"/>
                <a:buNone/>
              </a:pPr>
              <a:r>
                <a:rPr kumimoji="0" lang="es-MX" sz="1600"/>
                <a:t>agregarDetergente( )</a:t>
              </a:r>
            </a:p>
          </p:txBody>
        </p:sp>
      </p:grpSp>
      <p:sp>
        <p:nvSpPr>
          <p:cNvPr id="1968149" name="Rectangle 21"/>
          <p:cNvSpPr>
            <a:spLocks noChangeArrowheads="1"/>
          </p:cNvSpPr>
          <p:nvPr/>
        </p:nvSpPr>
        <p:spPr bwMode="auto">
          <a:xfrm>
            <a:off x="608013" y="2565400"/>
            <a:ext cx="5764212"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lgn="l">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571500" indent="-190500" algn="l">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81100" indent="-228600" algn="l">
              <a:spcBef>
                <a:spcPct val="20000"/>
              </a:spcBef>
              <a:defRPr sz="2400">
                <a:solidFill>
                  <a:schemeClr val="tx1"/>
                </a:solidFill>
                <a:latin typeface="Arial Narrow" panose="020B0606020202030204" pitchFamily="34" charset="0"/>
              </a:defRPr>
            </a:lvl3pPr>
            <a:lvl4pPr marL="1600200" indent="-228600" algn="l">
              <a:spcBef>
                <a:spcPct val="20000"/>
              </a:spcBef>
              <a:defRPr sz="2000">
                <a:solidFill>
                  <a:schemeClr val="tx1"/>
                </a:solidFill>
                <a:latin typeface="Arial Narrow" panose="020B0606020202030204" pitchFamily="34" charset="0"/>
              </a:defRPr>
            </a:lvl4pPr>
            <a:lvl5pPr marL="2057400" indent="-228600" algn="l">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algn="just">
              <a:lnSpc>
                <a:spcPct val="85000"/>
              </a:lnSpc>
              <a:spcBef>
                <a:spcPct val="0"/>
              </a:spcBef>
              <a:spcAft>
                <a:spcPct val="20000"/>
              </a:spcAft>
              <a:buClr>
                <a:srgbClr val="CC3300"/>
              </a:buClr>
              <a:buSzPct val="50000"/>
              <a:buFont typeface="Wingdings" panose="05000000000000000000" pitchFamily="2" charset="2"/>
              <a:buChar char="¤"/>
            </a:pPr>
            <a:r>
              <a:rPr kumimoji="0" lang="es-ES_tradnl" b="0"/>
              <a:t>Tanto los </a:t>
            </a:r>
            <a:r>
              <a:rPr kumimoji="0" lang="es-ES_tradnl" b="0" i="1"/>
              <a:t>atributos</a:t>
            </a:r>
            <a:r>
              <a:rPr kumimoji="0" lang="es-ES_tradnl" b="0"/>
              <a:t> como las </a:t>
            </a:r>
            <a:r>
              <a:rPr kumimoji="0" lang="es-ES_tradnl" b="0" i="1"/>
              <a:t>operaciones</a:t>
            </a:r>
            <a:r>
              <a:rPr kumimoji="0" lang="es-ES_tradnl" b="0"/>
              <a:t> pueden ser suprimidos individualmente.</a:t>
            </a:r>
          </a:p>
          <a:p>
            <a:pPr algn="just">
              <a:lnSpc>
                <a:spcPct val="85000"/>
              </a:lnSpc>
              <a:spcBef>
                <a:spcPct val="0"/>
              </a:spcBef>
              <a:spcAft>
                <a:spcPct val="20000"/>
              </a:spcAft>
              <a:buClr>
                <a:srgbClr val="CC3300"/>
              </a:buClr>
              <a:buSzPct val="50000"/>
              <a:buFont typeface="Wingdings" panose="05000000000000000000" pitchFamily="2" charset="2"/>
              <a:buChar char="¤"/>
            </a:pPr>
            <a:r>
              <a:rPr kumimoji="0" lang="es-ES_tradnl" b="0"/>
              <a:t>Los atributos y operaciones deben ser definidos para ayudar en el entendimiento de la clase.</a:t>
            </a:r>
          </a:p>
        </p:txBody>
      </p:sp>
      <p:sp>
        <p:nvSpPr>
          <p:cNvPr id="1968150" name="Rectangle 22"/>
          <p:cNvSpPr>
            <a:spLocks noChangeArrowheads="1"/>
          </p:cNvSpPr>
          <p:nvPr/>
        </p:nvSpPr>
        <p:spPr bwMode="auto">
          <a:xfrm>
            <a:off x="608013" y="4324350"/>
            <a:ext cx="79248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lgn="l">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571500" indent="-190500" algn="l">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81100" indent="-228600" algn="l">
              <a:spcBef>
                <a:spcPct val="20000"/>
              </a:spcBef>
              <a:defRPr sz="2400">
                <a:solidFill>
                  <a:schemeClr val="tx1"/>
                </a:solidFill>
                <a:latin typeface="Arial Narrow" panose="020B0606020202030204" pitchFamily="34" charset="0"/>
              </a:defRPr>
            </a:lvl3pPr>
            <a:lvl4pPr marL="1600200" indent="-228600" algn="l">
              <a:spcBef>
                <a:spcPct val="20000"/>
              </a:spcBef>
              <a:defRPr sz="2000">
                <a:solidFill>
                  <a:schemeClr val="tx1"/>
                </a:solidFill>
                <a:latin typeface="Arial Narrow" panose="020B0606020202030204" pitchFamily="34" charset="0"/>
              </a:defRPr>
            </a:lvl4pPr>
            <a:lvl5pPr marL="2057400" indent="-228600" algn="l">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algn="just">
              <a:lnSpc>
                <a:spcPct val="85000"/>
              </a:lnSpc>
              <a:spcBef>
                <a:spcPct val="0"/>
              </a:spcBef>
              <a:spcAft>
                <a:spcPct val="25000"/>
              </a:spcAft>
              <a:buClr>
                <a:srgbClr val="CC3300"/>
              </a:buClr>
              <a:buSzPct val="50000"/>
              <a:buFont typeface="Wingdings" panose="05000000000000000000" pitchFamily="2" charset="2"/>
              <a:buChar char="¤"/>
            </a:pPr>
            <a:r>
              <a:rPr kumimoji="0" lang="es-ES_tradnl" b="0"/>
              <a:t>Adicionalmente, podemos describir, en texto libre, otras características de las clases como pueden ser sus </a:t>
            </a:r>
            <a:r>
              <a:rPr kumimoji="0" lang="es-ES_tradnl" b="0" i="1"/>
              <a:t>responsabilidades</a:t>
            </a:r>
            <a:r>
              <a:rPr kumimoji="0" lang="es-ES_tradnl" b="0"/>
              <a:t>, esto es, los objetivos que persigue cada clase.</a:t>
            </a:r>
          </a:p>
          <a:p>
            <a:pPr algn="just">
              <a:lnSpc>
                <a:spcPct val="85000"/>
              </a:lnSpc>
              <a:spcBef>
                <a:spcPct val="0"/>
              </a:spcBef>
              <a:spcAft>
                <a:spcPct val="10000"/>
              </a:spcAft>
              <a:buClr>
                <a:srgbClr val="CC3300"/>
              </a:buClr>
              <a:buSzPct val="50000"/>
              <a:buFont typeface="Wingdings" panose="05000000000000000000" pitchFamily="2" charset="2"/>
              <a:buChar char="¤"/>
            </a:pPr>
            <a:r>
              <a:rPr kumimoji="0" lang="es-ES_tradnl" b="0" i="1">
                <a:solidFill>
                  <a:srgbClr val="A50021"/>
                </a:solidFill>
                <a:effectLst>
                  <a:outerShdw blurRad="38100" dist="38100" dir="2700000" algn="tl">
                    <a:srgbClr val="C0C0C0"/>
                  </a:outerShdw>
                </a:effectLst>
              </a:rPr>
              <a:t>No es necesario mostrar todos los compartimentos a la vez, sino que más bien depende de lo que queramos visualizar en un momento determinado</a:t>
            </a:r>
            <a:r>
              <a:rPr kumimoji="0" lang="es-ES_tradnl" b="0">
                <a:effectLst>
                  <a:outerShdw blurRad="38100" dist="38100" dir="2700000" algn="tl">
                    <a:srgbClr val="C0C0C0"/>
                  </a:outerShdw>
                </a:effectLst>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0179" name="Rectangle 3"/>
          <p:cNvSpPr>
            <a:spLocks noChangeArrowheads="1"/>
          </p:cNvSpPr>
          <p:nvPr>
            <p:ph type="body" idx="1"/>
          </p:nvPr>
        </p:nvSpPr>
        <p:spPr bwMode="auto">
          <a:xfrm>
            <a:off x="609600" y="1200150"/>
            <a:ext cx="7924800" cy="1025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85750" indent="-285750" algn="just">
              <a:lnSpc>
                <a:spcPct val="85000"/>
              </a:lnSpc>
              <a:spcBef>
                <a:spcPct val="0"/>
              </a:spcBef>
              <a:spcAft>
                <a:spcPct val="20000"/>
              </a:spcAft>
              <a:buClr>
                <a:srgbClr val="CC3300"/>
              </a:buClr>
              <a:buSzPct val="50000"/>
              <a:buFont typeface="Wingdings" panose="05000000000000000000" pitchFamily="2" charset="2"/>
              <a:buChar char="¤"/>
            </a:pPr>
            <a:r>
              <a:rPr lang="es-ES_tradnl" b="0"/>
              <a:t>A cada clase debemos asignarle un nombre que nos de una idea de lo que representa. Se acostumbra a escribir la primera letra del nombre de la clase en mayúsculas.</a:t>
            </a:r>
          </a:p>
        </p:txBody>
      </p:sp>
      <p:sp>
        <p:nvSpPr>
          <p:cNvPr id="1970181"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Definición de Nombre de clase</a:t>
            </a:r>
            <a:endParaRPr kumimoji="0" lang="en-US" sz="2000" b="1">
              <a:latin typeface="Arial Narrow" panose="020B0606020202030204" pitchFamily="34" charset="0"/>
            </a:endParaRPr>
          </a:p>
        </p:txBody>
      </p:sp>
      <p:sp>
        <p:nvSpPr>
          <p:cNvPr id="1970185" name="Rectangle 9"/>
          <p:cNvSpPr>
            <a:spLocks noChangeArrowheads="1"/>
          </p:cNvSpPr>
          <p:nvPr/>
        </p:nvSpPr>
        <p:spPr bwMode="auto">
          <a:xfrm>
            <a:off x="971550" y="2492375"/>
            <a:ext cx="2592388" cy="404813"/>
          </a:xfrm>
          <a:prstGeom prst="rect">
            <a:avLst/>
          </a:prstGeom>
          <a:solidFill>
            <a:srgbClr val="EFF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p>
            <a:r>
              <a:rPr lang="es-MX" sz="1600"/>
              <a:t>NombreClase</a:t>
            </a:r>
          </a:p>
        </p:txBody>
      </p:sp>
      <p:sp>
        <p:nvSpPr>
          <p:cNvPr id="1970187" name="Rectangle 11"/>
          <p:cNvSpPr>
            <a:spLocks noChangeArrowheads="1"/>
          </p:cNvSpPr>
          <p:nvPr/>
        </p:nvSpPr>
        <p:spPr bwMode="auto">
          <a:xfrm>
            <a:off x="971550" y="3240088"/>
            <a:ext cx="2592388" cy="404812"/>
          </a:xfrm>
          <a:prstGeom prst="rect">
            <a:avLst/>
          </a:prstGeom>
          <a:solidFill>
            <a:srgbClr val="EFF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p>
            <a:r>
              <a:rPr lang="es-MX" sz="1600"/>
              <a:t>NombrePaquete::NombreClase</a:t>
            </a:r>
          </a:p>
        </p:txBody>
      </p:sp>
      <p:sp>
        <p:nvSpPr>
          <p:cNvPr id="1970188" name="Text Box 12" descr="Gotas de agua"/>
          <p:cNvSpPr txBox="1">
            <a:spLocks noChangeArrowheads="1"/>
          </p:cNvSpPr>
          <p:nvPr/>
        </p:nvSpPr>
        <p:spPr bwMode="auto">
          <a:xfrm>
            <a:off x="4102100" y="2520950"/>
            <a:ext cx="1333500" cy="327025"/>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algn="just"/>
            <a:r>
              <a:rPr lang="es-MX" sz="2000" b="1" i="1"/>
              <a:t>simple name</a:t>
            </a:r>
          </a:p>
        </p:txBody>
      </p:sp>
      <p:sp>
        <p:nvSpPr>
          <p:cNvPr id="1970189" name="Text Box 13" descr="Gotas de agua"/>
          <p:cNvSpPr txBox="1">
            <a:spLocks noChangeArrowheads="1"/>
          </p:cNvSpPr>
          <p:nvPr/>
        </p:nvSpPr>
        <p:spPr bwMode="auto">
          <a:xfrm>
            <a:off x="4102100" y="3317875"/>
            <a:ext cx="1114425" cy="327025"/>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algn="just"/>
            <a:r>
              <a:rPr lang="es-MX" sz="2000" b="1" i="1"/>
              <a:t>path name</a:t>
            </a:r>
          </a:p>
        </p:txBody>
      </p:sp>
      <p:sp>
        <p:nvSpPr>
          <p:cNvPr id="1970190" name="Rectangle 14"/>
          <p:cNvSpPr>
            <a:spLocks noChangeArrowheads="1"/>
          </p:cNvSpPr>
          <p:nvPr/>
        </p:nvSpPr>
        <p:spPr bwMode="auto">
          <a:xfrm>
            <a:off x="608013" y="4324350"/>
            <a:ext cx="79248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lgn="l">
              <a:lnSpc>
                <a:spcPct val="90000"/>
              </a:lnSpc>
              <a:spcBef>
                <a:spcPct val="60000"/>
              </a:spcBef>
              <a:buClr>
                <a:srgbClr val="D60093"/>
              </a:buClr>
              <a:buSzPct val="70000"/>
              <a:buFont typeface="Wingdings" panose="05000000000000000000" pitchFamily="2" charset="2"/>
              <a:buChar char="n"/>
              <a:defRPr sz="2400" b="1">
                <a:solidFill>
                  <a:schemeClr val="tx1"/>
                </a:solidFill>
                <a:latin typeface="Arial Narrow" panose="020B0606020202030204" pitchFamily="34" charset="0"/>
              </a:defRPr>
            </a:lvl1pPr>
            <a:lvl2pPr marL="571500" indent="-190500" algn="l">
              <a:lnSpc>
                <a:spcPct val="90000"/>
              </a:lnSpc>
              <a:spcBef>
                <a:spcPct val="60000"/>
              </a:spcBef>
              <a:buClr>
                <a:srgbClr val="D60093"/>
              </a:buClr>
              <a:buSzPct val="65000"/>
              <a:buFont typeface="Wingdings" panose="05000000000000000000" pitchFamily="2" charset="2"/>
              <a:buChar char="l"/>
              <a:defRPr sz="2400">
                <a:solidFill>
                  <a:schemeClr val="tx1"/>
                </a:solidFill>
                <a:latin typeface="Arial Narrow" panose="020B0606020202030204" pitchFamily="34" charset="0"/>
              </a:defRPr>
            </a:lvl2pPr>
            <a:lvl3pPr marL="1181100" indent="-228600" algn="l">
              <a:spcBef>
                <a:spcPct val="20000"/>
              </a:spcBef>
              <a:defRPr sz="2400">
                <a:solidFill>
                  <a:schemeClr val="tx1"/>
                </a:solidFill>
                <a:latin typeface="Arial Narrow" panose="020B0606020202030204" pitchFamily="34" charset="0"/>
              </a:defRPr>
            </a:lvl3pPr>
            <a:lvl4pPr marL="1600200" indent="-228600" algn="l">
              <a:spcBef>
                <a:spcPct val="20000"/>
              </a:spcBef>
              <a:defRPr sz="2000">
                <a:solidFill>
                  <a:schemeClr val="tx1"/>
                </a:solidFill>
                <a:latin typeface="Arial Narrow" panose="020B0606020202030204" pitchFamily="34" charset="0"/>
              </a:defRPr>
            </a:lvl4pPr>
            <a:lvl5pPr marL="2057400" indent="-228600" algn="l">
              <a:spcBef>
                <a:spcPct val="20000"/>
              </a:spcBef>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defRPr sz="2000">
                <a:solidFill>
                  <a:schemeClr val="tx1"/>
                </a:solidFill>
                <a:latin typeface="Arial Narrow" panose="020B0606020202030204" pitchFamily="34" charset="0"/>
              </a:defRPr>
            </a:lvl9pPr>
          </a:lstStyle>
          <a:p>
            <a:pPr algn="just">
              <a:lnSpc>
                <a:spcPct val="85000"/>
              </a:lnSpc>
              <a:spcBef>
                <a:spcPct val="0"/>
              </a:spcBef>
              <a:spcAft>
                <a:spcPct val="25000"/>
              </a:spcAft>
              <a:buClr>
                <a:srgbClr val="CC3300"/>
              </a:buClr>
              <a:buSzPct val="50000"/>
              <a:buFont typeface="Wingdings" panose="05000000000000000000" pitchFamily="2" charset="2"/>
              <a:buChar char="¤"/>
            </a:pPr>
            <a:r>
              <a:rPr kumimoji="0" lang="es-ES_tradnl" b="0"/>
              <a:t>La multiplicidad de clases </a:t>
            </a:r>
            <a:r>
              <a:rPr kumimoji="0" lang="es-ES_tradnl" sz="2000" b="0" i="1"/>
              <a:t>(indica la cantidad de objetos que pueda tener la clase)</a:t>
            </a:r>
            <a:r>
              <a:rPr kumimoji="0" lang="es-ES_tradnl" b="0"/>
              <a:t> se indica mediante un número en la esquina superior derecha del rectángulo que representa la clase y por lo general no suele indicarse.</a:t>
            </a:r>
            <a:endParaRPr kumimoji="0" lang="es-ES_tradnl" b="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2162" name="Rectangle 2"/>
          <p:cNvSpPr>
            <a:spLocks noChangeArrowheads="1"/>
          </p:cNvSpPr>
          <p:nvPr>
            <p:ph type="body" idx="1"/>
          </p:nvPr>
        </p:nvSpPr>
        <p:spPr bwMode="auto">
          <a:xfrm>
            <a:off x="609600" y="1200150"/>
            <a:ext cx="7924800" cy="5124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85750" indent="-285750" algn="just">
              <a:lnSpc>
                <a:spcPct val="85000"/>
              </a:lnSpc>
              <a:spcBef>
                <a:spcPct val="0"/>
              </a:spcBef>
              <a:spcAft>
                <a:spcPct val="20000"/>
              </a:spcAft>
              <a:buClr>
                <a:srgbClr val="CC3300"/>
              </a:buClr>
              <a:buSzPct val="50000"/>
              <a:buFont typeface="Wingdings" panose="05000000000000000000" pitchFamily="2" charset="2"/>
              <a:buChar char="¤"/>
            </a:pPr>
            <a:r>
              <a:rPr lang="es-ES_tradnl" b="0"/>
              <a:t>Un atributo está definido por un nombre, un tipo y un valor inicial. (El tipo y el valor inicial son opcionales y dependientes del lenguaje de programación).</a:t>
            </a:r>
          </a:p>
          <a:p>
            <a:pPr marL="285750" indent="-285750" algn="just">
              <a:lnSpc>
                <a:spcPct val="85000"/>
              </a:lnSpc>
              <a:spcBef>
                <a:spcPct val="0"/>
              </a:spcBef>
              <a:spcAft>
                <a:spcPct val="20000"/>
              </a:spcAft>
              <a:buClr>
                <a:srgbClr val="CC3300"/>
              </a:buClr>
              <a:buSzPct val="50000"/>
              <a:buFont typeface="Wingdings" panose="05000000000000000000" pitchFamily="2" charset="2"/>
              <a:buChar char="¤"/>
            </a:pPr>
            <a:r>
              <a:rPr lang="es-ES_tradnl" b="0"/>
              <a:t>Un atributo indica que un objeto es responsable de conocer una cierta pieza de información.</a:t>
            </a:r>
          </a:p>
          <a:p>
            <a:pPr marL="285750" indent="-285750" algn="just">
              <a:lnSpc>
                <a:spcPct val="85000"/>
              </a:lnSpc>
              <a:spcBef>
                <a:spcPct val="0"/>
              </a:spcBef>
              <a:spcAft>
                <a:spcPct val="20000"/>
              </a:spcAft>
              <a:buClr>
                <a:srgbClr val="CC3300"/>
              </a:buClr>
              <a:buSzPct val="50000"/>
              <a:buFont typeface="Wingdings" panose="05000000000000000000" pitchFamily="2" charset="2"/>
              <a:buChar char="¤"/>
            </a:pPr>
            <a:r>
              <a:rPr lang="es-ES_tradnl" b="0"/>
              <a:t>La información de un atributo es el menor nivel de granularidad en un objeto.</a:t>
            </a:r>
          </a:p>
          <a:p>
            <a:pPr marL="285750" indent="-285750" algn="just">
              <a:lnSpc>
                <a:spcPct val="85000"/>
              </a:lnSpc>
              <a:spcBef>
                <a:spcPct val="0"/>
              </a:spcBef>
              <a:spcAft>
                <a:spcPct val="20000"/>
              </a:spcAft>
              <a:buClr>
                <a:srgbClr val="CC3300"/>
              </a:buClr>
              <a:buSzPct val="50000"/>
              <a:buFont typeface="Wingdings" panose="05000000000000000000" pitchFamily="2" charset="2"/>
              <a:buChar char="¤"/>
            </a:pPr>
            <a:r>
              <a:rPr lang="es-ES_tradnl" b="0"/>
              <a:t>Todas las características de los atributos son opcionales en un diagrama de clases. Se pueden omitir por completo o solo mostrar sus nombres.</a:t>
            </a:r>
          </a:p>
          <a:p>
            <a:pPr marL="285750" indent="-285750" algn="just">
              <a:lnSpc>
                <a:spcPct val="85000"/>
              </a:lnSpc>
              <a:spcBef>
                <a:spcPct val="0"/>
              </a:spcBef>
              <a:spcAft>
                <a:spcPct val="20000"/>
              </a:spcAft>
              <a:buClr>
                <a:srgbClr val="CC3300"/>
              </a:buClr>
              <a:buSzPct val="50000"/>
              <a:buFont typeface="Wingdings" panose="05000000000000000000" pitchFamily="2" charset="2"/>
              <a:buChar char="¤"/>
            </a:pPr>
            <a:r>
              <a:rPr lang="es-ES_tradnl" b="0"/>
              <a:t>El tipo definitivo del atributo deber ser definido en la etapa de implementación. (Incluso en el diagrama de clases pueden tener tipos genéricos como color, hora, día, etc.)</a:t>
            </a:r>
          </a:p>
          <a:p>
            <a:pPr marL="285750" indent="-285750" algn="just">
              <a:lnSpc>
                <a:spcPct val="85000"/>
              </a:lnSpc>
              <a:spcBef>
                <a:spcPct val="0"/>
              </a:spcBef>
              <a:spcAft>
                <a:spcPct val="20000"/>
              </a:spcAft>
              <a:buClr>
                <a:srgbClr val="CC3300"/>
              </a:buClr>
              <a:buSzPct val="50000"/>
              <a:buFont typeface="Wingdings" panose="05000000000000000000" pitchFamily="2" charset="2"/>
              <a:buChar char="¤"/>
            </a:pPr>
            <a:r>
              <a:rPr lang="es-ES_tradnl" b="0"/>
              <a:t>Cuando hay clases con un solo atributo, verificar si el atributo no aplica mejor a otra clase.</a:t>
            </a:r>
          </a:p>
        </p:txBody>
      </p:sp>
      <p:sp>
        <p:nvSpPr>
          <p:cNvPr id="2012163"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Definición de Atributos</a:t>
            </a:r>
            <a:endParaRPr kumimoji="0" lang="en-US" sz="2000" b="1">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1203" name="Rectangle 3"/>
          <p:cNvSpPr>
            <a:spLocks noChangeArrowheads="1"/>
          </p:cNvSpPr>
          <p:nvPr>
            <p:ph type="body" idx="1"/>
          </p:nvPr>
        </p:nvSpPr>
        <p:spPr bwMode="auto">
          <a:xfrm>
            <a:off x="609600" y="1219200"/>
            <a:ext cx="7924800" cy="350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85750" indent="-285750" algn="ctr">
              <a:lnSpc>
                <a:spcPct val="85000"/>
              </a:lnSpc>
              <a:spcBef>
                <a:spcPct val="0"/>
              </a:spcBef>
              <a:spcAft>
                <a:spcPct val="20000"/>
              </a:spcAft>
              <a:buClr>
                <a:srgbClr val="CC3300"/>
              </a:buClr>
              <a:buSzPct val="50000"/>
              <a:buFont typeface="Wingdings" panose="05000000000000000000" pitchFamily="2" charset="2"/>
              <a:buNone/>
            </a:pPr>
            <a:r>
              <a:rPr lang="es-ES_tradnl" sz="2000">
                <a:solidFill>
                  <a:srgbClr val="A50021"/>
                </a:solidFill>
              </a:rPr>
              <a:t>[visibility] name [multiplicity] : [type] [= initial-value] [</a:t>
            </a:r>
            <a:r>
              <a:rPr lang="en-US" sz="2000">
                <a:solidFill>
                  <a:srgbClr val="A50021"/>
                </a:solidFill>
              </a:rPr>
              <a:t>{</a:t>
            </a:r>
            <a:r>
              <a:rPr lang="es-ES_tradnl" sz="2000">
                <a:solidFill>
                  <a:srgbClr val="A50021"/>
                </a:solidFill>
              </a:rPr>
              <a:t>property-string</a:t>
            </a:r>
            <a:r>
              <a:rPr lang="en-US" sz="2000">
                <a:solidFill>
                  <a:srgbClr val="A50021"/>
                </a:solidFill>
              </a:rPr>
              <a:t>}</a:t>
            </a:r>
            <a:r>
              <a:rPr lang="es-ES_tradnl" sz="2000">
                <a:solidFill>
                  <a:srgbClr val="A50021"/>
                </a:solidFill>
              </a:rPr>
              <a:t>]</a:t>
            </a:r>
          </a:p>
        </p:txBody>
      </p:sp>
      <p:sp>
        <p:nvSpPr>
          <p:cNvPr id="1971213" name="Rectangle 1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Notación de Atributos</a:t>
            </a:r>
            <a:endParaRPr kumimoji="0" lang="en-US" sz="2000" b="1">
              <a:latin typeface="Arial Narrow" panose="020B0606020202030204" pitchFamily="34" charset="0"/>
            </a:endParaRPr>
          </a:p>
        </p:txBody>
      </p:sp>
      <p:sp>
        <p:nvSpPr>
          <p:cNvPr id="1971215" name="Rectangle 15" descr="Gotas de agua"/>
          <p:cNvSpPr>
            <a:spLocks noChangeArrowheads="1"/>
          </p:cNvSpPr>
          <p:nvPr/>
        </p:nvSpPr>
        <p:spPr bwMode="auto">
          <a:xfrm>
            <a:off x="611188" y="1773238"/>
            <a:ext cx="7921625" cy="16827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b="1">
                <a:solidFill>
                  <a:srgbClr val="A50021"/>
                </a:solidFill>
                <a:effectLst>
                  <a:outerShdw blurRad="38100" dist="38100" dir="2700000" algn="tl">
                    <a:srgbClr val="C0C0C0"/>
                  </a:outerShdw>
                </a:effectLst>
                <a:latin typeface="Arial Narrow" panose="020B0606020202030204" pitchFamily="34" charset="0"/>
              </a:rPr>
              <a:t>visibilidad:</a:t>
            </a:r>
          </a:p>
          <a:p>
            <a:pPr algn="just"/>
            <a:r>
              <a:rPr kumimoji="0" lang="es-ES_tradnl" sz="2000" b="1">
                <a:latin typeface="Arial Narrow" panose="020B0606020202030204" pitchFamily="34" charset="0"/>
              </a:rPr>
              <a:t>public (+):</a:t>
            </a:r>
            <a:r>
              <a:rPr kumimoji="0" lang="es-ES_tradnl" sz="2000">
                <a:latin typeface="Arial Narrow" panose="020B0606020202030204" pitchFamily="34" charset="0"/>
              </a:rPr>
              <a:t> accesible por todas las clases</a:t>
            </a:r>
          </a:p>
          <a:p>
            <a:pPr algn="just"/>
            <a:r>
              <a:rPr kumimoji="0" lang="es-ES_tradnl" sz="2000" b="1">
                <a:latin typeface="Arial Narrow" panose="020B0606020202030204" pitchFamily="34" charset="0"/>
              </a:rPr>
              <a:t>private (-):</a:t>
            </a:r>
            <a:r>
              <a:rPr kumimoji="0" lang="es-ES_tradnl" sz="2000">
                <a:latin typeface="Arial Narrow" panose="020B0606020202030204" pitchFamily="34" charset="0"/>
              </a:rPr>
              <a:t> accesible por las clases en las que son definidas</a:t>
            </a:r>
          </a:p>
          <a:p>
            <a:pPr algn="just">
              <a:spcAft>
                <a:spcPct val="25000"/>
              </a:spcAft>
            </a:pPr>
            <a:r>
              <a:rPr kumimoji="0" lang="es-ES_tradnl" sz="2000" b="1">
                <a:latin typeface="Arial Narrow" panose="020B0606020202030204" pitchFamily="34" charset="0"/>
              </a:rPr>
              <a:t>protected (#):</a:t>
            </a:r>
            <a:r>
              <a:rPr kumimoji="0" lang="es-ES_tradnl" sz="2000">
                <a:latin typeface="Arial Narrow" panose="020B0606020202030204" pitchFamily="34" charset="0"/>
              </a:rPr>
              <a:t> accesible por las clases en las que son definidas y por sus subclases.</a:t>
            </a:r>
          </a:p>
          <a:p>
            <a:pPr algn="just"/>
            <a:r>
              <a:rPr kumimoji="0" lang="es-ES_tradnl" sz="2000"/>
              <a:t>Cuando no es especificada, se asume que es </a:t>
            </a:r>
            <a:r>
              <a:rPr kumimoji="0" lang="es-ES_tradnl" sz="2000" i="1"/>
              <a:t>public</a:t>
            </a:r>
            <a:r>
              <a:rPr kumimoji="0" lang="es-ES_tradnl" sz="2000"/>
              <a:t> .</a:t>
            </a:r>
          </a:p>
        </p:txBody>
      </p:sp>
      <p:sp>
        <p:nvSpPr>
          <p:cNvPr id="1971216" name="Rectangle 16" descr="Gotas de agua"/>
          <p:cNvSpPr>
            <a:spLocks noChangeArrowheads="1"/>
          </p:cNvSpPr>
          <p:nvPr/>
        </p:nvSpPr>
        <p:spPr bwMode="auto">
          <a:xfrm>
            <a:off x="611188" y="3644900"/>
            <a:ext cx="7921625" cy="9969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b="1">
                <a:solidFill>
                  <a:srgbClr val="A50021"/>
                </a:solidFill>
                <a:effectLst>
                  <a:outerShdw blurRad="38100" dist="38100" dir="2700000" algn="tl">
                    <a:srgbClr val="C0C0C0"/>
                  </a:outerShdw>
                </a:effectLst>
                <a:latin typeface="Arial Narrow" panose="020B0606020202030204" pitchFamily="34" charset="0"/>
              </a:rPr>
              <a:t>multiplicity:</a:t>
            </a:r>
          </a:p>
          <a:p>
            <a:pPr algn="just"/>
            <a:r>
              <a:rPr kumimoji="0" lang="es-ES_tradnl" sz="2000">
                <a:latin typeface="Arial Narrow" panose="020B0606020202030204" pitchFamily="34" charset="0"/>
              </a:rPr>
              <a:t>muestra la cantidad de veces que el atributo se repite. Se coloca inmediatamente después del nombre del atributo encerrado entre corchetes.</a:t>
            </a:r>
          </a:p>
        </p:txBody>
      </p:sp>
      <p:sp>
        <p:nvSpPr>
          <p:cNvPr id="1971217" name="Rectangle 17" descr="Gotas de agua"/>
          <p:cNvSpPr>
            <a:spLocks noChangeArrowheads="1"/>
          </p:cNvSpPr>
          <p:nvPr/>
        </p:nvSpPr>
        <p:spPr bwMode="auto">
          <a:xfrm>
            <a:off x="611188" y="4868863"/>
            <a:ext cx="7921625" cy="13017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b="1">
                <a:solidFill>
                  <a:srgbClr val="A50021"/>
                </a:solidFill>
                <a:effectLst>
                  <a:outerShdw blurRad="38100" dist="38100" dir="2700000" algn="tl">
                    <a:srgbClr val="C0C0C0"/>
                  </a:outerShdw>
                </a:effectLst>
                <a:latin typeface="Arial Narrow" panose="020B0606020202030204" pitchFamily="34" charset="0"/>
              </a:rPr>
              <a:t>type:</a:t>
            </a:r>
          </a:p>
          <a:p>
            <a:pPr algn="just"/>
            <a:r>
              <a:rPr kumimoji="0" lang="es-ES_tradnl" sz="2000">
                <a:latin typeface="Arial Narrow" panose="020B0606020202030204" pitchFamily="34" charset="0"/>
              </a:rPr>
              <a:t>es el tipo de dato que tiene el atributo. Dependen del lenguaje de programación; sin embargo se pueden indicar cualquiera de los tipos de uso común, tales como </a:t>
            </a:r>
            <a:r>
              <a:rPr kumimoji="0" lang="es-ES_tradnl" sz="2000" i="1">
                <a:latin typeface="Arial Narrow" panose="020B0606020202030204" pitchFamily="34" charset="0"/>
              </a:rPr>
              <a:t>int</a:t>
            </a:r>
            <a:r>
              <a:rPr kumimoji="0" lang="es-ES_tradnl" sz="2000">
                <a:latin typeface="Arial Narrow" panose="020B0606020202030204" pitchFamily="34" charset="0"/>
              </a:rPr>
              <a:t>, </a:t>
            </a:r>
            <a:r>
              <a:rPr kumimoji="0" lang="es-ES_tradnl" sz="2000" i="1">
                <a:latin typeface="Arial Narrow" panose="020B0606020202030204" pitchFamily="34" charset="0"/>
              </a:rPr>
              <a:t>char</a:t>
            </a:r>
            <a:r>
              <a:rPr kumimoji="0" lang="es-ES_tradnl" sz="2000">
                <a:latin typeface="Arial Narrow" panose="020B0606020202030204" pitchFamily="34" charset="0"/>
              </a:rPr>
              <a:t>, </a:t>
            </a:r>
            <a:r>
              <a:rPr kumimoji="0" lang="es-ES_tradnl" sz="2000" i="1">
                <a:latin typeface="Arial Narrow" panose="020B0606020202030204" pitchFamily="34" charset="0"/>
              </a:rPr>
              <a:t>float</a:t>
            </a:r>
            <a:r>
              <a:rPr kumimoji="0" lang="es-ES_tradnl" sz="2000">
                <a:latin typeface="Arial Narrow" panose="020B0606020202030204" pitchFamily="34" charset="0"/>
              </a:rPr>
              <a:t>, </a:t>
            </a:r>
            <a:r>
              <a:rPr kumimoji="0" lang="es-ES_tradnl" sz="2000" i="1">
                <a:latin typeface="Arial Narrow" panose="020B0606020202030204" pitchFamily="34" charset="0"/>
              </a:rPr>
              <a:t>double</a:t>
            </a:r>
            <a:r>
              <a:rPr kumimoji="0" lang="es-ES_tradnl" sz="2000">
                <a:latin typeface="Arial Narrow" panose="020B0606020202030204" pitchFamily="34" charset="0"/>
              </a:rPr>
              <a:t>, </a:t>
            </a:r>
            <a:r>
              <a:rPr kumimoji="0" lang="es-ES_tradnl" sz="2000" i="1">
                <a:latin typeface="Arial Narrow" panose="020B0606020202030204" pitchFamily="34" charset="0"/>
              </a:rPr>
              <a:t>date</a:t>
            </a:r>
            <a:r>
              <a:rPr kumimoji="0" lang="es-ES_tradnl" sz="2000">
                <a:latin typeface="Arial Narrow" panose="020B0606020202030204" pitchFamily="34" charset="0"/>
              </a:rPr>
              <a:t>, </a:t>
            </a:r>
            <a:r>
              <a:rPr kumimoji="0" lang="es-ES_tradnl" sz="2000" i="1">
                <a:latin typeface="Arial Narrow" panose="020B0606020202030204" pitchFamily="34" charset="0"/>
              </a:rPr>
              <a:t>string</a:t>
            </a:r>
            <a:r>
              <a:rPr kumimoji="0" lang="es-ES_tradnl" sz="2000">
                <a:latin typeface="Arial Narrow" panose="020B0606020202030204" pitchFamily="34" charset="0"/>
              </a:rPr>
              <a:t>, etc.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5235"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Notación de Atributos</a:t>
            </a:r>
            <a:endParaRPr kumimoji="0" lang="en-US" sz="2000" b="1">
              <a:latin typeface="Arial Narrow" panose="020B0606020202030204" pitchFamily="34" charset="0"/>
            </a:endParaRPr>
          </a:p>
        </p:txBody>
      </p:sp>
      <p:sp>
        <p:nvSpPr>
          <p:cNvPr id="2015236" name="Rectangle 4" descr="Gotas de agua"/>
          <p:cNvSpPr>
            <a:spLocks noChangeArrowheads="1"/>
          </p:cNvSpPr>
          <p:nvPr/>
        </p:nvSpPr>
        <p:spPr bwMode="auto">
          <a:xfrm>
            <a:off x="611188" y="1196975"/>
            <a:ext cx="7921625" cy="9969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b="1">
                <a:solidFill>
                  <a:srgbClr val="A50021"/>
                </a:solidFill>
                <a:effectLst>
                  <a:outerShdw blurRad="38100" dist="38100" dir="2700000" algn="tl">
                    <a:srgbClr val="C0C0C0"/>
                  </a:outerShdw>
                </a:effectLst>
                <a:latin typeface="Arial Narrow" panose="020B0606020202030204" pitchFamily="34" charset="0"/>
              </a:rPr>
              <a:t>initial value:</a:t>
            </a:r>
          </a:p>
          <a:p>
            <a:pPr algn="just"/>
            <a:r>
              <a:rPr kumimoji="0" lang="es-ES_tradnl" sz="2000">
                <a:latin typeface="Arial Narrow" panose="020B0606020202030204" pitchFamily="34" charset="0"/>
              </a:rPr>
              <a:t>valor que se utilizará por defecto si es que no se indica un valor al operar con el atributo.</a:t>
            </a:r>
          </a:p>
        </p:txBody>
      </p:sp>
      <p:sp>
        <p:nvSpPr>
          <p:cNvPr id="2015237" name="Rectangle 5" descr="Gotas de agua"/>
          <p:cNvSpPr>
            <a:spLocks noChangeArrowheads="1"/>
          </p:cNvSpPr>
          <p:nvPr/>
        </p:nvSpPr>
        <p:spPr bwMode="auto">
          <a:xfrm>
            <a:off x="611188" y="2349500"/>
            <a:ext cx="7921625" cy="22923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b="1">
                <a:solidFill>
                  <a:srgbClr val="A50021"/>
                </a:solidFill>
                <a:effectLst>
                  <a:outerShdw blurRad="38100" dist="38100" dir="2700000" algn="tl">
                    <a:srgbClr val="C0C0C0"/>
                  </a:outerShdw>
                </a:effectLst>
                <a:latin typeface="Arial Narrow" panose="020B0606020202030204" pitchFamily="34" charset="0"/>
              </a:rPr>
              <a:t>property string:</a:t>
            </a:r>
          </a:p>
          <a:p>
            <a:pPr algn="just"/>
            <a:r>
              <a:rPr kumimoji="0" lang="es-ES_tradnl" sz="2000" b="1">
                <a:latin typeface="Arial Narrow" panose="020B0606020202030204" pitchFamily="34" charset="0"/>
              </a:rPr>
              <a:t>changeable:</a:t>
            </a:r>
            <a:r>
              <a:rPr kumimoji="0" lang="es-ES_tradnl" sz="2000">
                <a:latin typeface="Arial Narrow" panose="020B0606020202030204" pitchFamily="34" charset="0"/>
              </a:rPr>
              <a:t> no existen restricciones para modificar los valores del atributo.</a:t>
            </a:r>
          </a:p>
          <a:p>
            <a:pPr algn="just"/>
            <a:r>
              <a:rPr kumimoji="0" lang="es-ES_tradnl" sz="2000" b="1">
                <a:latin typeface="Arial Narrow" panose="020B0606020202030204" pitchFamily="34" charset="0"/>
              </a:rPr>
              <a:t>addOnly:</a:t>
            </a:r>
            <a:r>
              <a:rPr kumimoji="0" lang="es-ES_tradnl" sz="2000">
                <a:latin typeface="Arial Narrow" panose="020B0606020202030204" pitchFamily="34" charset="0"/>
              </a:rPr>
              <a:t> se usa cuando la multiplicidad &gt; 1, e indica que pueden añadirse mas valores, pero una vez creados no pueden ser removidos o alterados.</a:t>
            </a:r>
          </a:p>
          <a:p>
            <a:pPr algn="just">
              <a:spcAft>
                <a:spcPct val="25000"/>
              </a:spcAft>
            </a:pPr>
            <a:r>
              <a:rPr kumimoji="0" lang="es-ES_tradnl" sz="2000" b="1">
                <a:latin typeface="Arial Narrow" panose="020B0606020202030204" pitchFamily="34" charset="0"/>
              </a:rPr>
              <a:t>frozen:</a:t>
            </a:r>
            <a:r>
              <a:rPr kumimoji="0" lang="es-ES_tradnl" sz="2000">
                <a:latin typeface="Arial Narrow" panose="020B0606020202030204" pitchFamily="34" charset="0"/>
              </a:rPr>
              <a:t> los valores del atributo no pueden ser cambiados después que el objeto fue inicializado (constantes).</a:t>
            </a:r>
          </a:p>
          <a:p>
            <a:pPr algn="just"/>
            <a:r>
              <a:rPr kumimoji="0" lang="es-ES_tradnl" sz="2000"/>
              <a:t>Cuando no es especificada, se asume que es </a:t>
            </a:r>
            <a:r>
              <a:rPr kumimoji="0" lang="es-ES_tradnl" sz="2000" i="1"/>
              <a:t>changeable</a:t>
            </a:r>
            <a:r>
              <a:rPr kumimoji="0" lang="es-ES_tradnl" sz="2000"/>
              <a:t> .</a:t>
            </a:r>
          </a:p>
        </p:txBody>
      </p:sp>
      <p:pic>
        <p:nvPicPr>
          <p:cNvPr id="2015240" name="Picture 8" descr="property string"/>
          <p:cNvPicPr>
            <a:picLocks noGrp="1" noChangeAspect="1" noChangeArrowheads="1"/>
          </p:cNvPicPr>
          <p:nvPr>
            <p:ph/>
          </p:nvPr>
        </p:nvPicPr>
        <p:blipFill>
          <a:blip r:embed="rId3">
            <a:lum bright="-6000" contrast="36000"/>
            <a:extLst>
              <a:ext uri="{28A0092B-C50C-407E-A947-70E740481C1C}">
                <a14:useLocalDpi xmlns:a14="http://schemas.microsoft.com/office/drawing/2010/main" val="0"/>
              </a:ext>
            </a:extLst>
          </a:blip>
          <a:srcRect/>
          <a:stretch>
            <a:fillRect/>
          </a:stretch>
        </p:blipFill>
        <p:spPr bwMode="auto">
          <a:xfrm>
            <a:off x="2881313" y="4797425"/>
            <a:ext cx="3381375" cy="14668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82" name="Rectangle 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buClr>
                <a:srgbClr val="DC0081"/>
              </a:buClr>
              <a:buFont typeface="Wingdings" panose="05000000000000000000" pitchFamily="2" charset="2"/>
              <a:buNone/>
            </a:pPr>
            <a:r>
              <a:rPr kumimoji="0" lang="es-MX" sz="3000" b="1">
                <a:latin typeface="Arial Narrow" panose="020B0606020202030204" pitchFamily="34" charset="0"/>
              </a:rPr>
              <a:t>Notación de Atributos</a:t>
            </a:r>
            <a:endParaRPr kumimoji="0" lang="en-US" sz="2000" b="1">
              <a:latin typeface="Arial Narrow" panose="020B0606020202030204" pitchFamily="34" charset="0"/>
            </a:endParaRPr>
          </a:p>
        </p:txBody>
      </p:sp>
      <p:sp>
        <p:nvSpPr>
          <p:cNvPr id="2017283" name="Rectangle 3" descr="Gotas de agua"/>
          <p:cNvSpPr>
            <a:spLocks noChangeArrowheads="1"/>
          </p:cNvSpPr>
          <p:nvPr/>
        </p:nvSpPr>
        <p:spPr bwMode="auto">
          <a:xfrm>
            <a:off x="611188" y="1268413"/>
            <a:ext cx="7921625" cy="1987550"/>
          </a:xfrm>
          <a:prstGeom prst="rect">
            <a:avLst/>
          </a:prstGeom>
          <a:noFill/>
          <a:ln>
            <a:noFill/>
          </a:ln>
          <a:effectLst/>
          <a:extLst>
            <a:ext uri="{909E8E84-426E-40DD-AFC4-6F175D3DCCD1}">
              <a14:hiddenFill xmlns:a14="http://schemas.microsoft.com/office/drawing/2010/main">
                <a:solidFill>
                  <a:srgbClr val="EFF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l">
              <a:defRPr sz="2400">
                <a:solidFill>
                  <a:schemeClr val="tx1"/>
                </a:solidFill>
                <a:latin typeface="Times New Roman" panose="02020603050405020304" pitchFamily="18" charset="0"/>
              </a:defRPr>
            </a:lvl1pPr>
            <a:lvl2pPr marL="438150" indent="-163513"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kumimoji="0" lang="es-ES_tradnl" b="1">
                <a:solidFill>
                  <a:srgbClr val="A50021"/>
                </a:solidFill>
                <a:effectLst>
                  <a:outerShdw blurRad="38100" dist="38100" dir="2700000" algn="tl">
                    <a:srgbClr val="C0C0C0"/>
                  </a:outerShdw>
                </a:effectLst>
                <a:latin typeface="Arial Narrow" panose="020B0606020202030204" pitchFamily="34" charset="0"/>
              </a:rPr>
              <a:t>Alcance de los atributos:</a:t>
            </a:r>
          </a:p>
          <a:p>
            <a:pPr algn="just"/>
            <a:r>
              <a:rPr kumimoji="0" lang="es-ES_tradnl" sz="2000" b="1">
                <a:latin typeface="Arial Narrow" panose="020B0606020202030204" pitchFamily="34" charset="0"/>
              </a:rPr>
              <a:t>de clase:</a:t>
            </a:r>
            <a:r>
              <a:rPr kumimoji="0" lang="es-ES_tradnl" sz="2000">
                <a:latin typeface="Arial Narrow" panose="020B0606020202030204" pitchFamily="34" charset="0"/>
              </a:rPr>
              <a:t> cuando existe un único valor que es válido para todas las instancias de la clase. Se representa subrayando la definición del atributo.</a:t>
            </a:r>
          </a:p>
          <a:p>
            <a:pPr algn="just">
              <a:spcAft>
                <a:spcPct val="25000"/>
              </a:spcAft>
            </a:pPr>
            <a:r>
              <a:rPr kumimoji="0" lang="es-ES_tradnl" sz="2000" b="1">
                <a:latin typeface="Arial Narrow" panose="020B0606020202030204" pitchFamily="34" charset="0"/>
              </a:rPr>
              <a:t>de instancia:</a:t>
            </a:r>
            <a:r>
              <a:rPr kumimoji="0" lang="es-ES_tradnl" sz="2000">
                <a:latin typeface="Arial Narrow" panose="020B0606020202030204" pitchFamily="34" charset="0"/>
              </a:rPr>
              <a:t> cuando el valor que toma el atributo sólo es válido para dicha instancia.</a:t>
            </a:r>
          </a:p>
          <a:p>
            <a:pPr algn="just"/>
            <a:r>
              <a:rPr kumimoji="0" lang="es-ES_tradnl" sz="2000"/>
              <a:t>Cuando no es especificada, se asume que es </a:t>
            </a:r>
            <a:r>
              <a:rPr kumimoji="0" lang="es-ES_tradnl" sz="2000" i="1"/>
              <a:t>de instancia</a:t>
            </a:r>
            <a:r>
              <a:rPr kumimoji="0" lang="es-ES_tradnl" sz="2000"/>
              <a:t> .</a:t>
            </a:r>
          </a:p>
        </p:txBody>
      </p:sp>
      <p:pic>
        <p:nvPicPr>
          <p:cNvPr id="2017286" name="Picture 6" descr="alcance de atributo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2843213" y="3500438"/>
            <a:ext cx="3457575" cy="14668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kbkdes">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Wkbkde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EFF9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10800" rIns="36000" bIns="10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solidFill>
          <a:srgbClr val="EFF9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10800" rIns="36000" bIns="10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Arial Narrow" panose="020B0606020202030204" pitchFamily="34" charset="0"/>
          </a:defRPr>
        </a:defPPr>
      </a:lstStyle>
    </a:lnDef>
  </a:objectDefaults>
  <a:extraClrSchemeLst>
    <a:extraClrScheme>
      <a:clrScheme name="Wkbk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kbk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kbk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kbk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kbk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kbk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kbk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c:\tools\template\WKBKDES.POT</Template>
  <TotalTime>1060081</TotalTime>
  <Words>4182</Words>
  <Application>Microsoft Office PowerPoint</Application>
  <PresentationFormat>Presentación en pantalla (4:3)</PresentationFormat>
  <Paragraphs>347</Paragraphs>
  <Slides>39</Slides>
  <Notes>39</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2</vt:i4>
      </vt:variant>
      <vt:variant>
        <vt:lpstr>Títulos de diapositiva</vt:lpstr>
      </vt:variant>
      <vt:variant>
        <vt:i4>39</vt:i4>
      </vt:variant>
    </vt:vector>
  </HeadingPairs>
  <TitlesOfParts>
    <vt:vector size="50" baseType="lpstr">
      <vt:lpstr>Times New Roman</vt:lpstr>
      <vt:lpstr>Arial Narrow</vt:lpstr>
      <vt:lpstr>Wingdings</vt:lpstr>
      <vt:lpstr>Bradley Hand ITC</vt:lpstr>
      <vt:lpstr>Symbol</vt:lpstr>
      <vt:lpstr>Arial</vt:lpstr>
      <vt:lpstr>Cooper Black</vt:lpstr>
      <vt:lpstr>Arial Black</vt:lpstr>
      <vt:lpstr>Wkbkdes</vt:lpstr>
      <vt:lpstr>Microsoft Visio Drawing</vt:lpstr>
      <vt:lpstr>Imagen de mapa de bits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Cosapisoft 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Swebok</dc:title>
  <dc:subject>Propuesta de Contenidos de Asignaturas de Línea</dc:subject>
  <dc:creator>Marco Espinoza</dc:creator>
  <cp:lastModifiedBy>MS01</cp:lastModifiedBy>
  <cp:revision>582</cp:revision>
  <cp:lastPrinted>1999-02-16T20:26:57Z</cp:lastPrinted>
  <dcterms:created xsi:type="dcterms:W3CDTF">1999-01-18T22:23:39Z</dcterms:created>
  <dcterms:modified xsi:type="dcterms:W3CDTF">2019-03-22T19:39:07Z</dcterms:modified>
</cp:coreProperties>
</file>