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57" r:id="rId3"/>
    <p:sldId id="259" r:id="rId4"/>
    <p:sldId id="263" r:id="rId5"/>
    <p:sldId id="260" r:id="rId6"/>
    <p:sldId id="264" r:id="rId7"/>
    <p:sldId id="275" r:id="rId8"/>
    <p:sldId id="270" r:id="rId9"/>
    <p:sldId id="271" r:id="rId10"/>
    <p:sldId id="274" r:id="rId11"/>
    <p:sldId id="267" r:id="rId12"/>
    <p:sldId id="278"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74" d="100"/>
          <a:sy n="74"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AD6EE87-EBD5-4F12-A48A-63ACA297AC8F}" type="datetimeFigureOut">
              <a:rPr lang="en-US" smtClean="0"/>
              <a:t>6/21/2019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12622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135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A4AFB99-0EAB-4182-AFF8-E214C82A68F6}" type="datetimeFigureOut">
              <a:rPr lang="en-US" smtClean="0"/>
              <a:t>6/21/2019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89349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6570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A61015F-7CC6-4D0A-9D87-873EA4C304CC}" type="datetimeFigureOut">
              <a:rPr lang="en-US" smtClean="0"/>
              <a:t>6/21/2019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9897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0554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3104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9964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9831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5C68B11-C5A8-448C-8CE9-B1A273C79CFC}" type="datetimeFigureOut">
              <a:rPr lang="en-US" smtClean="0"/>
              <a:t>6/21/2019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5342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58292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0298CD5-6C1E-4009-B41F-6DF62E31D3BE}" type="datetimeFigureOut">
              <a:rPr lang="en-US" smtClean="0"/>
              <a:pPr/>
              <a:t>6/21/2019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AB73BC-B049-4115-A692-8D63A059BFB8}" type="slidenum">
              <a:rPr lang="en-US" smtClean="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53526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Trabajo </a:t>
            </a:r>
            <a:br>
              <a:rPr lang="es-PE" dirty="0" smtClean="0"/>
            </a:br>
            <a:r>
              <a:rPr lang="es-PE" dirty="0" smtClean="0"/>
              <a:t>de Análisis y Diseño de Sistemas</a:t>
            </a:r>
            <a:endParaRPr lang="es-PE" dirty="0"/>
          </a:p>
        </p:txBody>
      </p:sp>
      <p:sp>
        <p:nvSpPr>
          <p:cNvPr id="3" name="Subtítulo 2"/>
          <p:cNvSpPr>
            <a:spLocks noGrp="1"/>
          </p:cNvSpPr>
          <p:nvPr>
            <p:ph type="subTitle" idx="1"/>
          </p:nvPr>
        </p:nvSpPr>
        <p:spPr/>
        <p:txBody>
          <a:bodyPr/>
          <a:lstStyle/>
          <a:p>
            <a:r>
              <a:rPr lang="es-PE" dirty="0" smtClean="0"/>
              <a:t>Desarrollo de un sistema completo de una empresa de transporte</a:t>
            </a:r>
            <a:endParaRPr lang="es-PE" dirty="0"/>
          </a:p>
        </p:txBody>
      </p:sp>
      <p:pic>
        <p:nvPicPr>
          <p:cNvPr id="4" name="Imagen 3"/>
          <p:cNvPicPr>
            <a:picLocks noChangeAspect="1"/>
          </p:cNvPicPr>
          <p:nvPr/>
        </p:nvPicPr>
        <p:blipFill rotWithShape="1">
          <a:blip r:embed="rId2"/>
          <a:srcRect l="-415" t="20906" r="38453" b="9023"/>
          <a:stretch/>
        </p:blipFill>
        <p:spPr>
          <a:xfrm>
            <a:off x="581191" y="3181082"/>
            <a:ext cx="5125792" cy="3168203"/>
          </a:xfrm>
          <a:prstGeom prst="rect">
            <a:avLst/>
          </a:prstGeom>
        </p:spPr>
      </p:pic>
      <p:sp>
        <p:nvSpPr>
          <p:cNvPr id="5" name="CuadroTexto 4"/>
          <p:cNvSpPr txBox="1"/>
          <p:nvPr/>
        </p:nvSpPr>
        <p:spPr>
          <a:xfrm>
            <a:off x="6077965" y="3346901"/>
            <a:ext cx="5409127" cy="3416320"/>
          </a:xfrm>
          <a:prstGeom prst="rect">
            <a:avLst/>
          </a:prstGeom>
          <a:noFill/>
        </p:spPr>
        <p:txBody>
          <a:bodyPr wrap="square" rtlCol="0">
            <a:spAutoFit/>
          </a:bodyPr>
          <a:lstStyle/>
          <a:p>
            <a:r>
              <a:rPr lang="es-PE" dirty="0" smtClean="0">
                <a:solidFill>
                  <a:schemeClr val="bg1">
                    <a:lumMod val="95000"/>
                  </a:schemeClr>
                </a:solidFill>
              </a:rPr>
              <a:t>CURSO: </a:t>
            </a:r>
            <a:r>
              <a:rPr lang="es-PE" b="1" dirty="0" smtClean="0">
                <a:solidFill>
                  <a:schemeClr val="bg1">
                    <a:lumMod val="95000"/>
                  </a:schemeClr>
                </a:solidFill>
              </a:rPr>
              <a:t>DISEÑO Y ANÁLISIS DE SISTEMAS</a:t>
            </a:r>
          </a:p>
          <a:p>
            <a:endParaRPr lang="es-PE" dirty="0" smtClean="0">
              <a:solidFill>
                <a:schemeClr val="bg1">
                  <a:lumMod val="95000"/>
                </a:schemeClr>
              </a:solidFill>
            </a:endParaRPr>
          </a:p>
          <a:p>
            <a:r>
              <a:rPr lang="es-PE" dirty="0" smtClean="0">
                <a:solidFill>
                  <a:schemeClr val="bg1">
                    <a:lumMod val="95000"/>
                  </a:schemeClr>
                </a:solidFill>
              </a:rPr>
              <a:t>PROFESOR: </a:t>
            </a:r>
            <a:r>
              <a:rPr lang="es-PE" b="1" dirty="0" smtClean="0">
                <a:solidFill>
                  <a:schemeClr val="bg1">
                    <a:lumMod val="95000"/>
                  </a:schemeClr>
                </a:solidFill>
              </a:rPr>
              <a:t>ERIC GUSTAVO CORONEL</a:t>
            </a:r>
          </a:p>
          <a:p>
            <a:endParaRPr lang="es-PE" dirty="0" smtClean="0">
              <a:solidFill>
                <a:schemeClr val="bg1">
                  <a:lumMod val="95000"/>
                </a:schemeClr>
              </a:solidFill>
            </a:endParaRPr>
          </a:p>
          <a:p>
            <a:r>
              <a:rPr lang="es-PE" dirty="0" smtClean="0">
                <a:solidFill>
                  <a:schemeClr val="bg1">
                    <a:lumMod val="95000"/>
                  </a:schemeClr>
                </a:solidFill>
              </a:rPr>
              <a:t>INTEGRANTES :</a:t>
            </a:r>
          </a:p>
          <a:p>
            <a:r>
              <a:rPr lang="es-PE" b="1" dirty="0" smtClean="0">
                <a:solidFill>
                  <a:schemeClr val="bg1">
                    <a:lumMod val="95000"/>
                  </a:schemeClr>
                </a:solidFill>
              </a:rPr>
              <a:t>MANUEL FLORES RAMÓN</a:t>
            </a:r>
          </a:p>
          <a:p>
            <a:r>
              <a:rPr lang="es-PE" b="1" dirty="0" smtClean="0">
                <a:solidFill>
                  <a:schemeClr val="bg1">
                    <a:lumMod val="95000"/>
                  </a:schemeClr>
                </a:solidFill>
              </a:rPr>
              <a:t>RONALD LÁZARO </a:t>
            </a:r>
            <a:r>
              <a:rPr lang="es-PE" b="1" dirty="0" smtClean="0">
                <a:solidFill>
                  <a:schemeClr val="bg1">
                    <a:lumMod val="95000"/>
                  </a:schemeClr>
                </a:solidFill>
              </a:rPr>
              <a:t>CUEVA</a:t>
            </a:r>
            <a:endParaRPr lang="es-PE" b="1" dirty="0" smtClean="0">
              <a:solidFill>
                <a:schemeClr val="bg1">
                  <a:lumMod val="95000"/>
                </a:schemeClr>
              </a:solidFill>
            </a:endParaRPr>
          </a:p>
          <a:p>
            <a:r>
              <a:rPr lang="es-PE" b="1" dirty="0" smtClean="0">
                <a:solidFill>
                  <a:schemeClr val="bg1">
                    <a:lumMod val="95000"/>
                  </a:schemeClr>
                </a:solidFill>
              </a:rPr>
              <a:t>LUIS CARDENAS ESCUDERO</a:t>
            </a:r>
          </a:p>
          <a:p>
            <a:r>
              <a:rPr lang="es-PE" b="1" dirty="0" smtClean="0">
                <a:solidFill>
                  <a:schemeClr val="bg1">
                    <a:lumMod val="95000"/>
                  </a:schemeClr>
                </a:solidFill>
              </a:rPr>
              <a:t>MARIBEL PÁUCAR FUENTES</a:t>
            </a:r>
          </a:p>
          <a:p>
            <a:endParaRPr lang="es-PE" dirty="0" smtClean="0">
              <a:solidFill>
                <a:schemeClr val="bg1">
                  <a:lumMod val="95000"/>
                </a:schemeClr>
              </a:solidFill>
            </a:endParaRPr>
          </a:p>
          <a:p>
            <a:endParaRPr lang="es-PE" dirty="0" smtClean="0">
              <a:solidFill>
                <a:schemeClr val="bg1">
                  <a:lumMod val="95000"/>
                </a:schemeClr>
              </a:solidFill>
            </a:endParaRPr>
          </a:p>
          <a:p>
            <a:endParaRPr lang="es-PE" dirty="0"/>
          </a:p>
        </p:txBody>
      </p:sp>
    </p:spTree>
    <p:extLst>
      <p:ext uri="{BB962C8B-B14F-4D97-AF65-F5344CB8AC3E}">
        <p14:creationId xmlns:p14="http://schemas.microsoft.com/office/powerpoint/2010/main" val="3589914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Diagramas de Entidad-</a:t>
            </a:r>
            <a:r>
              <a:rPr lang="es-PE" dirty="0" err="1" smtClean="0"/>
              <a:t>RElacion</a:t>
            </a:r>
            <a:endParaRPr lang="es-PE"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3076" y="2103951"/>
            <a:ext cx="5871983" cy="4644578"/>
          </a:xfrm>
          <a:prstGeom prst="rect">
            <a:avLst/>
          </a:prstGeom>
          <a:noFill/>
        </p:spPr>
      </p:pic>
    </p:spTree>
    <p:extLst>
      <p:ext uri="{BB962C8B-B14F-4D97-AF65-F5344CB8AC3E}">
        <p14:creationId xmlns:p14="http://schemas.microsoft.com/office/powerpoint/2010/main" val="2577995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¿Por </a:t>
            </a:r>
            <a:r>
              <a:rPr lang="es-PE" dirty="0" err="1" smtClean="0"/>
              <a:t>quÉ</a:t>
            </a:r>
            <a:r>
              <a:rPr lang="es-PE" dirty="0" smtClean="0"/>
              <a:t> usar nuestro sistema?</a:t>
            </a:r>
            <a:endParaRPr lang="es-PE" dirty="0"/>
          </a:p>
        </p:txBody>
      </p:sp>
      <p:pic>
        <p:nvPicPr>
          <p:cNvPr id="4" name="Imagen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946265" y="714005"/>
            <a:ext cx="3664543" cy="3827412"/>
          </a:xfrm>
          <a:prstGeom prst="rect">
            <a:avLst/>
          </a:prstGeom>
        </p:spPr>
      </p:pic>
    </p:spTree>
    <p:extLst>
      <p:ext uri="{BB962C8B-B14F-4D97-AF65-F5344CB8AC3E}">
        <p14:creationId xmlns:p14="http://schemas.microsoft.com/office/powerpoint/2010/main" val="3682355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a:bodyPr>
          <a:lstStyle/>
          <a:p>
            <a:r>
              <a:rPr lang="es-PE" sz="3600" b="1" dirty="0" smtClean="0"/>
              <a:t>Versatilidad</a:t>
            </a:r>
          </a:p>
          <a:p>
            <a:r>
              <a:rPr lang="es-PE" sz="3600" b="1" dirty="0" smtClean="0"/>
              <a:t>Facilidad</a:t>
            </a:r>
            <a:endParaRPr lang="es-PE" sz="3600" b="1" dirty="0"/>
          </a:p>
        </p:txBody>
      </p:sp>
    </p:spTree>
    <p:extLst>
      <p:ext uri="{BB962C8B-B14F-4D97-AF65-F5344CB8AC3E}">
        <p14:creationId xmlns:p14="http://schemas.microsoft.com/office/powerpoint/2010/main" val="1806216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Demostración</a:t>
            </a:r>
            <a:endParaRPr lang="es-PE" dirty="0"/>
          </a:p>
        </p:txBody>
      </p:sp>
      <p:sp>
        <p:nvSpPr>
          <p:cNvPr id="3" name="Subtítulo 2"/>
          <p:cNvSpPr>
            <a:spLocks noGrp="1"/>
          </p:cNvSpPr>
          <p:nvPr>
            <p:ph type="subTitle" idx="1"/>
          </p:nvPr>
        </p:nvSpPr>
        <p:spPr/>
        <p:txBody>
          <a:bodyPr/>
          <a:lstStyle/>
          <a:p>
            <a:r>
              <a:rPr lang="es-PE" b="1" dirty="0" smtClean="0">
                <a:solidFill>
                  <a:schemeClr val="tx1"/>
                </a:solidFill>
              </a:rPr>
              <a:t>SE EMPIEZA A HACER USO DE LA APLICACIÓN DESARROLLADA</a:t>
            </a:r>
            <a:endParaRPr lang="es-PE" b="1" dirty="0">
              <a:solidFill>
                <a:schemeClr val="tx1"/>
              </a:solidFill>
            </a:endParaRPr>
          </a:p>
        </p:txBody>
      </p:sp>
      <p:sp>
        <p:nvSpPr>
          <p:cNvPr id="4" name="Flecha derecha 3"/>
          <p:cNvSpPr/>
          <p:nvPr/>
        </p:nvSpPr>
        <p:spPr>
          <a:xfrm>
            <a:off x="3876541" y="3528811"/>
            <a:ext cx="4211391" cy="208637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81164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¿Por qué se </a:t>
            </a:r>
            <a:r>
              <a:rPr lang="es-PE" dirty="0" err="1" smtClean="0"/>
              <a:t>diseñA</a:t>
            </a:r>
            <a:r>
              <a:rPr lang="es-PE" dirty="0" smtClean="0"/>
              <a:t> ESTE nuevo sistema?</a:t>
            </a:r>
            <a:endParaRPr lang="es-PE" dirty="0"/>
          </a:p>
        </p:txBody>
      </p:sp>
      <p:sp>
        <p:nvSpPr>
          <p:cNvPr id="3" name="Marcador de contenido 2"/>
          <p:cNvSpPr>
            <a:spLocks noGrp="1"/>
          </p:cNvSpPr>
          <p:nvPr>
            <p:ph idx="1"/>
          </p:nvPr>
        </p:nvSpPr>
        <p:spPr>
          <a:xfrm>
            <a:off x="581192" y="2180496"/>
            <a:ext cx="11029615" cy="4233183"/>
          </a:xfrm>
        </p:spPr>
        <p:txBody>
          <a:bodyPr>
            <a:normAutofit/>
          </a:bodyPr>
          <a:lstStyle/>
          <a:p>
            <a:r>
              <a:rPr lang="es-PE" dirty="0"/>
              <a:t>El dueño de la  empresa, Dennis Puma, de transporte terrestre  de pasajeros  necesita realizar una base de datos para gestionar la parte económica de la venta de boletos, llegada de buses, creación y modificación de rutas</a:t>
            </a:r>
            <a:r>
              <a:rPr lang="es-PE" dirty="0" smtClean="0"/>
              <a:t>.</a:t>
            </a:r>
          </a:p>
          <a:p>
            <a:endParaRPr lang="es-PE" dirty="0"/>
          </a:p>
          <a:p>
            <a:r>
              <a:rPr lang="es-PE" dirty="0"/>
              <a:t>El administrador de la empresa Ángel Obregón ha elaborado los siguientes alcances con respecto al negocio</a:t>
            </a:r>
            <a:r>
              <a:rPr lang="es-PE" dirty="0" smtClean="0"/>
              <a:t>:</a:t>
            </a:r>
          </a:p>
          <a:p>
            <a:endParaRPr lang="es-PE" dirty="0"/>
          </a:p>
          <a:p>
            <a:pPr marL="342900" indent="-342900">
              <a:buFont typeface="+mj-lt"/>
              <a:buAutoNum type="arabicParenR"/>
            </a:pPr>
            <a:r>
              <a:rPr lang="es-PE" sz="1600" dirty="0" smtClean="0"/>
              <a:t>La </a:t>
            </a:r>
            <a:r>
              <a:rPr lang="es-PE" sz="1600" dirty="0"/>
              <a:t>empresa solo posee un terminal.</a:t>
            </a:r>
          </a:p>
          <a:p>
            <a:pPr marL="342900" indent="-342900">
              <a:buFont typeface="+mj-lt"/>
              <a:buAutoNum type="arabicParenR"/>
            </a:pPr>
            <a:r>
              <a:rPr lang="es-PE" sz="1600" dirty="0" smtClean="0"/>
              <a:t>La </a:t>
            </a:r>
            <a:r>
              <a:rPr lang="es-PE" sz="1600" dirty="0"/>
              <a:t>empresa ya tiene rutas fijadas pero estas pueden ser modificadas.</a:t>
            </a:r>
          </a:p>
          <a:p>
            <a:pPr marL="342900" indent="-342900">
              <a:buFont typeface="+mj-lt"/>
              <a:buAutoNum type="arabicParenR"/>
            </a:pPr>
            <a:r>
              <a:rPr lang="es-PE" sz="1600" dirty="0" smtClean="0"/>
              <a:t>Todos </a:t>
            </a:r>
            <a:r>
              <a:rPr lang="es-PE" sz="1600" dirty="0"/>
              <a:t>los buses tiene la misma cantidad de asistentes.</a:t>
            </a:r>
          </a:p>
          <a:p>
            <a:pPr marL="342900" indent="-342900">
              <a:buFont typeface="+mj-lt"/>
              <a:buAutoNum type="arabicParenR"/>
            </a:pPr>
            <a:r>
              <a:rPr lang="es-PE" sz="1600" dirty="0" smtClean="0"/>
              <a:t>Existe </a:t>
            </a:r>
            <a:r>
              <a:rPr lang="es-PE" sz="1600" dirty="0"/>
              <a:t>maneras de pago electrónica.</a:t>
            </a:r>
          </a:p>
          <a:p>
            <a:endParaRPr lang="es-PE" dirty="0"/>
          </a:p>
        </p:txBody>
      </p:sp>
    </p:spTree>
    <p:extLst>
      <p:ext uri="{BB962C8B-B14F-4D97-AF65-F5344CB8AC3E}">
        <p14:creationId xmlns:p14="http://schemas.microsoft.com/office/powerpoint/2010/main" val="788223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Diseño de casos de uso PRINCIPALES</a:t>
            </a:r>
            <a:endParaRPr lang="es-PE" dirty="0"/>
          </a:p>
        </p:txBody>
      </p:sp>
    </p:spTree>
    <p:extLst>
      <p:ext uri="{BB962C8B-B14F-4D97-AF65-F5344CB8AC3E}">
        <p14:creationId xmlns:p14="http://schemas.microsoft.com/office/powerpoint/2010/main" val="594201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Llegada de </a:t>
            </a:r>
            <a:r>
              <a:rPr lang="es-PE" b="1" dirty="0" smtClean="0"/>
              <a:t>buses</a:t>
            </a:r>
            <a:endParaRPr lang="es-PE" dirty="0"/>
          </a:p>
        </p:txBody>
      </p:sp>
      <p:pic>
        <p:nvPicPr>
          <p:cNvPr id="4" name="Marcador de contenido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82802" y="1968240"/>
            <a:ext cx="4179372" cy="4625743"/>
          </a:xfrm>
          <a:prstGeom prst="rect">
            <a:avLst/>
          </a:prstGeom>
        </p:spPr>
      </p:pic>
    </p:spTree>
    <p:extLst>
      <p:ext uri="{BB962C8B-B14F-4D97-AF65-F5344CB8AC3E}">
        <p14:creationId xmlns:p14="http://schemas.microsoft.com/office/powerpoint/2010/main" val="1824477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Compra de </a:t>
            </a:r>
            <a:r>
              <a:rPr lang="es-PE" b="1" dirty="0" smtClean="0"/>
              <a:t>pasajes</a:t>
            </a:r>
            <a:endParaRPr lang="es-PE" dirty="0"/>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15932" y="1983346"/>
            <a:ext cx="4829578" cy="4481847"/>
          </a:xfrm>
          <a:prstGeom prst="rect">
            <a:avLst/>
          </a:prstGeom>
        </p:spPr>
      </p:pic>
    </p:spTree>
    <p:extLst>
      <p:ext uri="{BB962C8B-B14F-4D97-AF65-F5344CB8AC3E}">
        <p14:creationId xmlns:p14="http://schemas.microsoft.com/office/powerpoint/2010/main" val="4109851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 de los casos de uso</a:t>
            </a:r>
            <a:endParaRPr lang="es-PE"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114" y="800867"/>
            <a:ext cx="3370693" cy="2243043"/>
          </a:xfrm>
          <a:prstGeom prst="rect">
            <a:avLst/>
          </a:prstGeom>
        </p:spPr>
      </p:pic>
    </p:spTree>
    <p:extLst>
      <p:ext uri="{BB962C8B-B14F-4D97-AF65-F5344CB8AC3E}">
        <p14:creationId xmlns:p14="http://schemas.microsoft.com/office/powerpoint/2010/main" val="1893274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Modificación de rutas</a:t>
            </a:r>
          </a:p>
        </p:txBody>
      </p:sp>
      <p:graphicFrame>
        <p:nvGraphicFramePr>
          <p:cNvPr id="4" name="Marcador de contenido 3"/>
          <p:cNvGraphicFramePr>
            <a:graphicFrameLocks noGrp="1"/>
          </p:cNvGraphicFramePr>
          <p:nvPr>
            <p:ph idx="1"/>
          </p:nvPr>
        </p:nvGraphicFramePr>
        <p:xfrm>
          <a:off x="3791949" y="2181225"/>
          <a:ext cx="4608102" cy="4206631"/>
        </p:xfrm>
        <a:graphic>
          <a:graphicData uri="http://schemas.openxmlformats.org/drawingml/2006/table">
            <a:tbl>
              <a:tblPr firstRow="1" firstCol="1" bandRow="1">
                <a:tableStyleId>{5C22544A-7EE6-4342-B048-85BDC9FD1C3A}</a:tableStyleId>
              </a:tblPr>
              <a:tblGrid>
                <a:gridCol w="1535853"/>
                <a:gridCol w="346123"/>
                <a:gridCol w="2726126"/>
              </a:tblGrid>
              <a:tr h="153260">
                <a:tc>
                  <a:txBody>
                    <a:bodyPr/>
                    <a:lstStyle/>
                    <a:p>
                      <a:pPr>
                        <a:lnSpc>
                          <a:spcPct val="107000"/>
                        </a:lnSpc>
                        <a:spcAft>
                          <a:spcPts val="0"/>
                        </a:spcAft>
                      </a:pPr>
                      <a:r>
                        <a:rPr lang="es-ES" sz="900">
                          <a:effectLst/>
                        </a:rPr>
                        <a:t>ET001</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gridSpan="2">
                  <a:txBody>
                    <a:bodyPr/>
                    <a:lstStyle/>
                    <a:p>
                      <a:pPr>
                        <a:lnSpc>
                          <a:spcPct val="107000"/>
                        </a:lnSpc>
                        <a:spcAft>
                          <a:spcPts val="0"/>
                        </a:spcAft>
                      </a:pPr>
                      <a:r>
                        <a:rPr lang="es-ES" sz="900">
                          <a:effectLst/>
                        </a:rPr>
                        <a:t>Modificación de rutas</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hMerge="1">
                  <a:txBody>
                    <a:bodyPr/>
                    <a:lstStyle/>
                    <a:p>
                      <a:endParaRPr lang="es-PE"/>
                    </a:p>
                  </a:txBody>
                  <a:tcPr/>
                </a:tc>
              </a:tr>
              <a:tr h="306520">
                <a:tc>
                  <a:txBody>
                    <a:bodyPr/>
                    <a:lstStyle/>
                    <a:p>
                      <a:pPr>
                        <a:lnSpc>
                          <a:spcPct val="107000"/>
                        </a:lnSpc>
                        <a:spcAft>
                          <a:spcPts val="0"/>
                        </a:spcAft>
                      </a:pPr>
                      <a:r>
                        <a:rPr lang="es-ES" sz="900">
                          <a:effectLst/>
                        </a:rPr>
                        <a:t>Precondición</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gridSpan="2">
                  <a:txBody>
                    <a:bodyPr/>
                    <a:lstStyle/>
                    <a:p>
                      <a:pPr>
                        <a:lnSpc>
                          <a:spcPct val="107000"/>
                        </a:lnSpc>
                        <a:spcAft>
                          <a:spcPts val="0"/>
                        </a:spcAft>
                      </a:pPr>
                      <a:r>
                        <a:rPr lang="es-ES" sz="900">
                          <a:effectLst/>
                        </a:rPr>
                        <a:t>En el sistema de transporte existen rutas ya definidas, pero por algún imprevisto es necesario darse un cambio.</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hMerge="1">
                  <a:txBody>
                    <a:bodyPr/>
                    <a:lstStyle/>
                    <a:p>
                      <a:endParaRPr lang="es-PE"/>
                    </a:p>
                  </a:txBody>
                  <a:tcPr/>
                </a:tc>
              </a:tr>
              <a:tr h="153260">
                <a:tc>
                  <a:txBody>
                    <a:bodyPr/>
                    <a:lstStyle/>
                    <a:p>
                      <a:pPr>
                        <a:lnSpc>
                          <a:spcPct val="107000"/>
                        </a:lnSpc>
                        <a:spcAft>
                          <a:spcPts val="0"/>
                        </a:spcAft>
                      </a:pPr>
                      <a:r>
                        <a:rPr lang="es-ES" sz="900">
                          <a:effectLst/>
                        </a:rPr>
                        <a:t>Descripción</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gridSpan="2">
                  <a:txBody>
                    <a:bodyPr/>
                    <a:lstStyle/>
                    <a:p>
                      <a:pPr>
                        <a:lnSpc>
                          <a:spcPct val="107000"/>
                        </a:lnSpc>
                        <a:spcAft>
                          <a:spcPts val="0"/>
                        </a:spcAft>
                      </a:pPr>
                      <a:r>
                        <a:rPr lang="es-ES" sz="900">
                          <a:effectLst/>
                        </a:rPr>
                        <a:t> </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hMerge="1">
                  <a:txBody>
                    <a:bodyPr/>
                    <a:lstStyle/>
                    <a:p>
                      <a:endParaRPr lang="es-PE"/>
                    </a:p>
                  </a:txBody>
                  <a:tcPr/>
                </a:tc>
              </a:tr>
              <a:tr h="153260">
                <a:tc>
                  <a:txBody>
                    <a:bodyPr/>
                    <a:lstStyle/>
                    <a:p>
                      <a:pPr>
                        <a:lnSpc>
                          <a:spcPct val="107000"/>
                        </a:lnSpc>
                        <a:spcAft>
                          <a:spcPts val="0"/>
                        </a:spcAft>
                      </a:pPr>
                      <a:r>
                        <a:rPr lang="es-ES" sz="900">
                          <a:effectLst/>
                        </a:rPr>
                        <a:t>Secuencia normal</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Paso</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Acción</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r>
              <a:tr h="459780">
                <a:tc>
                  <a:txBody>
                    <a:bodyPr/>
                    <a:lstStyle/>
                    <a:p>
                      <a:pPr>
                        <a:lnSpc>
                          <a:spcPct val="107000"/>
                        </a:lnSpc>
                        <a:spcAft>
                          <a:spcPts val="0"/>
                        </a:spcAft>
                      </a:pPr>
                      <a:r>
                        <a:rPr lang="es-ES" sz="900">
                          <a:effectLst/>
                        </a:rPr>
                        <a:t> </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1</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Debido al contexto, ya sea político, económico o social, el administrador a cargo debe tomar medidas para el cambio de rutas.</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r>
              <a:tr h="613039">
                <a:tc>
                  <a:txBody>
                    <a:bodyPr/>
                    <a:lstStyle/>
                    <a:p>
                      <a:pPr>
                        <a:lnSpc>
                          <a:spcPct val="107000"/>
                        </a:lnSpc>
                        <a:spcAft>
                          <a:spcPts val="0"/>
                        </a:spcAft>
                      </a:pPr>
                      <a:r>
                        <a:rPr lang="es-ES" sz="900">
                          <a:effectLst/>
                        </a:rPr>
                        <a:t> </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2</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El administrador entra al sistema. Este puede visualizar todos los transportes en su respectiva zona y respectiva ruta. Con el detalle de que las que deben ser modificadas están resaltadas.</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r>
              <a:tr h="306520">
                <a:tc>
                  <a:txBody>
                    <a:bodyPr/>
                    <a:lstStyle/>
                    <a:p>
                      <a:pPr>
                        <a:lnSpc>
                          <a:spcPct val="107000"/>
                        </a:lnSpc>
                        <a:spcAft>
                          <a:spcPts val="0"/>
                        </a:spcAft>
                      </a:pPr>
                      <a:r>
                        <a:rPr lang="es-ES" sz="900">
                          <a:effectLst/>
                        </a:rPr>
                        <a:t> </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3</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Además, el sistema debe mostrar las nuevas rutas disponibles mediante un gráfico si es posible.</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r>
              <a:tr h="766299">
                <a:tc>
                  <a:txBody>
                    <a:bodyPr/>
                    <a:lstStyle/>
                    <a:p>
                      <a:pPr>
                        <a:lnSpc>
                          <a:spcPct val="107000"/>
                        </a:lnSpc>
                        <a:spcAft>
                          <a:spcPts val="0"/>
                        </a:spcAft>
                      </a:pPr>
                      <a:r>
                        <a:rPr lang="es-ES" sz="900">
                          <a:effectLst/>
                        </a:rPr>
                        <a:t> </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4</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El sistema permite al administrador evaluar la propuesta e indica los riesgos que conllevan. </a:t>
                      </a:r>
                      <a:endParaRPr lang="es-PE" sz="900">
                        <a:effectLst/>
                      </a:endParaRPr>
                    </a:p>
                    <a:p>
                      <a:pPr>
                        <a:lnSpc>
                          <a:spcPct val="107000"/>
                        </a:lnSpc>
                        <a:spcAft>
                          <a:spcPts val="0"/>
                        </a:spcAft>
                      </a:pPr>
                      <a:r>
                        <a:rPr lang="es-ES" sz="900">
                          <a:effectLst/>
                        </a:rPr>
                        <a:t>Se podría calcular las ganancias o pérdidas si se diese el cambio, ver el número de clientes potenciales en tal zona, etc.</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r>
              <a:tr h="306520">
                <a:tc>
                  <a:txBody>
                    <a:bodyPr/>
                    <a:lstStyle/>
                    <a:p>
                      <a:pPr>
                        <a:lnSpc>
                          <a:spcPct val="107000"/>
                        </a:lnSpc>
                        <a:spcAft>
                          <a:spcPts val="0"/>
                        </a:spcAft>
                      </a:pPr>
                      <a:r>
                        <a:rPr lang="es-ES" sz="900">
                          <a:effectLst/>
                        </a:rPr>
                        <a:t> </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5</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Evidentemente, la información en la data es modificada de manera automática.</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r>
              <a:tr h="459780">
                <a:tc>
                  <a:txBody>
                    <a:bodyPr/>
                    <a:lstStyle/>
                    <a:p>
                      <a:pPr>
                        <a:lnSpc>
                          <a:spcPct val="107000"/>
                        </a:lnSpc>
                        <a:spcAft>
                          <a:spcPts val="0"/>
                        </a:spcAft>
                      </a:pPr>
                      <a:r>
                        <a:rPr lang="es-ES" sz="900">
                          <a:effectLst/>
                        </a:rPr>
                        <a:t> </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a:effectLst/>
                        </a:rPr>
                        <a:t>6</a:t>
                      </a:r>
                      <a:endParaRPr lang="es-PE"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c>
                  <a:txBody>
                    <a:bodyPr/>
                    <a:lstStyle/>
                    <a:p>
                      <a:pPr>
                        <a:lnSpc>
                          <a:spcPct val="107000"/>
                        </a:lnSpc>
                        <a:spcAft>
                          <a:spcPts val="0"/>
                        </a:spcAft>
                      </a:pPr>
                      <a:r>
                        <a:rPr lang="es-ES" sz="900" dirty="0">
                          <a:effectLst/>
                        </a:rPr>
                        <a:t>Por último, debe existir una función que facilite la impresión del documento. Esto con el fin de hacer público la decisión del cambio de ruta.</a:t>
                      </a:r>
                      <a:endParaRPr lang="es-PE"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91" marR="58591" marT="0" marB="0"/>
                </a:tc>
              </a:tr>
            </a:tbl>
          </a:graphicData>
        </a:graphic>
      </p:graphicFrame>
    </p:spTree>
    <p:extLst>
      <p:ext uri="{BB962C8B-B14F-4D97-AF65-F5344CB8AC3E}">
        <p14:creationId xmlns:p14="http://schemas.microsoft.com/office/powerpoint/2010/main" val="41286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Diagramas de entidad-</a:t>
            </a:r>
            <a:r>
              <a:rPr lang="es-PE" dirty="0" err="1" smtClean="0"/>
              <a:t>RElación</a:t>
            </a:r>
            <a:endParaRPr lang="es-PE" dirty="0"/>
          </a:p>
        </p:txBody>
      </p:sp>
    </p:spTree>
    <p:extLst>
      <p:ext uri="{BB962C8B-B14F-4D97-AF65-F5344CB8AC3E}">
        <p14:creationId xmlns:p14="http://schemas.microsoft.com/office/powerpoint/2010/main" val="1127535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Entidad Relación</a:t>
            </a:r>
            <a:endParaRPr lang="es-PE" dirty="0"/>
          </a:p>
        </p:txBody>
      </p:sp>
      <p:pic>
        <p:nvPicPr>
          <p:cNvPr id="5" name="Marcador de posición de imagen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766" b="-6155"/>
          <a:stretch/>
        </p:blipFill>
        <p:spPr>
          <a:xfrm>
            <a:off x="581193" y="669702"/>
            <a:ext cx="10765094" cy="4023688"/>
          </a:xfrm>
        </p:spPr>
      </p:pic>
      <p:sp>
        <p:nvSpPr>
          <p:cNvPr id="4" name="Marcador de texto 3"/>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1045701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TM03457464[[fn=Dividendo]]</Template>
  <TotalTime>243</TotalTime>
  <Words>379</Words>
  <Application>Microsoft Office PowerPoint</Application>
  <PresentationFormat>Panorámica</PresentationFormat>
  <Paragraphs>62</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Calibri</vt:lpstr>
      <vt:lpstr>Gill Sans MT</vt:lpstr>
      <vt:lpstr>Times New Roman</vt:lpstr>
      <vt:lpstr>Wingdings 2</vt:lpstr>
      <vt:lpstr>Dividendo</vt:lpstr>
      <vt:lpstr>Trabajo  de Análisis y Diseño de Sistemas</vt:lpstr>
      <vt:lpstr>¿Por qué se diseñA ESTE nuevo sistema?</vt:lpstr>
      <vt:lpstr>Diseño de casos de uso PRINCIPALES</vt:lpstr>
      <vt:lpstr>Llegada de buses</vt:lpstr>
      <vt:lpstr>Compra de pasajes</vt:lpstr>
      <vt:lpstr>Descripción de los casos de uso</vt:lpstr>
      <vt:lpstr>Modificación de rutas</vt:lpstr>
      <vt:lpstr>Diagramas de entidad-RElación</vt:lpstr>
      <vt:lpstr>Entidad Relación</vt:lpstr>
      <vt:lpstr>Diagramas de Entidad-RElacion</vt:lpstr>
      <vt:lpstr>¿Por quÉ usar nuestro sistema?</vt:lpstr>
      <vt:lpstr>Presentación de PowerPoint</vt:lpstr>
      <vt:lpstr>Demostración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dc:title>
  <dc:creator>manuel flores</dc:creator>
  <cp:lastModifiedBy>FIEECS</cp:lastModifiedBy>
  <cp:revision>16</cp:revision>
  <dcterms:created xsi:type="dcterms:W3CDTF">2019-06-20T17:18:53Z</dcterms:created>
  <dcterms:modified xsi:type="dcterms:W3CDTF">2019-06-21T21:24:43Z</dcterms:modified>
</cp:coreProperties>
</file>