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2" r:id="rId9"/>
    <p:sldId id="264" r:id="rId10"/>
    <p:sldId id="265"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248284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247308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4340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3512403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697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2359862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3911162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224480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283790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5F3EB9C-66E7-4F67-AD58-C0F5A3A463E1}" type="datetimeFigureOut">
              <a:rPr lang="es-PE" smtClean="0"/>
              <a:t>11/02/2021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14515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5F3EB9C-66E7-4F67-AD58-C0F5A3A463E1}" type="datetimeFigureOut">
              <a:rPr lang="es-PE" smtClean="0"/>
              <a:t>11/02/2021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305423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5F3EB9C-66E7-4F67-AD58-C0F5A3A463E1}" type="datetimeFigureOut">
              <a:rPr lang="es-PE" smtClean="0"/>
              <a:t>11/02/2021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71475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5F3EB9C-66E7-4F67-AD58-C0F5A3A463E1}" type="datetimeFigureOut">
              <a:rPr lang="es-PE" smtClean="0"/>
              <a:t>11/02/2021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42938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3EB9C-66E7-4F67-AD58-C0F5A3A463E1}" type="datetimeFigureOut">
              <a:rPr lang="es-PE" smtClean="0"/>
              <a:t>11/02/2021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138789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5F3EB9C-66E7-4F67-AD58-C0F5A3A463E1}" type="datetimeFigureOut">
              <a:rPr lang="es-PE" smtClean="0"/>
              <a:t>11/02/2021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128488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5F3EB9C-66E7-4F67-AD58-C0F5A3A463E1}" type="datetimeFigureOut">
              <a:rPr lang="es-PE" smtClean="0"/>
              <a:t>11/02/2021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D4A05A4-BE09-4CF4-BF3C-7164A26C45E4}" type="slidenum">
              <a:rPr lang="es-PE" smtClean="0"/>
              <a:t>‹Nº›</a:t>
            </a:fld>
            <a:endParaRPr lang="es-PE"/>
          </a:p>
        </p:txBody>
      </p:sp>
    </p:spTree>
    <p:extLst>
      <p:ext uri="{BB962C8B-B14F-4D97-AF65-F5344CB8AC3E}">
        <p14:creationId xmlns:p14="http://schemas.microsoft.com/office/powerpoint/2010/main" val="249312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F3EB9C-66E7-4F67-AD58-C0F5A3A463E1}" type="datetimeFigureOut">
              <a:rPr lang="es-PE" smtClean="0"/>
              <a:t>11/02/2021</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4A05A4-BE09-4CF4-BF3C-7164A26C45E4}" type="slidenum">
              <a:rPr lang="es-PE" smtClean="0"/>
              <a:t>‹Nº›</a:t>
            </a:fld>
            <a:endParaRPr lang="es-PE"/>
          </a:p>
        </p:txBody>
      </p:sp>
    </p:spTree>
    <p:extLst>
      <p:ext uri="{BB962C8B-B14F-4D97-AF65-F5344CB8AC3E}">
        <p14:creationId xmlns:p14="http://schemas.microsoft.com/office/powerpoint/2010/main" val="179491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E4E08C-3730-49EE-A08F-E50F80B0CEAD}"/>
              </a:ext>
            </a:extLst>
          </p:cNvPr>
          <p:cNvSpPr>
            <a:spLocks noChangeArrowheads="1"/>
          </p:cNvSpPr>
          <p:nvPr/>
        </p:nvSpPr>
        <p:spPr bwMode="auto">
          <a:xfrm>
            <a:off x="2540254" y="1075629"/>
            <a:ext cx="603379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000" b="1" i="0" u="none" strike="noStrike" cap="none" normalizeH="0" baseline="0" dirty="0">
                <a:ln>
                  <a:noFill/>
                </a:ln>
                <a:solidFill>
                  <a:srgbClr val="990033"/>
                </a:solidFill>
                <a:effectLst/>
                <a:latin typeface="Arial Narrow" panose="020B0606020202030204" pitchFamily="34" charset="0"/>
              </a:rPr>
              <a:t>UNIVERSIDAD NACIONAL DE INGENIERÍA</a:t>
            </a:r>
            <a:r>
              <a:rPr kumimoji="0" lang="es-PE" altLang="es-PE" sz="1800" b="1" i="0" u="none" strike="noStrike" cap="none" normalizeH="0" baseline="0" dirty="0">
                <a:ln>
                  <a:noFill/>
                </a:ln>
                <a:solidFill>
                  <a:srgbClr val="C00000"/>
                </a:solidFill>
                <a:effectLst/>
                <a:latin typeface="Arial Rounded"/>
              </a:rPr>
              <a:t>  </a:t>
            </a:r>
            <a:r>
              <a:rPr kumimoji="0" lang="es-PE" altLang="es-PE" sz="9500" b="1" i="0" u="none" strike="noStrike" cap="none" normalizeH="0" baseline="0" dirty="0">
                <a:ln>
                  <a:noFill/>
                </a:ln>
                <a:solidFill>
                  <a:srgbClr val="C00000"/>
                </a:solidFill>
                <a:effectLst/>
                <a:latin typeface="Arial Rounded"/>
              </a:rPr>
              <a:t>    </a:t>
            </a:r>
            <a:endParaRPr kumimoji="0" lang="es-PE" altLang="es-P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500" b="1" i="0" u="none" strike="noStrike" cap="none" normalizeH="0" baseline="0" dirty="0">
                <a:ln>
                  <a:noFill/>
                </a:ln>
                <a:solidFill>
                  <a:srgbClr val="990033"/>
                </a:solidFill>
                <a:effectLst/>
                <a:latin typeface="Arial Narrow" panose="020B0606020202030204" pitchFamily="34" charset="0"/>
              </a:rPr>
              <a:t>Facultad de Ingeniería Económica, Estadística  y Ciencias Sociales </a:t>
            </a:r>
            <a:endParaRPr kumimoji="0" lang="es-PE" altLang="es-P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600" b="0" i="0" u="none" strike="noStrike" cap="none" normalizeH="0" baseline="0" dirty="0">
                <a:ln>
                  <a:noFill/>
                </a:ln>
                <a:solidFill>
                  <a:srgbClr val="000000"/>
                </a:solidFill>
                <a:effectLst/>
                <a:latin typeface="Arial Narrow" panose="020B0606020202030204" pitchFamily="34" charset="0"/>
              </a:rPr>
            </a:br>
            <a:r>
              <a:rPr kumimoji="0" lang="es-PE" altLang="es-PE" sz="1600" b="1" i="0" u="none" strike="noStrike" cap="none" normalizeH="0" baseline="0" dirty="0">
                <a:ln>
                  <a:noFill/>
                </a:ln>
                <a:solidFill>
                  <a:srgbClr val="990033"/>
                </a:solidFill>
                <a:effectLst/>
                <a:latin typeface="Arial Narrow" panose="020B0606020202030204" pitchFamily="34" charset="0"/>
              </a:rPr>
              <a:t>Escuela Profesional de Ingeniería Estadística</a:t>
            </a:r>
            <a:endParaRPr kumimoji="0" lang="es-PE" altLang="es-P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dirty="0">
                <a:ln>
                  <a:noFill/>
                </a:ln>
                <a:solidFill>
                  <a:schemeClr val="tx1"/>
                </a:solidFill>
                <a:effectLst/>
                <a:latin typeface="Arial" panose="020B0604020202020204" pitchFamily="34" charset="0"/>
              </a:rPr>
            </a:b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00BC20B7-CE3F-49B2-BCFF-FA76B4992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327" y="0"/>
            <a:ext cx="1266825" cy="15144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3DAA4B5-CBCA-44B1-B5BA-8DAB93FBEBC8}"/>
              </a:ext>
            </a:extLst>
          </p:cNvPr>
          <p:cNvSpPr txBox="1"/>
          <p:nvPr/>
        </p:nvSpPr>
        <p:spPr>
          <a:xfrm>
            <a:off x="1874962" y="3591236"/>
            <a:ext cx="6097554" cy="2503249"/>
          </a:xfrm>
          <a:prstGeom prst="rect">
            <a:avLst/>
          </a:prstGeom>
          <a:noFill/>
        </p:spPr>
        <p:txBody>
          <a:bodyPr wrap="square">
            <a:spAutoFit/>
          </a:bodyPr>
          <a:lstStyle/>
          <a:p>
            <a:pPr marL="180340" algn="ctr" rtl="0">
              <a:spcBef>
                <a:spcPts val="0"/>
              </a:spcBef>
              <a:spcAft>
                <a:spcPts val="800"/>
              </a:spcAft>
            </a:pPr>
            <a:r>
              <a:rPr lang="es-ES" sz="2000" b="1" i="0" u="none" strike="noStrike" dirty="0">
                <a:solidFill>
                  <a:srgbClr val="2E75B5"/>
                </a:solidFill>
                <a:effectLst/>
                <a:latin typeface="Calibri" panose="020F0502020204030204" pitchFamily="34" charset="0"/>
              </a:rPr>
              <a:t>GESTIÓN ACADÉMICA DE UN COLEGIO DE EDUCACIÓN SECUNDARIA</a:t>
            </a:r>
            <a:br>
              <a:rPr lang="es-ES" b="0" dirty="0">
                <a:effectLst/>
              </a:rPr>
            </a:br>
            <a:r>
              <a:rPr lang="es-ES" sz="1800" b="1" i="0" u="none" strike="noStrike" dirty="0">
                <a:solidFill>
                  <a:srgbClr val="C00000"/>
                </a:solidFill>
                <a:effectLst/>
                <a:latin typeface="Arial" panose="020B0604020202020204" pitchFamily="34" charset="0"/>
              </a:rPr>
              <a:t>Integrantes:</a:t>
            </a:r>
            <a:endParaRPr lang="es-ES" b="0" dirty="0">
              <a:effectLst/>
            </a:endParaRPr>
          </a:p>
          <a:p>
            <a:pPr marL="914400" algn="ctr" rtl="0" fontAlgn="base">
              <a:spcBef>
                <a:spcPts val="1200"/>
              </a:spcBef>
              <a:spcAft>
                <a:spcPts val="0"/>
              </a:spcAft>
              <a:buFont typeface="Arial" panose="020B0604020202020204" pitchFamily="34" charset="0"/>
              <a:buChar char="•"/>
            </a:pPr>
            <a:r>
              <a:rPr lang="es-ES" sz="1800" b="1" i="0" u="none" strike="noStrike" dirty="0">
                <a:solidFill>
                  <a:srgbClr val="000000"/>
                </a:solidFill>
                <a:effectLst/>
                <a:latin typeface="Arial" panose="020B0604020202020204" pitchFamily="34" charset="0"/>
              </a:rPr>
              <a:t>DIAZ TORRES MARCOS MARTIN</a:t>
            </a:r>
          </a:p>
          <a:p>
            <a:pPr marL="914400" algn="ctr" rtl="0" fontAlgn="base">
              <a:spcBef>
                <a:spcPts val="0"/>
              </a:spcBef>
              <a:spcAft>
                <a:spcPts val="0"/>
              </a:spcAft>
              <a:buFont typeface="Arial" panose="020B0604020202020204" pitchFamily="34" charset="0"/>
              <a:buChar char="•"/>
            </a:pPr>
            <a:r>
              <a:rPr lang="es-ES" sz="1800" b="1" i="0" u="none" strike="noStrike" dirty="0">
                <a:solidFill>
                  <a:srgbClr val="000000"/>
                </a:solidFill>
                <a:effectLst/>
                <a:latin typeface="Arial" panose="020B0604020202020204" pitchFamily="34" charset="0"/>
              </a:rPr>
              <a:t> CCOCHACHE LLANOS RENZO FRANCISCO</a:t>
            </a:r>
          </a:p>
          <a:p>
            <a:pPr marL="914400" algn="ctr" rtl="0" fontAlgn="base">
              <a:spcBef>
                <a:spcPts val="0"/>
              </a:spcBef>
              <a:spcAft>
                <a:spcPts val="0"/>
              </a:spcAft>
              <a:buFont typeface="Arial" panose="020B0604020202020204" pitchFamily="34" charset="0"/>
              <a:buChar char="•"/>
            </a:pPr>
            <a:r>
              <a:rPr lang="es-ES" sz="1800" b="1" i="0" u="none" strike="noStrike" dirty="0">
                <a:solidFill>
                  <a:srgbClr val="000000"/>
                </a:solidFill>
                <a:effectLst/>
                <a:latin typeface="Arial" panose="020B0604020202020204" pitchFamily="34" charset="0"/>
              </a:rPr>
              <a:t>ASPAJO QUINONEZ WILMER WILSON</a:t>
            </a:r>
          </a:p>
          <a:p>
            <a:pPr marL="914400" algn="ctr" rtl="0" fontAlgn="base">
              <a:spcBef>
                <a:spcPts val="1200"/>
              </a:spcBef>
              <a:spcAft>
                <a:spcPts val="0"/>
              </a:spcAft>
              <a:buFont typeface="Arial" panose="020B0604020202020204" pitchFamily="34" charset="0"/>
              <a:buChar char="•"/>
            </a:pPr>
            <a:r>
              <a:rPr lang="es-ES" sz="1800" b="1" i="0" u="none" strike="noStrike" dirty="0">
                <a:solidFill>
                  <a:srgbClr val="000000"/>
                </a:solidFill>
                <a:effectLst/>
                <a:latin typeface="Arial" panose="020B0604020202020204" pitchFamily="34" charset="0"/>
              </a:rPr>
              <a:t>ROJAS DÍAZ JHON ROBINSON</a:t>
            </a:r>
          </a:p>
        </p:txBody>
      </p:sp>
    </p:spTree>
    <p:extLst>
      <p:ext uri="{BB962C8B-B14F-4D97-AF65-F5344CB8AC3E}">
        <p14:creationId xmlns:p14="http://schemas.microsoft.com/office/powerpoint/2010/main" val="131433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7E71A-4BD9-4D6A-85C4-7CDA60B407B0}"/>
              </a:ext>
            </a:extLst>
          </p:cNvPr>
          <p:cNvSpPr>
            <a:spLocks noGrp="1"/>
          </p:cNvSpPr>
          <p:nvPr>
            <p:ph type="title"/>
          </p:nvPr>
        </p:nvSpPr>
        <p:spPr>
          <a:xfrm>
            <a:off x="677334" y="609600"/>
            <a:ext cx="8596668" cy="369332"/>
          </a:xfrm>
        </p:spPr>
        <p:txBody>
          <a:bodyPr>
            <a:normAutofit fontScale="90000"/>
          </a:bodyPr>
          <a:lstStyle/>
          <a:p>
            <a:r>
              <a:rPr lang="es-PE" sz="1800" b="1" i="0" u="none" strike="noStrike" dirty="0">
                <a:solidFill>
                  <a:srgbClr val="FF0000"/>
                </a:solidFill>
                <a:effectLst/>
                <a:latin typeface="Calibri" panose="020F0502020204030204" pitchFamily="34" charset="0"/>
              </a:rPr>
              <a:t>2.Prototipos del sistema</a:t>
            </a:r>
            <a:br>
              <a:rPr lang="es-PE" sz="1800" b="1" i="0" u="none" strike="noStrike" dirty="0">
                <a:solidFill>
                  <a:srgbClr val="2E75B5"/>
                </a:solidFill>
                <a:effectLst/>
                <a:latin typeface="Calibri" panose="020F0502020204030204" pitchFamily="34" charset="0"/>
              </a:rPr>
            </a:br>
            <a:endParaRPr lang="es-PE" dirty="0"/>
          </a:p>
        </p:txBody>
      </p:sp>
      <p:sp>
        <p:nvSpPr>
          <p:cNvPr id="6" name="CuadroTexto 5">
            <a:extLst>
              <a:ext uri="{FF2B5EF4-FFF2-40B4-BE49-F238E27FC236}">
                <a16:creationId xmlns:a16="http://schemas.microsoft.com/office/drawing/2014/main" id="{49C5B98F-FFA0-4E1F-854A-B217866B9288}"/>
              </a:ext>
            </a:extLst>
          </p:cNvPr>
          <p:cNvSpPr txBox="1"/>
          <p:nvPr/>
        </p:nvSpPr>
        <p:spPr>
          <a:xfrm>
            <a:off x="677334" y="1387701"/>
            <a:ext cx="8919672" cy="646331"/>
          </a:xfrm>
          <a:prstGeom prst="rect">
            <a:avLst/>
          </a:prstGeom>
          <a:noFill/>
        </p:spPr>
        <p:txBody>
          <a:bodyPr wrap="square">
            <a:spAutoFit/>
          </a:bodyPr>
          <a:lstStyle/>
          <a:p>
            <a:r>
              <a:rPr lang="es-PE" sz="1800" b="1" i="0" u="none" strike="noStrike" dirty="0">
                <a:solidFill>
                  <a:srgbClr val="2E75B5"/>
                </a:solidFill>
                <a:effectLst/>
                <a:latin typeface="Calibri" panose="020F0502020204030204" pitchFamily="34" charset="0"/>
              </a:rPr>
              <a:t>LOGIN</a:t>
            </a:r>
          </a:p>
          <a:p>
            <a:r>
              <a:rPr lang="es-PE" b="1" dirty="0">
                <a:solidFill>
                  <a:srgbClr val="2E75B5"/>
                </a:solidFill>
                <a:latin typeface="Calibri" panose="020F0502020204030204" pitchFamily="34" charset="0"/>
              </a:rPr>
              <a:t>El usuario debe ingresar su nombre de usuario y su contraseña para iniciar sesión </a:t>
            </a:r>
            <a:endParaRPr lang="es-PE" sz="1400" dirty="0"/>
          </a:p>
        </p:txBody>
      </p:sp>
      <p:pic>
        <p:nvPicPr>
          <p:cNvPr id="5122" name="Picture 2">
            <a:extLst>
              <a:ext uri="{FF2B5EF4-FFF2-40B4-BE49-F238E27FC236}">
                <a16:creationId xmlns:a16="http://schemas.microsoft.com/office/drawing/2014/main" id="{DBE254CB-9E9E-4017-8306-556C27FBA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021" y="2535134"/>
            <a:ext cx="7644249" cy="430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0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5D9E80D-2DFD-407D-B99A-2D3D58E6BE0F}"/>
              </a:ext>
            </a:extLst>
          </p:cNvPr>
          <p:cNvSpPr txBox="1"/>
          <p:nvPr/>
        </p:nvSpPr>
        <p:spPr>
          <a:xfrm>
            <a:off x="759204" y="1090461"/>
            <a:ext cx="7705288" cy="915635"/>
          </a:xfrm>
          <a:prstGeom prst="rect">
            <a:avLst/>
          </a:prstGeom>
          <a:noFill/>
        </p:spPr>
        <p:txBody>
          <a:bodyPr wrap="square">
            <a:spAutoFit/>
          </a:bodyPr>
          <a:lstStyle/>
          <a:p>
            <a:pPr algn="just" rtl="0">
              <a:spcBef>
                <a:spcPts val="1200"/>
              </a:spcBef>
              <a:spcAft>
                <a:spcPts val="900"/>
              </a:spcAft>
            </a:pPr>
            <a:r>
              <a:rPr lang="es-PE" sz="1800" b="1" i="0" u="none" strike="noStrike" dirty="0">
                <a:solidFill>
                  <a:srgbClr val="2E75B5"/>
                </a:solidFill>
                <a:effectLst/>
                <a:latin typeface="Calibri" panose="020F0502020204030204" pitchFamily="34" charset="0"/>
              </a:rPr>
              <a:t>Apertura año académico</a:t>
            </a:r>
            <a:endParaRPr lang="es-PE" b="1" dirty="0">
              <a:solidFill>
                <a:srgbClr val="2E75B5"/>
              </a:solidFill>
              <a:latin typeface="Calibri" panose="020F0502020204030204" pitchFamily="34" charset="0"/>
            </a:endParaRPr>
          </a:p>
          <a:p>
            <a:pPr algn="just" rtl="0">
              <a:spcBef>
                <a:spcPts val="1200"/>
              </a:spcBef>
              <a:spcAft>
                <a:spcPts val="900"/>
              </a:spcAft>
            </a:pPr>
            <a:r>
              <a:rPr lang="es-PE" sz="1800" b="1" i="0" u="none" strike="noStrike" dirty="0">
                <a:solidFill>
                  <a:srgbClr val="2E75B5"/>
                </a:solidFill>
                <a:effectLst/>
                <a:latin typeface="Calibri" panose="020F0502020204030204" pitchFamily="34" charset="0"/>
              </a:rPr>
              <a:t>El usuario deberá indicar el año escolar la fecha de inicio y el fin</a:t>
            </a:r>
            <a:r>
              <a:rPr lang="es-PE" b="1" dirty="0">
                <a:solidFill>
                  <a:srgbClr val="2E75B5"/>
                </a:solidFill>
                <a:latin typeface="Calibri" panose="020F0502020204030204" pitchFamily="34" charset="0"/>
              </a:rPr>
              <a:t> </a:t>
            </a:r>
            <a:endParaRPr lang="es-PE" sz="1800" b="1" i="0" u="none" strike="noStrike" dirty="0">
              <a:solidFill>
                <a:srgbClr val="2E75B5"/>
              </a:solidFill>
              <a:effectLst/>
              <a:latin typeface="Calibri" panose="020F0502020204030204" pitchFamily="34" charset="0"/>
            </a:endParaRPr>
          </a:p>
        </p:txBody>
      </p:sp>
      <p:pic>
        <p:nvPicPr>
          <p:cNvPr id="6146" name="Picture 2">
            <a:extLst>
              <a:ext uri="{FF2B5EF4-FFF2-40B4-BE49-F238E27FC236}">
                <a16:creationId xmlns:a16="http://schemas.microsoft.com/office/drawing/2014/main" id="{87C8AA1C-F347-4662-8647-6A511A091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27" y="2523339"/>
            <a:ext cx="6732217" cy="378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5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5BD65AF-A080-4227-AE61-D9A27E3BA880}"/>
              </a:ext>
            </a:extLst>
          </p:cNvPr>
          <p:cNvSpPr txBox="1"/>
          <p:nvPr/>
        </p:nvSpPr>
        <p:spPr>
          <a:xfrm>
            <a:off x="775018" y="461286"/>
            <a:ext cx="8863932" cy="915635"/>
          </a:xfrm>
          <a:prstGeom prst="rect">
            <a:avLst/>
          </a:prstGeom>
          <a:noFill/>
        </p:spPr>
        <p:txBody>
          <a:bodyPr wrap="square">
            <a:spAutoFit/>
          </a:bodyPr>
          <a:lstStyle/>
          <a:p>
            <a:pPr algn="just" rtl="0">
              <a:spcBef>
                <a:spcPts val="1200"/>
              </a:spcBef>
              <a:spcAft>
                <a:spcPts val="900"/>
              </a:spcAft>
            </a:pPr>
            <a:r>
              <a:rPr lang="es-PE" sz="1800" b="1" i="0" u="none" strike="noStrike" dirty="0">
                <a:solidFill>
                  <a:srgbClr val="2E75B5"/>
                </a:solidFill>
                <a:effectLst/>
                <a:latin typeface="Calibri" panose="020F0502020204030204" pitchFamily="34" charset="0"/>
              </a:rPr>
              <a:t>Matrícula de los alumnos.</a:t>
            </a:r>
          </a:p>
          <a:p>
            <a:pPr algn="just" rtl="0">
              <a:spcBef>
                <a:spcPts val="1200"/>
              </a:spcBef>
              <a:spcAft>
                <a:spcPts val="900"/>
              </a:spcAft>
            </a:pPr>
            <a:r>
              <a:rPr lang="es-PE" b="1" dirty="0">
                <a:solidFill>
                  <a:srgbClr val="2E75B5"/>
                </a:solidFill>
                <a:latin typeface="Calibri" panose="020F0502020204030204" pitchFamily="34" charset="0"/>
              </a:rPr>
              <a:t>El usuario deberá ingresar los datos que pide los siguientes ítems </a:t>
            </a:r>
            <a:endParaRPr lang="es-PE" b="1" dirty="0">
              <a:effectLst/>
            </a:endParaRPr>
          </a:p>
        </p:txBody>
      </p:sp>
      <p:pic>
        <p:nvPicPr>
          <p:cNvPr id="8194" name="Picture 2">
            <a:extLst>
              <a:ext uri="{FF2B5EF4-FFF2-40B4-BE49-F238E27FC236}">
                <a16:creationId xmlns:a16="http://schemas.microsoft.com/office/drawing/2014/main" id="{6580AB30-4242-4E63-B534-249120EE1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11" y="1918153"/>
            <a:ext cx="7773749" cy="4373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5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DC24B-1572-4718-834B-6511101330DC}"/>
              </a:ext>
            </a:extLst>
          </p:cNvPr>
          <p:cNvSpPr>
            <a:spLocks noGrp="1"/>
          </p:cNvSpPr>
          <p:nvPr>
            <p:ph type="title"/>
          </p:nvPr>
        </p:nvSpPr>
        <p:spPr/>
        <p:txBody>
          <a:bodyPr/>
          <a:lstStyle/>
          <a:p>
            <a:r>
              <a:rPr lang="es-PE" sz="1800" b="1" i="0" u="none" strike="noStrike" dirty="0">
                <a:solidFill>
                  <a:srgbClr val="FF0000"/>
                </a:solidFill>
                <a:effectLst/>
                <a:latin typeface="Raleway"/>
              </a:rPr>
              <a:t>1.Resumen</a:t>
            </a:r>
            <a:endParaRPr lang="es-PE" dirty="0">
              <a:solidFill>
                <a:srgbClr val="FF0000"/>
              </a:solidFill>
            </a:endParaRPr>
          </a:p>
        </p:txBody>
      </p:sp>
      <p:sp>
        <p:nvSpPr>
          <p:cNvPr id="3" name="Marcador de contenido 2">
            <a:extLst>
              <a:ext uri="{FF2B5EF4-FFF2-40B4-BE49-F238E27FC236}">
                <a16:creationId xmlns:a16="http://schemas.microsoft.com/office/drawing/2014/main" id="{71294A2A-0DD0-49DE-972C-FDD7EEF7385F}"/>
              </a:ext>
            </a:extLst>
          </p:cNvPr>
          <p:cNvSpPr>
            <a:spLocks noGrp="1"/>
          </p:cNvSpPr>
          <p:nvPr>
            <p:ph idx="1"/>
          </p:nvPr>
        </p:nvSpPr>
        <p:spPr>
          <a:xfrm>
            <a:off x="838200" y="1825625"/>
            <a:ext cx="10515600" cy="1479637"/>
          </a:xfrm>
        </p:spPr>
        <p:txBody>
          <a:bodyPr>
            <a:normAutofit lnSpcReduction="10000"/>
          </a:bodyPr>
          <a:lstStyle/>
          <a:p>
            <a:pPr marL="719988" rtl="0">
              <a:spcBef>
                <a:spcPts val="0"/>
              </a:spcBef>
              <a:spcAft>
                <a:spcPts val="300"/>
              </a:spcAft>
            </a:pPr>
            <a:r>
              <a:rPr lang="es-ES" sz="1800" b="0" i="0" u="none" strike="noStrike" dirty="0">
                <a:solidFill>
                  <a:srgbClr val="000000"/>
                </a:solidFill>
                <a:effectLst/>
                <a:latin typeface="Calibri" panose="020F0502020204030204" pitchFamily="34" charset="0"/>
              </a:rPr>
              <a:t>El objetivo principal del proyecto es desarrollar un sistema de gestión académica, que se encargará de realizar los procesos académicos que se realizan en la institución educativa  “Santo Tomas”, siendo una herramienta que ayudará a responder a los problemas de manera pronta y eficaz, por tal motivo, necesita adecuarse a la implementación de normativas automatizadas con un sistema que gestione el manejo de los procesos académicos.</a:t>
            </a:r>
          </a:p>
          <a:p>
            <a:pPr marL="719988" rtl="0">
              <a:spcBef>
                <a:spcPts val="0"/>
              </a:spcBef>
              <a:spcAft>
                <a:spcPts val="300"/>
              </a:spcAft>
            </a:pPr>
            <a:endParaRPr lang="es-ES" b="0" dirty="0">
              <a:effectLst/>
            </a:endParaRPr>
          </a:p>
        </p:txBody>
      </p:sp>
      <p:pic>
        <p:nvPicPr>
          <p:cNvPr id="14338" name="Picture 2" descr="Ver las imágenes de origen">
            <a:extLst>
              <a:ext uri="{FF2B5EF4-FFF2-40B4-BE49-F238E27FC236}">
                <a16:creationId xmlns:a16="http://schemas.microsoft.com/office/drawing/2014/main" id="{2435B250-2755-469D-BEC1-8E1933B87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298" y="3946501"/>
            <a:ext cx="2834954" cy="170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6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BF005-3E3E-4252-8E67-04089CD8D25B}"/>
              </a:ext>
            </a:extLst>
          </p:cNvPr>
          <p:cNvSpPr>
            <a:spLocks noGrp="1"/>
          </p:cNvSpPr>
          <p:nvPr>
            <p:ph type="title"/>
          </p:nvPr>
        </p:nvSpPr>
        <p:spPr/>
        <p:txBody>
          <a:bodyPr/>
          <a:lstStyle/>
          <a:p>
            <a:r>
              <a:rPr lang="es-PE" sz="1800" b="1" i="0" u="none" strike="noStrike" dirty="0">
                <a:solidFill>
                  <a:srgbClr val="FF0000"/>
                </a:solidFill>
                <a:effectLst/>
                <a:latin typeface="Raleway"/>
              </a:rPr>
              <a:t>2.Objetivos</a:t>
            </a:r>
            <a:endParaRPr lang="es-PE" dirty="0">
              <a:solidFill>
                <a:srgbClr val="FF0000"/>
              </a:solidFill>
            </a:endParaRPr>
          </a:p>
        </p:txBody>
      </p:sp>
      <p:sp>
        <p:nvSpPr>
          <p:cNvPr id="3" name="Marcador de contenido 2">
            <a:extLst>
              <a:ext uri="{FF2B5EF4-FFF2-40B4-BE49-F238E27FC236}">
                <a16:creationId xmlns:a16="http://schemas.microsoft.com/office/drawing/2014/main" id="{AEF217FC-0184-4FCA-9968-72E02425E3FD}"/>
              </a:ext>
            </a:extLst>
          </p:cNvPr>
          <p:cNvSpPr>
            <a:spLocks noGrp="1"/>
          </p:cNvSpPr>
          <p:nvPr>
            <p:ph idx="1"/>
          </p:nvPr>
        </p:nvSpPr>
        <p:spPr/>
        <p:txBody>
          <a:bodyPr/>
          <a:lstStyle/>
          <a:p>
            <a:pPr marL="685800" indent="0" algn="just" rtl="0">
              <a:spcBef>
                <a:spcPts val="0"/>
              </a:spcBef>
              <a:spcAft>
                <a:spcPts val="400"/>
              </a:spcAft>
              <a:buNone/>
            </a:pPr>
            <a:r>
              <a:rPr lang="es-ES" sz="1800" b="1" i="0" u="none" strike="noStrike" dirty="0">
                <a:solidFill>
                  <a:srgbClr val="000000"/>
                </a:solidFill>
                <a:effectLst/>
                <a:latin typeface="Calibri" panose="020F0502020204030204" pitchFamily="34" charset="0"/>
              </a:rPr>
              <a:t> Objetivo General </a:t>
            </a:r>
            <a:endParaRPr lang="es-ES" b="1" dirty="0">
              <a:effectLst/>
            </a:endParaRPr>
          </a:p>
          <a:p>
            <a:pPr marL="914400" algn="just" rtl="0" fontAlgn="base">
              <a:spcBef>
                <a:spcPts val="0"/>
              </a:spcBef>
              <a:spcAft>
                <a:spcPts val="300"/>
              </a:spcAft>
              <a:buFont typeface="Arial" panose="020B0604020202020204" pitchFamily="34" charset="0"/>
              <a:buChar char="•"/>
            </a:pPr>
            <a:r>
              <a:rPr lang="es-ES" sz="1800" b="0" i="0" u="none" strike="noStrike" dirty="0">
                <a:solidFill>
                  <a:srgbClr val="000000"/>
                </a:solidFill>
                <a:effectLst/>
                <a:latin typeface="Calibri" panose="020F0502020204030204" pitchFamily="34" charset="0"/>
              </a:rPr>
              <a:t>Automatizar el proceso de gestión académica del Colegio     “Santo Tomas”. </a:t>
            </a:r>
          </a:p>
          <a:p>
            <a:pPr marL="685800" indent="0" algn="just" rtl="0">
              <a:spcBef>
                <a:spcPts val="0"/>
              </a:spcBef>
              <a:spcAft>
                <a:spcPts val="400"/>
              </a:spcAft>
              <a:buNone/>
            </a:pPr>
            <a:br>
              <a:rPr lang="es-ES" b="0" dirty="0">
                <a:effectLst/>
              </a:rPr>
            </a:br>
            <a:r>
              <a:rPr lang="es-ES" sz="1800" b="1" i="0" u="none" strike="noStrike" dirty="0">
                <a:solidFill>
                  <a:srgbClr val="000000"/>
                </a:solidFill>
                <a:effectLst/>
                <a:latin typeface="Calibri" panose="020F0502020204030204" pitchFamily="34" charset="0"/>
              </a:rPr>
              <a:t>2.2 Objetivos Específicos</a:t>
            </a:r>
            <a:endParaRPr lang="es-ES" b="1" dirty="0">
              <a:effectLst/>
            </a:endParaRPr>
          </a:p>
          <a:p>
            <a:pPr marL="914400" algn="just"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Calibri" panose="020F0502020204030204" pitchFamily="34" charset="0"/>
              </a:rPr>
              <a:t>Establecer una estructura adecuada de información de los alumnos. </a:t>
            </a:r>
          </a:p>
          <a:p>
            <a:pPr marL="914400" algn="just"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Calibri" panose="020F0502020204030204" pitchFamily="34" charset="0"/>
              </a:rPr>
              <a:t> Desarrollar una interfaz sencilla que permita ingresar información al sistema.  </a:t>
            </a:r>
          </a:p>
          <a:p>
            <a:pPr marL="914400" algn="just"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Calibri" panose="020F0502020204030204" pitchFamily="34" charset="0"/>
              </a:rPr>
              <a:t>Facilitar los procesos de gestión de notas y matrícula.  </a:t>
            </a:r>
          </a:p>
          <a:p>
            <a:pPr marL="914400" algn="just" rtl="0" fontAlgn="base">
              <a:spcBef>
                <a:spcPts val="0"/>
              </a:spcBef>
              <a:spcAft>
                <a:spcPts val="300"/>
              </a:spcAft>
              <a:buFont typeface="Arial" panose="020B0604020202020204" pitchFamily="34" charset="0"/>
              <a:buChar char="•"/>
            </a:pPr>
            <a:r>
              <a:rPr lang="es-ES" sz="1800" b="0" i="0" u="none" strike="noStrike" dirty="0">
                <a:solidFill>
                  <a:srgbClr val="000000"/>
                </a:solidFill>
                <a:effectLst/>
                <a:latin typeface="Calibri" panose="020F0502020204030204" pitchFamily="34" charset="0"/>
              </a:rPr>
              <a:t> Acceso a información de manera rápida y eficaz.</a:t>
            </a:r>
          </a:p>
          <a:p>
            <a:pPr marL="0" indent="0">
              <a:buNone/>
            </a:pPr>
            <a:endParaRPr lang="es-PE" dirty="0"/>
          </a:p>
        </p:txBody>
      </p:sp>
    </p:spTree>
    <p:extLst>
      <p:ext uri="{BB962C8B-B14F-4D97-AF65-F5344CB8AC3E}">
        <p14:creationId xmlns:p14="http://schemas.microsoft.com/office/powerpoint/2010/main" val="60678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CE116-D6A2-47A7-BE15-2C2D83943509}"/>
              </a:ext>
            </a:extLst>
          </p:cNvPr>
          <p:cNvSpPr>
            <a:spLocks noGrp="1"/>
          </p:cNvSpPr>
          <p:nvPr>
            <p:ph type="title"/>
          </p:nvPr>
        </p:nvSpPr>
        <p:spPr/>
        <p:txBody>
          <a:bodyPr/>
          <a:lstStyle/>
          <a:p>
            <a:r>
              <a:rPr lang="es-PE" sz="1800" b="1" i="0" u="none" strike="noStrike" dirty="0">
                <a:solidFill>
                  <a:srgbClr val="FF0000"/>
                </a:solidFill>
                <a:effectLst/>
                <a:latin typeface="Raleway"/>
              </a:rPr>
              <a:t>3.Alcances y Límites</a:t>
            </a:r>
            <a:endParaRPr lang="es-PE" dirty="0">
              <a:solidFill>
                <a:srgbClr val="FF0000"/>
              </a:solidFill>
            </a:endParaRPr>
          </a:p>
        </p:txBody>
      </p:sp>
      <p:sp>
        <p:nvSpPr>
          <p:cNvPr id="3" name="Marcador de contenido 2">
            <a:extLst>
              <a:ext uri="{FF2B5EF4-FFF2-40B4-BE49-F238E27FC236}">
                <a16:creationId xmlns:a16="http://schemas.microsoft.com/office/drawing/2014/main" id="{D56D188F-665A-4ECF-A33E-9A8E456A03BD}"/>
              </a:ext>
            </a:extLst>
          </p:cNvPr>
          <p:cNvSpPr>
            <a:spLocks noGrp="1"/>
          </p:cNvSpPr>
          <p:nvPr>
            <p:ph idx="1"/>
          </p:nvPr>
        </p:nvSpPr>
        <p:spPr>
          <a:xfrm>
            <a:off x="838200" y="1825625"/>
            <a:ext cx="10515600" cy="1412525"/>
          </a:xfrm>
        </p:spPr>
        <p:txBody>
          <a:bodyPr>
            <a:normAutofit lnSpcReduction="10000"/>
          </a:bodyPr>
          <a:lstStyle/>
          <a:p>
            <a:pPr marL="719988" algn="just" rtl="0">
              <a:spcBef>
                <a:spcPts val="900"/>
              </a:spcBef>
              <a:spcAft>
                <a:spcPts val="300"/>
              </a:spcAft>
            </a:pPr>
            <a:r>
              <a:rPr lang="es-ES" sz="1800" b="0" i="0" u="none" strike="noStrike" dirty="0">
                <a:solidFill>
                  <a:srgbClr val="000000"/>
                </a:solidFill>
                <a:effectLst/>
                <a:latin typeface="Calibri" panose="020F0502020204030204" pitchFamily="34" charset="0"/>
              </a:rPr>
              <a:t>El presente proyecto tiene como finalidad satisfacer los requerimientos del personal administrativo del Colegio de manera lógica y ordenada, para tal fin se desarrollan entonces los siguientes módulos:  Módulo Apertura Año Académico, Módulo Matrícula Alumnos, Módulo de gestión de notas y Módulo de Mantenimiento. Que permite la administración automatizada de procesos académicos tanto para los docentes y personal administrativos.</a:t>
            </a:r>
            <a:endParaRPr lang="es-ES" b="0" dirty="0">
              <a:effectLst/>
            </a:endParaRPr>
          </a:p>
          <a:p>
            <a:pPr marL="0" indent="0">
              <a:buNone/>
            </a:pPr>
            <a:endParaRPr lang="es-PE" dirty="0"/>
          </a:p>
        </p:txBody>
      </p:sp>
      <p:pic>
        <p:nvPicPr>
          <p:cNvPr id="13314" name="Picture 2" descr="Resultado de imagen de colegio alumnos">
            <a:extLst>
              <a:ext uri="{FF2B5EF4-FFF2-40B4-BE49-F238E27FC236}">
                <a16:creationId xmlns:a16="http://schemas.microsoft.com/office/drawing/2014/main" id="{34887735-3C88-4A27-9D7A-A663C0077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088" y="3979746"/>
            <a:ext cx="30003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33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483E8-8293-4B61-A680-CD9EA17EB724}"/>
              </a:ext>
            </a:extLst>
          </p:cNvPr>
          <p:cNvSpPr>
            <a:spLocks noGrp="1"/>
          </p:cNvSpPr>
          <p:nvPr>
            <p:ph type="title"/>
          </p:nvPr>
        </p:nvSpPr>
        <p:spPr/>
        <p:txBody>
          <a:bodyPr/>
          <a:lstStyle/>
          <a:p>
            <a:r>
              <a:rPr lang="es-PE" sz="1800" b="1" dirty="0">
                <a:solidFill>
                  <a:srgbClr val="FF0000"/>
                </a:solidFill>
                <a:latin typeface="Raleway"/>
              </a:rPr>
              <a:t>4.</a:t>
            </a:r>
            <a:r>
              <a:rPr lang="es-PE" sz="1800" b="1" i="0" u="none" strike="noStrike" dirty="0">
                <a:solidFill>
                  <a:srgbClr val="FF0000"/>
                </a:solidFill>
                <a:effectLst/>
                <a:latin typeface="Raleway"/>
              </a:rPr>
              <a:t>IDENTIFICACIÓN DE REQUERIMIENTOS</a:t>
            </a:r>
            <a:br>
              <a:rPr lang="es-PE" b="1" dirty="0">
                <a:solidFill>
                  <a:srgbClr val="FF0000"/>
                </a:solidFill>
                <a:effectLst/>
              </a:rPr>
            </a:br>
            <a:endParaRPr lang="es-PE" dirty="0">
              <a:solidFill>
                <a:srgbClr val="FF0000"/>
              </a:solidFill>
            </a:endParaRPr>
          </a:p>
        </p:txBody>
      </p:sp>
      <p:sp>
        <p:nvSpPr>
          <p:cNvPr id="3" name="Marcador de contenido 2">
            <a:extLst>
              <a:ext uri="{FF2B5EF4-FFF2-40B4-BE49-F238E27FC236}">
                <a16:creationId xmlns:a16="http://schemas.microsoft.com/office/drawing/2014/main" id="{A20F2FD8-C72C-4D71-98C9-EEF41A7BD102}"/>
              </a:ext>
            </a:extLst>
          </p:cNvPr>
          <p:cNvSpPr>
            <a:spLocks noGrp="1"/>
          </p:cNvSpPr>
          <p:nvPr>
            <p:ph idx="1"/>
          </p:nvPr>
        </p:nvSpPr>
        <p:spPr>
          <a:xfrm>
            <a:off x="838200" y="1073792"/>
            <a:ext cx="10515600" cy="387540"/>
          </a:xfrm>
        </p:spPr>
        <p:txBody>
          <a:bodyPr/>
          <a:lstStyle/>
          <a:p>
            <a:r>
              <a:rPr lang="es-ES" sz="1800" b="1" i="0" u="none" strike="noStrike" dirty="0">
                <a:solidFill>
                  <a:srgbClr val="2E75B5"/>
                </a:solidFill>
                <a:effectLst/>
                <a:latin typeface="Calibri" panose="020F0502020204030204" pitchFamily="34" charset="0"/>
              </a:rPr>
              <a:t>4.1. Requerimiento Funcionales de Seguridad</a:t>
            </a:r>
          </a:p>
          <a:p>
            <a:pPr marL="0" indent="0">
              <a:buNone/>
            </a:pPr>
            <a:endParaRPr lang="es-ES" b="1" dirty="0">
              <a:effectLst/>
            </a:endParaRPr>
          </a:p>
          <a:p>
            <a:endParaRPr lang="es-PE" dirty="0"/>
          </a:p>
        </p:txBody>
      </p:sp>
      <p:graphicFrame>
        <p:nvGraphicFramePr>
          <p:cNvPr id="6" name="Tabla 5">
            <a:extLst>
              <a:ext uri="{FF2B5EF4-FFF2-40B4-BE49-F238E27FC236}">
                <a16:creationId xmlns:a16="http://schemas.microsoft.com/office/drawing/2014/main" id="{D2CB025C-189F-4E23-85EA-757152C6BA7E}"/>
              </a:ext>
            </a:extLst>
          </p:cNvPr>
          <p:cNvGraphicFramePr>
            <a:graphicFrameLocks noGrp="1"/>
          </p:cNvGraphicFramePr>
          <p:nvPr>
            <p:extLst>
              <p:ext uri="{D42A27DB-BD31-4B8C-83A1-F6EECF244321}">
                <p14:modId xmlns:p14="http://schemas.microsoft.com/office/powerpoint/2010/main" val="1237098391"/>
              </p:ext>
            </p:extLst>
          </p:nvPr>
        </p:nvGraphicFramePr>
        <p:xfrm>
          <a:off x="1322239" y="1527040"/>
          <a:ext cx="5181111" cy="1347188"/>
        </p:xfrm>
        <a:graphic>
          <a:graphicData uri="http://schemas.openxmlformats.org/drawingml/2006/table">
            <a:tbl>
              <a:tblPr/>
              <a:tblGrid>
                <a:gridCol w="1020956">
                  <a:extLst>
                    <a:ext uri="{9D8B030D-6E8A-4147-A177-3AD203B41FA5}">
                      <a16:colId xmlns:a16="http://schemas.microsoft.com/office/drawing/2014/main" val="4049574977"/>
                    </a:ext>
                  </a:extLst>
                </a:gridCol>
                <a:gridCol w="1564829">
                  <a:extLst>
                    <a:ext uri="{9D8B030D-6E8A-4147-A177-3AD203B41FA5}">
                      <a16:colId xmlns:a16="http://schemas.microsoft.com/office/drawing/2014/main" val="1373707063"/>
                    </a:ext>
                  </a:extLst>
                </a:gridCol>
                <a:gridCol w="2595326">
                  <a:extLst>
                    <a:ext uri="{9D8B030D-6E8A-4147-A177-3AD203B41FA5}">
                      <a16:colId xmlns:a16="http://schemas.microsoft.com/office/drawing/2014/main" val="891120212"/>
                    </a:ext>
                  </a:extLst>
                </a:gridCol>
              </a:tblGrid>
              <a:tr h="255029">
                <a:tc>
                  <a:txBody>
                    <a:bodyPr/>
                    <a:lstStyle/>
                    <a:p>
                      <a:pPr algn="ctr" rtl="0" fontAlgn="t">
                        <a:spcBef>
                          <a:spcPts val="900"/>
                        </a:spcBef>
                        <a:spcAft>
                          <a:spcPts val="300"/>
                        </a:spcAft>
                      </a:pPr>
                      <a:r>
                        <a:rPr lang="es-PE" sz="1100" b="1" i="0" u="none" strike="noStrike">
                          <a:solidFill>
                            <a:srgbClr val="000000"/>
                          </a:solidFill>
                          <a:effectLst/>
                          <a:latin typeface="Calibri" panose="020F0502020204030204" pitchFamily="34" charset="0"/>
                        </a:rPr>
                        <a:t>CÓDIGO</a:t>
                      </a:r>
                      <a:endParaRPr lang="es-P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CCCC"/>
                    </a:solidFill>
                  </a:tcPr>
                </a:tc>
                <a:tc>
                  <a:txBody>
                    <a:bodyPr/>
                    <a:lstStyle/>
                    <a:p>
                      <a:pPr algn="ctr" rtl="0" fontAlgn="t">
                        <a:spcBef>
                          <a:spcPts val="900"/>
                        </a:spcBef>
                        <a:spcAft>
                          <a:spcPts val="300"/>
                        </a:spcAft>
                      </a:pPr>
                      <a:r>
                        <a:rPr lang="es-PE" sz="1100" b="1" i="0" u="none" strike="noStrike">
                          <a:solidFill>
                            <a:srgbClr val="000000"/>
                          </a:solidFill>
                          <a:effectLst/>
                          <a:latin typeface="Calibri" panose="020F0502020204030204" pitchFamily="34" charset="0"/>
                        </a:rPr>
                        <a:t>NOMBRE</a:t>
                      </a:r>
                      <a:endParaRPr lang="es-P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CCCC"/>
                    </a:solidFill>
                  </a:tcPr>
                </a:tc>
                <a:tc>
                  <a:txBody>
                    <a:bodyPr/>
                    <a:lstStyle/>
                    <a:p>
                      <a:pPr algn="ctr" rtl="0" fontAlgn="t">
                        <a:spcBef>
                          <a:spcPts val="900"/>
                        </a:spcBef>
                        <a:spcAft>
                          <a:spcPts val="300"/>
                        </a:spcAft>
                      </a:pPr>
                      <a:r>
                        <a:rPr lang="es-PE" sz="1100" b="1" i="0" u="none" strike="noStrike">
                          <a:solidFill>
                            <a:srgbClr val="000000"/>
                          </a:solidFill>
                          <a:effectLst/>
                          <a:latin typeface="Calibri" panose="020F0502020204030204" pitchFamily="34" charset="0"/>
                        </a:rPr>
                        <a:t>DESCRIPCIÓN</a:t>
                      </a:r>
                      <a:endParaRPr lang="es-P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CCCC"/>
                    </a:solidFill>
                  </a:tcPr>
                </a:tc>
                <a:extLst>
                  <a:ext uri="{0D108BD9-81ED-4DB2-BD59-A6C34878D82A}">
                    <a16:rowId xmlns:a16="http://schemas.microsoft.com/office/drawing/2014/main" val="2713400825"/>
                  </a:ext>
                </a:extLst>
              </a:tr>
              <a:tr h="538503">
                <a:tc>
                  <a:txBody>
                    <a:bodyPr/>
                    <a:lstStyle/>
                    <a:p>
                      <a:pPr rtl="0" fontAlgn="t">
                        <a:spcBef>
                          <a:spcPts val="0"/>
                        </a:spcBef>
                        <a:spcAft>
                          <a:spcPts val="0"/>
                        </a:spcAft>
                      </a:pPr>
                      <a:r>
                        <a:rPr lang="es-PE" sz="1100" b="0" i="0" u="none" strike="noStrike">
                          <a:solidFill>
                            <a:srgbClr val="000000"/>
                          </a:solidFill>
                          <a:effectLst/>
                          <a:latin typeface="Calibri" panose="020F0502020204030204" pitchFamily="34" charset="0"/>
                        </a:rPr>
                        <a:t>REQSEG001</a:t>
                      </a:r>
                      <a:endParaRPr lang="es-P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PE" sz="1100" b="0" i="0" u="none" strike="noStrike" dirty="0">
                          <a:solidFill>
                            <a:srgbClr val="000000"/>
                          </a:solidFill>
                          <a:effectLst/>
                          <a:latin typeface="Calibri" panose="020F0502020204030204" pitchFamily="34" charset="0"/>
                        </a:rPr>
                        <a:t>Iniciar  sesión</a:t>
                      </a:r>
                      <a:endParaRPr lang="es-PE"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100" b="0" i="0" u="none" strike="noStrike">
                          <a:solidFill>
                            <a:srgbClr val="000000"/>
                          </a:solidFill>
                          <a:effectLst/>
                          <a:latin typeface="Calibri" panose="020F0502020204030204" pitchFamily="34" charset="0"/>
                        </a:rPr>
                        <a:t>El personal del centro educativo debe identificarse utilizando su usuario y clave para iniciar sesión en el sistema.</a:t>
                      </a:r>
                      <a:endParaRPr lang="es-E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754488"/>
                  </a:ext>
                </a:extLst>
              </a:tr>
              <a:tr h="422628">
                <a:tc>
                  <a:txBody>
                    <a:bodyPr/>
                    <a:lstStyle/>
                    <a:p>
                      <a:pPr rtl="0" fontAlgn="t">
                        <a:spcBef>
                          <a:spcPts val="0"/>
                        </a:spcBef>
                        <a:spcAft>
                          <a:spcPts val="0"/>
                        </a:spcAft>
                      </a:pPr>
                      <a:r>
                        <a:rPr lang="es-PE" sz="1100" b="0" i="0" u="none" strike="noStrike">
                          <a:solidFill>
                            <a:srgbClr val="000000"/>
                          </a:solidFill>
                          <a:effectLst/>
                          <a:latin typeface="Calibri" panose="020F0502020204030204" pitchFamily="34" charset="0"/>
                        </a:rPr>
                        <a:t>REQSEG002</a:t>
                      </a:r>
                      <a:endParaRPr lang="es-P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PE" sz="1100" b="0" i="0" u="none" strike="noStrike">
                          <a:solidFill>
                            <a:srgbClr val="000000"/>
                          </a:solidFill>
                          <a:effectLst/>
                          <a:latin typeface="Calibri" panose="020F0502020204030204" pitchFamily="34" charset="0"/>
                        </a:rPr>
                        <a:t>Cerrar sesión</a:t>
                      </a:r>
                      <a:endParaRPr lang="es-P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100" b="0" i="0" u="none" strike="noStrike" dirty="0">
                          <a:solidFill>
                            <a:srgbClr val="000000"/>
                          </a:solidFill>
                          <a:effectLst/>
                          <a:latin typeface="Calibri" panose="020F0502020204030204" pitchFamily="34" charset="0"/>
                        </a:rPr>
                        <a:t>Permite al usuario cerrar sesión.</a:t>
                      </a:r>
                      <a:endParaRPr lang="es-E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753615"/>
                  </a:ext>
                </a:extLst>
              </a:tr>
            </a:tbl>
          </a:graphicData>
        </a:graphic>
      </p:graphicFrame>
      <p:sp>
        <p:nvSpPr>
          <p:cNvPr id="7" name="Rectangle 2">
            <a:extLst>
              <a:ext uri="{FF2B5EF4-FFF2-40B4-BE49-F238E27FC236}">
                <a16:creationId xmlns:a16="http://schemas.microsoft.com/office/drawing/2014/main" id="{DDEB7AD7-F0AE-4DFD-A6B5-F532DDFA1396}"/>
              </a:ext>
            </a:extLst>
          </p:cNvPr>
          <p:cNvSpPr>
            <a:spLocks noChangeArrowheads="1"/>
          </p:cNvSpPr>
          <p:nvPr/>
        </p:nvSpPr>
        <p:spPr bwMode="auto">
          <a:xfrm>
            <a:off x="3509963" y="328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5F807765-32A9-45A4-AFFB-2EEB7FBDECBD}"/>
              </a:ext>
            </a:extLst>
          </p:cNvPr>
          <p:cNvSpPr txBox="1"/>
          <p:nvPr/>
        </p:nvSpPr>
        <p:spPr>
          <a:xfrm>
            <a:off x="1044723" y="3059944"/>
            <a:ext cx="7849312" cy="369332"/>
          </a:xfrm>
          <a:prstGeom prst="rect">
            <a:avLst/>
          </a:prstGeom>
          <a:noFill/>
        </p:spPr>
        <p:txBody>
          <a:bodyPr wrap="square">
            <a:spAutoFit/>
          </a:bodyPr>
          <a:lstStyle/>
          <a:p>
            <a:pPr marL="285750" indent="-285750">
              <a:buFont typeface="Arial" panose="020B0604020202020204" pitchFamily="34" charset="0"/>
              <a:buChar char="•"/>
            </a:pPr>
            <a:r>
              <a:rPr lang="es-ES" sz="1800" b="1" i="0" u="none" strike="noStrike" dirty="0">
                <a:solidFill>
                  <a:srgbClr val="0000FF"/>
                </a:solidFill>
                <a:effectLst/>
                <a:latin typeface="Calibri" panose="020F0502020204030204" pitchFamily="34" charset="0"/>
              </a:rPr>
              <a:t>4.2 Requerimiento Funcional del Sistema</a:t>
            </a:r>
            <a:endParaRPr lang="es-PE" dirty="0"/>
          </a:p>
        </p:txBody>
      </p:sp>
      <p:graphicFrame>
        <p:nvGraphicFramePr>
          <p:cNvPr id="10" name="Tabla 9">
            <a:extLst>
              <a:ext uri="{FF2B5EF4-FFF2-40B4-BE49-F238E27FC236}">
                <a16:creationId xmlns:a16="http://schemas.microsoft.com/office/drawing/2014/main" id="{72FFCFD8-0EB4-4C43-BA79-03A65E0AFD08}"/>
              </a:ext>
            </a:extLst>
          </p:cNvPr>
          <p:cNvGraphicFramePr>
            <a:graphicFrameLocks noGrp="1"/>
          </p:cNvGraphicFramePr>
          <p:nvPr>
            <p:extLst>
              <p:ext uri="{D42A27DB-BD31-4B8C-83A1-F6EECF244321}">
                <p14:modId xmlns:p14="http://schemas.microsoft.com/office/powerpoint/2010/main" val="4279084772"/>
              </p:ext>
            </p:extLst>
          </p:nvPr>
        </p:nvGraphicFramePr>
        <p:xfrm>
          <a:off x="1257656" y="3435191"/>
          <a:ext cx="5181600" cy="2349017"/>
        </p:xfrm>
        <a:graphic>
          <a:graphicData uri="http://schemas.openxmlformats.org/drawingml/2006/table">
            <a:tbl>
              <a:tblPr/>
              <a:tblGrid>
                <a:gridCol w="962025">
                  <a:extLst>
                    <a:ext uri="{9D8B030D-6E8A-4147-A177-3AD203B41FA5}">
                      <a16:colId xmlns:a16="http://schemas.microsoft.com/office/drawing/2014/main" val="3587490703"/>
                    </a:ext>
                  </a:extLst>
                </a:gridCol>
                <a:gridCol w="1581150">
                  <a:extLst>
                    <a:ext uri="{9D8B030D-6E8A-4147-A177-3AD203B41FA5}">
                      <a16:colId xmlns:a16="http://schemas.microsoft.com/office/drawing/2014/main" val="3517995193"/>
                    </a:ext>
                  </a:extLst>
                </a:gridCol>
                <a:gridCol w="2638425">
                  <a:extLst>
                    <a:ext uri="{9D8B030D-6E8A-4147-A177-3AD203B41FA5}">
                      <a16:colId xmlns:a16="http://schemas.microsoft.com/office/drawing/2014/main" val="3141777451"/>
                    </a:ext>
                  </a:extLst>
                </a:gridCol>
              </a:tblGrid>
              <a:tr h="0">
                <a:tc>
                  <a:txBody>
                    <a:bodyPr/>
                    <a:lstStyle/>
                    <a:p>
                      <a:pPr algn="ctr" rtl="0" fontAlgn="t">
                        <a:spcBef>
                          <a:spcPts val="900"/>
                        </a:spcBef>
                        <a:spcAft>
                          <a:spcPts val="300"/>
                        </a:spcAft>
                      </a:pPr>
                      <a:r>
                        <a:rPr lang="es-PE" sz="1100" b="1" i="0" u="none" strike="noStrike">
                          <a:solidFill>
                            <a:srgbClr val="000000"/>
                          </a:solidFill>
                          <a:effectLst/>
                          <a:latin typeface="Calibri" panose="020F0502020204030204" pitchFamily="34" charset="0"/>
                        </a:rPr>
                        <a:t>CÓDIGO</a:t>
                      </a:r>
                      <a:endParaRPr lang="es-PE">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CCCC"/>
                    </a:solidFill>
                  </a:tcPr>
                </a:tc>
                <a:tc>
                  <a:txBody>
                    <a:bodyPr/>
                    <a:lstStyle/>
                    <a:p>
                      <a:pPr algn="ctr" rtl="0" fontAlgn="t">
                        <a:spcBef>
                          <a:spcPts val="900"/>
                        </a:spcBef>
                        <a:spcAft>
                          <a:spcPts val="300"/>
                        </a:spcAft>
                      </a:pPr>
                      <a:r>
                        <a:rPr lang="es-PE" sz="1100" b="1" i="0" u="none" strike="noStrike">
                          <a:solidFill>
                            <a:srgbClr val="000000"/>
                          </a:solidFill>
                          <a:effectLst/>
                          <a:latin typeface="Calibri" panose="020F0502020204030204" pitchFamily="34" charset="0"/>
                        </a:rPr>
                        <a:t>NOMBRE</a:t>
                      </a:r>
                      <a:endParaRPr lang="es-PE">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CCCC"/>
                    </a:solidFill>
                  </a:tcPr>
                </a:tc>
                <a:tc>
                  <a:txBody>
                    <a:bodyPr/>
                    <a:lstStyle/>
                    <a:p>
                      <a:pPr algn="ctr" rtl="0" fontAlgn="t">
                        <a:spcBef>
                          <a:spcPts val="900"/>
                        </a:spcBef>
                        <a:spcAft>
                          <a:spcPts val="300"/>
                        </a:spcAft>
                      </a:pPr>
                      <a:r>
                        <a:rPr lang="es-PE" sz="1100" b="1" i="0" u="none" strike="noStrike">
                          <a:solidFill>
                            <a:srgbClr val="000000"/>
                          </a:solidFill>
                          <a:effectLst/>
                          <a:latin typeface="Calibri" panose="020F0502020204030204" pitchFamily="34" charset="0"/>
                        </a:rPr>
                        <a:t>DESCRIPCIÓN</a:t>
                      </a:r>
                      <a:endParaRPr lang="es-PE">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CCCC"/>
                    </a:solidFill>
                  </a:tcPr>
                </a:tc>
                <a:extLst>
                  <a:ext uri="{0D108BD9-81ED-4DB2-BD59-A6C34878D82A}">
                    <a16:rowId xmlns:a16="http://schemas.microsoft.com/office/drawing/2014/main" val="3292786104"/>
                  </a:ext>
                </a:extLst>
              </a:tr>
              <a:tr h="315595">
                <a:tc>
                  <a:txBody>
                    <a:bodyPr/>
                    <a:lstStyle/>
                    <a:p>
                      <a:pPr algn="ctr" rtl="0" fontAlgn="t">
                        <a:spcBef>
                          <a:spcPts val="900"/>
                        </a:spcBef>
                        <a:spcAft>
                          <a:spcPts val="300"/>
                        </a:spcAft>
                      </a:pPr>
                      <a:r>
                        <a:rPr lang="es-PE" sz="900" b="1" i="0" u="none" strike="noStrike">
                          <a:solidFill>
                            <a:srgbClr val="000000"/>
                          </a:solidFill>
                          <a:effectLst/>
                          <a:latin typeface="Calibri" panose="020F0502020204030204" pitchFamily="34" charset="0"/>
                        </a:rPr>
                        <a:t>REQ001</a:t>
                      </a:r>
                      <a:endParaRPr lang="es-PE">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PE" sz="900" b="0" i="0" u="none" strike="noStrike">
                          <a:solidFill>
                            <a:srgbClr val="000000"/>
                          </a:solidFill>
                          <a:effectLst/>
                          <a:latin typeface="Calibri" panose="020F0502020204030204" pitchFamily="34" charset="0"/>
                        </a:rPr>
                        <a:t>APERTURA AÑO ACADÉMICO</a:t>
                      </a:r>
                      <a:endParaRPr lang="es-PE">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ES" sz="900" b="0" i="0" u="none" strike="noStrike">
                          <a:solidFill>
                            <a:srgbClr val="000000"/>
                          </a:solidFill>
                          <a:effectLst/>
                          <a:latin typeface="Calibri" panose="020F0502020204030204" pitchFamily="34" charset="0"/>
                        </a:rPr>
                        <a:t>El sistema, según cronograma establecido; deberá aperturar el año académico del colegio ” San Agustín”,indicando fecha de inicio y término del periodo escolar,asignación de cursos y asignación de profesores.</a:t>
                      </a:r>
                      <a:endParaRPr lang="es-ES">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884532"/>
                  </a:ext>
                </a:extLst>
              </a:tr>
              <a:tr h="315595">
                <a:tc>
                  <a:txBody>
                    <a:bodyPr/>
                    <a:lstStyle/>
                    <a:p>
                      <a:pPr algn="ctr" rtl="0" fontAlgn="t">
                        <a:spcBef>
                          <a:spcPts val="900"/>
                        </a:spcBef>
                        <a:spcAft>
                          <a:spcPts val="300"/>
                        </a:spcAft>
                      </a:pPr>
                      <a:r>
                        <a:rPr lang="es-PE" sz="900" b="1" i="0" u="none" strike="noStrike">
                          <a:solidFill>
                            <a:srgbClr val="000000"/>
                          </a:solidFill>
                          <a:effectLst/>
                          <a:latin typeface="Calibri" panose="020F0502020204030204" pitchFamily="34" charset="0"/>
                        </a:rPr>
                        <a:t>REQ002</a:t>
                      </a:r>
                      <a:endParaRPr lang="es-PE">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PE" sz="900" b="0" i="0" u="none" strike="noStrike">
                          <a:solidFill>
                            <a:srgbClr val="000000"/>
                          </a:solidFill>
                          <a:effectLst/>
                          <a:latin typeface="Calibri" panose="020F0502020204030204" pitchFamily="34" charset="0"/>
                        </a:rPr>
                        <a:t>REGISTRAR MATRÍCULA</a:t>
                      </a:r>
                      <a:endParaRPr lang="es-PE">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ES" sz="900" b="0" i="0" u="none" strike="noStrike">
                          <a:solidFill>
                            <a:srgbClr val="000000"/>
                          </a:solidFill>
                          <a:effectLst/>
                          <a:latin typeface="Calibri" panose="020F0502020204030204" pitchFamily="34" charset="0"/>
                        </a:rPr>
                        <a:t>Realizar el proceso de matrícula identificados por alumnos: Nuevos o Antiguos Luego genera un comprobante de matrícula.</a:t>
                      </a:r>
                      <a:endParaRPr lang="es-ES">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6689"/>
                  </a:ext>
                </a:extLst>
              </a:tr>
              <a:tr h="444017">
                <a:tc>
                  <a:txBody>
                    <a:bodyPr/>
                    <a:lstStyle/>
                    <a:p>
                      <a:pPr algn="ctr" rtl="0" fontAlgn="ctr">
                        <a:spcBef>
                          <a:spcPts val="900"/>
                        </a:spcBef>
                        <a:spcAft>
                          <a:spcPts val="600"/>
                        </a:spcAft>
                      </a:pPr>
                      <a:r>
                        <a:rPr lang="es-PE" sz="900" b="1" i="0" u="none" strike="noStrike">
                          <a:solidFill>
                            <a:srgbClr val="000000"/>
                          </a:solidFill>
                          <a:effectLst/>
                          <a:latin typeface="Calibri" panose="020F0502020204030204" pitchFamily="34" charset="0"/>
                        </a:rPr>
                        <a:t>REQ003</a:t>
                      </a:r>
                      <a:endParaRPr lang="es-PE">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ES" sz="900" b="0" i="0" u="none" strike="noStrike">
                          <a:solidFill>
                            <a:srgbClr val="000000"/>
                          </a:solidFill>
                          <a:effectLst/>
                          <a:latin typeface="Calibri" panose="020F0502020204030204" pitchFamily="34" charset="0"/>
                        </a:rPr>
                        <a:t>REGISTRAR NOTAS DE LOS ALUMNOS</a:t>
                      </a:r>
                      <a:endParaRPr lang="es-ES">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ES" sz="900" b="0" i="0" u="none" strike="noStrike">
                          <a:solidFill>
                            <a:srgbClr val="000000"/>
                          </a:solidFill>
                          <a:effectLst/>
                          <a:latin typeface="Calibri" panose="020F0502020204030204" pitchFamily="34" charset="0"/>
                        </a:rPr>
                        <a:t>El docente registra las notas de los alumnos en el sistema.</a:t>
                      </a:r>
                      <a:endParaRPr lang="es-ES">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220084"/>
                  </a:ext>
                </a:extLst>
              </a:tr>
              <a:tr h="278765">
                <a:tc>
                  <a:txBody>
                    <a:bodyPr/>
                    <a:lstStyle/>
                    <a:p>
                      <a:pPr algn="ctr" rtl="0" fontAlgn="t">
                        <a:spcBef>
                          <a:spcPts val="900"/>
                        </a:spcBef>
                        <a:spcAft>
                          <a:spcPts val="300"/>
                        </a:spcAft>
                      </a:pPr>
                      <a:r>
                        <a:rPr lang="es-PE" sz="900" b="1" i="0" u="none" strike="noStrike">
                          <a:solidFill>
                            <a:srgbClr val="000000"/>
                          </a:solidFill>
                          <a:effectLst/>
                          <a:latin typeface="Calibri" panose="020F0502020204030204" pitchFamily="34" charset="0"/>
                        </a:rPr>
                        <a:t>REQ004</a:t>
                      </a:r>
                      <a:endParaRPr lang="es-PE">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PE" sz="900" b="0" i="0" u="none" strike="noStrike">
                          <a:solidFill>
                            <a:srgbClr val="000000"/>
                          </a:solidFill>
                          <a:effectLst/>
                          <a:latin typeface="Calibri" panose="020F0502020204030204" pitchFamily="34" charset="0"/>
                        </a:rPr>
                        <a:t>MOSTRAR  NOTAS</a:t>
                      </a:r>
                      <a:endParaRPr lang="es-PE">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900"/>
                        </a:spcBef>
                        <a:spcAft>
                          <a:spcPts val="300"/>
                        </a:spcAft>
                      </a:pPr>
                      <a:r>
                        <a:rPr lang="es-ES" sz="900" b="0" i="0" u="none" strike="noStrike" dirty="0">
                          <a:solidFill>
                            <a:srgbClr val="000000"/>
                          </a:solidFill>
                          <a:effectLst/>
                          <a:latin typeface="Calibri" panose="020F0502020204030204" pitchFamily="34" charset="0"/>
                        </a:rPr>
                        <a:t>El sistema mostrará  las consultas de notas de los alumnos.</a:t>
                      </a:r>
                      <a:endParaRPr lang="es-ES" dirty="0">
                        <a:effectLst/>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720848"/>
                  </a:ext>
                </a:extLst>
              </a:tr>
            </a:tbl>
          </a:graphicData>
        </a:graphic>
      </p:graphicFrame>
      <p:sp>
        <p:nvSpPr>
          <p:cNvPr id="11" name="Rectangle 3">
            <a:extLst>
              <a:ext uri="{FF2B5EF4-FFF2-40B4-BE49-F238E27FC236}">
                <a16:creationId xmlns:a16="http://schemas.microsoft.com/office/drawing/2014/main" id="{3EC55684-5924-4A24-8C18-F4D9556155E9}"/>
              </a:ext>
            </a:extLst>
          </p:cNvPr>
          <p:cNvSpPr>
            <a:spLocks noChangeArrowheads="1"/>
          </p:cNvSpPr>
          <p:nvPr/>
        </p:nvSpPr>
        <p:spPr bwMode="auto">
          <a:xfrm>
            <a:off x="1257656" y="34357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280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10136-5484-4E66-B1C9-0E457A299425}"/>
              </a:ext>
            </a:extLst>
          </p:cNvPr>
          <p:cNvSpPr>
            <a:spLocks noGrp="1"/>
          </p:cNvSpPr>
          <p:nvPr>
            <p:ph type="title"/>
          </p:nvPr>
        </p:nvSpPr>
        <p:spPr>
          <a:xfrm>
            <a:off x="838200" y="365125"/>
            <a:ext cx="10515600" cy="582831"/>
          </a:xfrm>
        </p:spPr>
        <p:txBody>
          <a:bodyPr>
            <a:normAutofit fontScale="90000"/>
          </a:bodyPr>
          <a:lstStyle/>
          <a:p>
            <a:r>
              <a:rPr lang="es-PE" sz="1800" b="1" i="0" u="none" strike="noStrike" dirty="0">
                <a:solidFill>
                  <a:srgbClr val="FF0000"/>
                </a:solidFill>
                <a:effectLst/>
                <a:latin typeface="Raleway"/>
              </a:rPr>
              <a:t>5.CASOS DE USO</a:t>
            </a:r>
            <a:br>
              <a:rPr lang="es-PE" b="1" dirty="0">
                <a:effectLst/>
              </a:rPr>
            </a:br>
            <a:endParaRPr lang="es-PE" dirty="0"/>
          </a:p>
        </p:txBody>
      </p:sp>
      <p:graphicFrame>
        <p:nvGraphicFramePr>
          <p:cNvPr id="4" name="Marcador de contenido 3">
            <a:extLst>
              <a:ext uri="{FF2B5EF4-FFF2-40B4-BE49-F238E27FC236}">
                <a16:creationId xmlns:a16="http://schemas.microsoft.com/office/drawing/2014/main" id="{53609648-EDCA-4CD4-A236-F5F63337F961}"/>
              </a:ext>
            </a:extLst>
          </p:cNvPr>
          <p:cNvGraphicFramePr>
            <a:graphicFrameLocks noGrp="1"/>
          </p:cNvGraphicFramePr>
          <p:nvPr>
            <p:ph idx="1"/>
            <p:extLst>
              <p:ext uri="{D42A27DB-BD31-4B8C-83A1-F6EECF244321}">
                <p14:modId xmlns:p14="http://schemas.microsoft.com/office/powerpoint/2010/main" val="1659106091"/>
              </p:ext>
            </p:extLst>
          </p:nvPr>
        </p:nvGraphicFramePr>
        <p:xfrm>
          <a:off x="717259" y="1685784"/>
          <a:ext cx="5753100" cy="4169004"/>
        </p:xfrm>
        <a:graphic>
          <a:graphicData uri="http://schemas.openxmlformats.org/drawingml/2006/table">
            <a:tbl>
              <a:tblPr/>
              <a:tblGrid>
                <a:gridCol w="1981200">
                  <a:extLst>
                    <a:ext uri="{9D8B030D-6E8A-4147-A177-3AD203B41FA5}">
                      <a16:colId xmlns:a16="http://schemas.microsoft.com/office/drawing/2014/main" val="599462157"/>
                    </a:ext>
                  </a:extLst>
                </a:gridCol>
                <a:gridCol w="3771900">
                  <a:extLst>
                    <a:ext uri="{9D8B030D-6E8A-4147-A177-3AD203B41FA5}">
                      <a16:colId xmlns:a16="http://schemas.microsoft.com/office/drawing/2014/main" val="848377200"/>
                    </a:ext>
                  </a:extLst>
                </a:gridCol>
              </a:tblGrid>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CÓDIGO</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7E6E6"/>
                    </a:solidFill>
                  </a:tcPr>
                </a:tc>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CU001</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7E6E6"/>
                    </a:solidFill>
                  </a:tcPr>
                </a:tc>
                <a:extLst>
                  <a:ext uri="{0D108BD9-81ED-4DB2-BD59-A6C34878D82A}">
                    <a16:rowId xmlns:a16="http://schemas.microsoft.com/office/drawing/2014/main" val="323615287"/>
                  </a:ext>
                </a:extLst>
              </a:tr>
              <a:tr h="395834">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NOMBRE</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just" rtl="0" fontAlgn="ctr">
                        <a:spcBef>
                          <a:spcPts val="900"/>
                        </a:spcBef>
                        <a:spcAft>
                          <a:spcPts val="900"/>
                        </a:spcAft>
                      </a:pPr>
                      <a:r>
                        <a:rPr lang="es-PE" sz="900" b="0" i="0" u="none" strike="noStrike">
                          <a:solidFill>
                            <a:srgbClr val="404040"/>
                          </a:solidFill>
                          <a:effectLst/>
                          <a:latin typeface="Arial" panose="020B0604020202020204" pitchFamily="34" charset="0"/>
                        </a:rPr>
                        <a:t>Apertura año académico.</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315066058"/>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DESCRIPCIÓN</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just" rtl="0" fontAlgn="ctr">
                        <a:spcBef>
                          <a:spcPts val="900"/>
                        </a:spcBef>
                        <a:spcAft>
                          <a:spcPts val="300"/>
                        </a:spcAft>
                      </a:pPr>
                      <a:r>
                        <a:rPr lang="es-ES" sz="900" b="0" i="0" u="none" strike="noStrike" dirty="0">
                          <a:solidFill>
                            <a:srgbClr val="000000"/>
                          </a:solidFill>
                          <a:effectLst/>
                          <a:latin typeface="Arial" panose="020B0604020202020204" pitchFamily="34" charset="0"/>
                        </a:rPr>
                        <a:t>Se debe tener una interfaz donde el administrador, ingresa el año académico a crearse, las fecha de inicio y término del período de matrícula,  las fecha de inicio y término del período de académico, así como las semanas de los exámenes del </a:t>
                      </a:r>
                      <a:r>
                        <a:rPr lang="es-ES" sz="900" b="0" i="0" u="none" strike="noStrike" dirty="0" err="1">
                          <a:solidFill>
                            <a:srgbClr val="000000"/>
                          </a:solidFill>
                          <a:effectLst/>
                          <a:latin typeface="Arial" panose="020B0604020202020204" pitchFamily="34" charset="0"/>
                        </a:rPr>
                        <a:t>periodo,luego</a:t>
                      </a:r>
                      <a:r>
                        <a:rPr lang="es-ES" sz="900" b="0" i="0" u="none" strike="noStrike" dirty="0">
                          <a:solidFill>
                            <a:srgbClr val="000000"/>
                          </a:solidFill>
                          <a:effectLst/>
                          <a:latin typeface="Arial" panose="020B0604020202020204" pitchFamily="34" charset="0"/>
                        </a:rPr>
                        <a:t> agrega los niveles educativos y secciones, número de vacantes, asignación de profesores y establecer la las notas mínimas y máxima, así como la nota aprobatoria.</a:t>
                      </a:r>
                      <a:endParaRPr lang="es-ES" dirty="0">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63703579"/>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ACTOR</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900" b="0" i="0" u="none" strike="noStrike">
                          <a:solidFill>
                            <a:srgbClr val="404040"/>
                          </a:solidFill>
                          <a:effectLst/>
                          <a:latin typeface="Arial" panose="020B0604020202020204" pitchFamily="34" charset="0"/>
                        </a:rPr>
                        <a:t>Administrador</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07021719"/>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PRECONDICIÓN</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900" b="0" i="0" u="none" strike="noStrike">
                          <a:solidFill>
                            <a:srgbClr val="404040"/>
                          </a:solidFill>
                          <a:effectLst/>
                          <a:latin typeface="Arial" panose="020B0604020202020204" pitchFamily="34" charset="0"/>
                        </a:rPr>
                        <a:t>El usuario debe iniciar el sistema y tener el rol que le permite crear la apertura del período académico</a:t>
                      </a:r>
                      <a:endParaRPr lang="es-ES">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50039756"/>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FLUJO PRINCIPAL</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s-ES" sz="900" b="0" i="0" u="none" strike="noStrike">
                          <a:solidFill>
                            <a:srgbClr val="404040"/>
                          </a:solidFill>
                          <a:effectLst/>
                          <a:latin typeface="Arial" panose="020B0604020202020204" pitchFamily="34" charset="0"/>
                        </a:rPr>
                        <a:t>Seleccionar de una lista, el período académico a aperturar.</a:t>
                      </a:r>
                    </a:p>
                    <a:p>
                      <a:pPr rtl="0" fontAlgn="base">
                        <a:spcBef>
                          <a:spcPts val="0"/>
                        </a:spcBef>
                        <a:spcAft>
                          <a:spcPts val="0"/>
                        </a:spcAft>
                        <a:buFont typeface="+mj-lt"/>
                        <a:buAutoNum type="arabicPeriod"/>
                      </a:pPr>
                      <a:r>
                        <a:rPr lang="es-ES" sz="900" b="0" i="0" u="none" strike="noStrike">
                          <a:solidFill>
                            <a:srgbClr val="404040"/>
                          </a:solidFill>
                          <a:effectLst/>
                          <a:latin typeface="Arial" panose="020B0604020202020204" pitchFamily="34" charset="0"/>
                        </a:rPr>
                        <a:t>Registrar la fecha de inicio y término del periodo de matrícula.</a:t>
                      </a:r>
                    </a:p>
                    <a:p>
                      <a:pPr rtl="0" fontAlgn="base">
                        <a:spcBef>
                          <a:spcPts val="0"/>
                        </a:spcBef>
                        <a:spcAft>
                          <a:spcPts val="0"/>
                        </a:spcAft>
                        <a:buFont typeface="+mj-lt"/>
                        <a:buAutoNum type="arabicPeriod"/>
                      </a:pPr>
                      <a:r>
                        <a:rPr lang="es-ES" sz="900" b="0" i="0" u="none" strike="noStrike">
                          <a:solidFill>
                            <a:srgbClr val="404040"/>
                          </a:solidFill>
                          <a:effectLst/>
                          <a:latin typeface="Arial" panose="020B0604020202020204" pitchFamily="34" charset="0"/>
                        </a:rPr>
                        <a:t>Registrar la fecha de inicio y término del periodo académico.</a:t>
                      </a:r>
                    </a:p>
                    <a:p>
                      <a:pPr rtl="0" fontAlgn="base">
                        <a:spcBef>
                          <a:spcPts val="0"/>
                        </a:spcBef>
                        <a:spcAft>
                          <a:spcPts val="0"/>
                        </a:spcAft>
                        <a:buFont typeface="+mj-lt"/>
                        <a:buAutoNum type="arabicPeriod"/>
                      </a:pPr>
                      <a:r>
                        <a:rPr lang="es-ES" sz="900" b="0" i="0" u="none" strike="noStrike">
                          <a:solidFill>
                            <a:srgbClr val="404040"/>
                          </a:solidFill>
                          <a:effectLst/>
                          <a:latin typeface="Arial" panose="020B0604020202020204" pitchFamily="34" charset="0"/>
                        </a:rPr>
                        <a:t>Registrar los niveles educativos con sus secciones, así como su número de vacantes.</a:t>
                      </a:r>
                    </a:p>
                    <a:p>
                      <a:pPr rtl="0" fontAlgn="base">
                        <a:spcBef>
                          <a:spcPts val="0"/>
                        </a:spcBef>
                        <a:spcAft>
                          <a:spcPts val="0"/>
                        </a:spcAft>
                        <a:buFont typeface="+mj-lt"/>
                        <a:buAutoNum type="arabicPeriod"/>
                      </a:pPr>
                      <a:r>
                        <a:rPr lang="es-ES" sz="900" b="0" i="0" u="none" strike="noStrike">
                          <a:solidFill>
                            <a:srgbClr val="404040"/>
                          </a:solidFill>
                          <a:effectLst/>
                          <a:latin typeface="Arial" panose="020B0604020202020204" pitchFamily="34" charset="0"/>
                        </a:rPr>
                        <a:t>Asignar los cursos a su nivel académico correspondiente</a:t>
                      </a:r>
                    </a:p>
                    <a:p>
                      <a:pPr rtl="0" fontAlgn="base">
                        <a:spcBef>
                          <a:spcPts val="0"/>
                        </a:spcBef>
                        <a:spcAft>
                          <a:spcPts val="0"/>
                        </a:spcAft>
                        <a:buFont typeface="+mj-lt"/>
                        <a:buAutoNum type="arabicPeriod"/>
                      </a:pPr>
                      <a:r>
                        <a:rPr lang="es-ES" sz="900" b="0" i="0" u="none" strike="noStrike">
                          <a:solidFill>
                            <a:srgbClr val="404040"/>
                          </a:solidFill>
                          <a:effectLst/>
                          <a:latin typeface="Arial" panose="020B0604020202020204" pitchFamily="34" charset="0"/>
                        </a:rPr>
                        <a:t>Asignar a los docentes a los cursos.</a:t>
                      </a:r>
                    </a:p>
                    <a:p>
                      <a:pPr rtl="0" fontAlgn="base">
                        <a:spcBef>
                          <a:spcPts val="0"/>
                        </a:spcBef>
                        <a:spcAft>
                          <a:spcPts val="300"/>
                        </a:spcAft>
                        <a:buFont typeface="+mj-lt"/>
                        <a:buAutoNum type="arabicPeriod"/>
                      </a:pPr>
                      <a:r>
                        <a:rPr lang="es-ES" sz="900" b="0" i="0" u="none" strike="noStrike">
                          <a:solidFill>
                            <a:srgbClr val="404040"/>
                          </a:solidFill>
                          <a:effectLst/>
                          <a:latin typeface="Arial" panose="020B0604020202020204" pitchFamily="34" charset="0"/>
                        </a:rPr>
                        <a:t>Registrar las notas mínimas y máxima de las evaluaciones, y también la nota aprobatoria</a:t>
                      </a: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19863018"/>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EXCEPCIÓN 1</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900" b="0" i="0" u="none" strike="noStrike">
                          <a:solidFill>
                            <a:srgbClr val="404040"/>
                          </a:solidFill>
                          <a:effectLst/>
                          <a:latin typeface="Arial" panose="020B0604020202020204" pitchFamily="34" charset="0"/>
                        </a:rPr>
                        <a:t>N/A</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60191513"/>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POSCONDICIÓN</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900" b="0" i="0" u="none" strike="noStrike" dirty="0">
                          <a:solidFill>
                            <a:srgbClr val="404040"/>
                          </a:solidFill>
                          <a:effectLst/>
                          <a:latin typeface="Arial" panose="020B0604020202020204" pitchFamily="34" charset="0"/>
                        </a:rPr>
                        <a:t>Se cierra la apertura del periodo académico</a:t>
                      </a:r>
                      <a:endParaRPr lang="es-ES" dirty="0">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73495767"/>
                  </a:ext>
                </a:extLst>
              </a:tr>
            </a:tbl>
          </a:graphicData>
        </a:graphic>
      </p:graphicFrame>
      <p:sp>
        <p:nvSpPr>
          <p:cNvPr id="5" name="Rectangle 1">
            <a:extLst>
              <a:ext uri="{FF2B5EF4-FFF2-40B4-BE49-F238E27FC236}">
                <a16:creationId xmlns:a16="http://schemas.microsoft.com/office/drawing/2014/main" id="{BE9B8F5D-7D61-4125-8E66-DC0F8BBB8F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53EE109A-92F3-4FAE-962E-7BCE5384E163}"/>
              </a:ext>
            </a:extLst>
          </p:cNvPr>
          <p:cNvSpPr txBox="1"/>
          <p:nvPr/>
        </p:nvSpPr>
        <p:spPr>
          <a:xfrm>
            <a:off x="717259" y="1132204"/>
            <a:ext cx="6098796" cy="369332"/>
          </a:xfrm>
          <a:prstGeom prst="rect">
            <a:avLst/>
          </a:prstGeom>
          <a:noFill/>
        </p:spPr>
        <p:txBody>
          <a:bodyPr wrap="square">
            <a:spAutoFit/>
          </a:bodyPr>
          <a:lstStyle/>
          <a:p>
            <a:pPr rtl="0">
              <a:spcBef>
                <a:spcPts val="1200"/>
              </a:spcBef>
              <a:spcAft>
                <a:spcPts val="600"/>
              </a:spcAft>
            </a:pPr>
            <a:r>
              <a:rPr lang="es-PE" sz="1800" b="1" i="0" u="none" strike="noStrike" dirty="0">
                <a:solidFill>
                  <a:srgbClr val="2E75B5"/>
                </a:solidFill>
                <a:effectLst/>
                <a:latin typeface="Calibri" panose="020F0502020204030204" pitchFamily="34" charset="0"/>
              </a:rPr>
              <a:t>CU001 – Apertura año académico.</a:t>
            </a:r>
            <a:endParaRPr lang="es-PE" b="1" dirty="0">
              <a:effectLst/>
            </a:endParaRPr>
          </a:p>
        </p:txBody>
      </p:sp>
      <p:pic>
        <p:nvPicPr>
          <p:cNvPr id="1026" name="Picture 2">
            <a:extLst>
              <a:ext uri="{FF2B5EF4-FFF2-40B4-BE49-F238E27FC236}">
                <a16:creationId xmlns:a16="http://schemas.microsoft.com/office/drawing/2014/main" id="{0AE52523-827C-4682-ABBF-F55AC1072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980" y="2128139"/>
            <a:ext cx="30861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0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7BC74-7477-4EFF-809B-10090123959F}"/>
              </a:ext>
            </a:extLst>
          </p:cNvPr>
          <p:cNvSpPr>
            <a:spLocks noGrp="1"/>
          </p:cNvSpPr>
          <p:nvPr>
            <p:ph type="title"/>
          </p:nvPr>
        </p:nvSpPr>
        <p:spPr/>
        <p:txBody>
          <a:bodyPr/>
          <a:lstStyle/>
          <a:p>
            <a:pPr rtl="0">
              <a:spcBef>
                <a:spcPts val="1200"/>
              </a:spcBef>
              <a:spcAft>
                <a:spcPts val="600"/>
              </a:spcAft>
            </a:pPr>
            <a:r>
              <a:rPr lang="es-ES" sz="1800" b="1" i="0" u="none" strike="noStrike" dirty="0">
                <a:solidFill>
                  <a:srgbClr val="2E75B5"/>
                </a:solidFill>
                <a:effectLst/>
                <a:latin typeface="Calibri" panose="020F0502020204030204" pitchFamily="34" charset="0"/>
              </a:rPr>
              <a:t>CU002 – Matricular a de los alumnos</a:t>
            </a:r>
            <a:endParaRPr lang="es-ES" sz="1050" b="1" dirty="0">
              <a:effectLst/>
            </a:endParaRPr>
          </a:p>
        </p:txBody>
      </p:sp>
      <p:graphicFrame>
        <p:nvGraphicFramePr>
          <p:cNvPr id="4" name="Marcador de contenido 3">
            <a:extLst>
              <a:ext uri="{FF2B5EF4-FFF2-40B4-BE49-F238E27FC236}">
                <a16:creationId xmlns:a16="http://schemas.microsoft.com/office/drawing/2014/main" id="{2B3E083A-B9C7-44AF-9DAA-6DC749425F6C}"/>
              </a:ext>
            </a:extLst>
          </p:cNvPr>
          <p:cNvGraphicFramePr>
            <a:graphicFrameLocks noGrp="1"/>
          </p:cNvGraphicFramePr>
          <p:nvPr>
            <p:ph idx="1"/>
            <p:extLst>
              <p:ext uri="{D42A27DB-BD31-4B8C-83A1-F6EECF244321}">
                <p14:modId xmlns:p14="http://schemas.microsoft.com/office/powerpoint/2010/main" val="110574805"/>
              </p:ext>
            </p:extLst>
          </p:nvPr>
        </p:nvGraphicFramePr>
        <p:xfrm>
          <a:off x="866840" y="1632678"/>
          <a:ext cx="5156476" cy="4351339"/>
        </p:xfrm>
        <a:graphic>
          <a:graphicData uri="http://schemas.openxmlformats.org/drawingml/2006/table">
            <a:tbl>
              <a:tblPr/>
              <a:tblGrid>
                <a:gridCol w="1775740">
                  <a:extLst>
                    <a:ext uri="{9D8B030D-6E8A-4147-A177-3AD203B41FA5}">
                      <a16:colId xmlns:a16="http://schemas.microsoft.com/office/drawing/2014/main" val="3491107431"/>
                    </a:ext>
                  </a:extLst>
                </a:gridCol>
                <a:gridCol w="3380736">
                  <a:extLst>
                    <a:ext uri="{9D8B030D-6E8A-4147-A177-3AD203B41FA5}">
                      <a16:colId xmlns:a16="http://schemas.microsoft.com/office/drawing/2014/main" val="3868097286"/>
                    </a:ext>
                  </a:extLst>
                </a:gridCol>
              </a:tblGrid>
              <a:tr h="219691">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CÓDIGO</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7E6E6"/>
                    </a:solidFill>
                  </a:tcPr>
                </a:tc>
                <a:tc>
                  <a:txBody>
                    <a:bodyPr/>
                    <a:lstStyle/>
                    <a:p>
                      <a:pPr rtl="0" fontAlgn="ctr">
                        <a:spcBef>
                          <a:spcPts val="300"/>
                        </a:spcBef>
                        <a:spcAft>
                          <a:spcPts val="300"/>
                        </a:spcAft>
                      </a:pPr>
                      <a:r>
                        <a:rPr lang="es-PE" sz="800" b="1" i="0" u="none" strike="noStrike" dirty="0">
                          <a:solidFill>
                            <a:srgbClr val="404040"/>
                          </a:solidFill>
                          <a:effectLst/>
                          <a:latin typeface="Arial" panose="020B0604020202020204" pitchFamily="34" charset="0"/>
                        </a:rPr>
                        <a:t>CU002</a:t>
                      </a:r>
                      <a:endParaRPr lang="es-PE" sz="1600" dirty="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7E6E6"/>
                    </a:solidFill>
                  </a:tcPr>
                </a:tc>
                <a:extLst>
                  <a:ext uri="{0D108BD9-81ED-4DB2-BD59-A6C34878D82A}">
                    <a16:rowId xmlns:a16="http://schemas.microsoft.com/office/drawing/2014/main" val="2447372125"/>
                  </a:ext>
                </a:extLst>
              </a:tr>
              <a:tr h="354784">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NOMBRE</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just" rtl="0" fontAlgn="ctr">
                        <a:spcBef>
                          <a:spcPts val="900"/>
                        </a:spcBef>
                        <a:spcAft>
                          <a:spcPts val="900"/>
                        </a:spcAft>
                      </a:pPr>
                      <a:r>
                        <a:rPr lang="es-PE" sz="800" b="0" i="0" u="none" strike="noStrike">
                          <a:solidFill>
                            <a:srgbClr val="404040"/>
                          </a:solidFill>
                          <a:effectLst/>
                          <a:latin typeface="Arial" panose="020B0604020202020204" pitchFamily="34" charset="0"/>
                        </a:rPr>
                        <a:t>Matrícula de los alumnos.</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04928737"/>
                  </a:ext>
                </a:extLst>
              </a:tr>
              <a:tr h="342627">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DESCRIPCIÓN</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900"/>
                        </a:spcBef>
                        <a:spcAft>
                          <a:spcPts val="300"/>
                        </a:spcAft>
                      </a:pPr>
                      <a:r>
                        <a:rPr lang="es-ES" sz="800" b="0" i="0" u="none" strike="noStrike">
                          <a:solidFill>
                            <a:srgbClr val="000000"/>
                          </a:solidFill>
                          <a:effectLst/>
                          <a:latin typeface="Arial" panose="020B0604020202020204" pitchFamily="34" charset="0"/>
                        </a:rPr>
                        <a:t>El sistema mostrará una interfaz de usuario donde el encargado,  registra la matrícula de los alumnos.</a:t>
                      </a:r>
                      <a:endParaRPr lang="es-ES"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84128111"/>
                  </a:ext>
                </a:extLst>
              </a:tr>
              <a:tr h="219691">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ACTOR</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800" b="0" i="0" u="none" strike="noStrike">
                          <a:solidFill>
                            <a:srgbClr val="404040"/>
                          </a:solidFill>
                          <a:effectLst/>
                          <a:latin typeface="Arial" panose="020B0604020202020204" pitchFamily="34" charset="0"/>
                        </a:rPr>
                        <a:t>Encargado de la matrícula.</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891138384"/>
                  </a:ext>
                </a:extLst>
              </a:tr>
              <a:tr h="342627">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PRECONDICIÓN</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800" b="0" i="0" u="none" strike="noStrike">
                          <a:solidFill>
                            <a:srgbClr val="404040"/>
                          </a:solidFill>
                          <a:effectLst/>
                          <a:latin typeface="Arial" panose="020B0604020202020204" pitchFamily="34" charset="0"/>
                        </a:rPr>
                        <a:t>El usuario debe tener el rol que le permite durante el periodo de matrícula, registrar la matrícula de los alumnos.</a:t>
                      </a:r>
                      <a:endParaRPr lang="es-ES"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3694646"/>
                  </a:ext>
                </a:extLst>
              </a:tr>
              <a:tr h="2186665">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FLUJO PRINCIPAL</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s-ES" sz="800" b="0" i="0" u="none" strike="noStrike">
                          <a:solidFill>
                            <a:srgbClr val="000000"/>
                          </a:solidFill>
                          <a:effectLst/>
                          <a:latin typeface="Arial" panose="020B0604020202020204" pitchFamily="34" charset="0"/>
                        </a:rPr>
                        <a:t>El sistema mostrará una interfaz de usuario donde el encargado seleccionará si el alumno es nuevo o antiguo</a:t>
                      </a:r>
                      <a:endParaRPr lang="es-ES" sz="800" b="0" i="0" u="none" strike="noStrike">
                        <a:solidFill>
                          <a:srgbClr val="404040"/>
                        </a:solidFill>
                        <a:effectLst/>
                        <a:latin typeface="Arial" panose="020B0604020202020204" pitchFamily="34" charset="0"/>
                      </a:endParaRPr>
                    </a:p>
                    <a:p>
                      <a:pPr rtl="0" fontAlgn="base">
                        <a:spcBef>
                          <a:spcPts val="0"/>
                        </a:spcBef>
                        <a:spcAft>
                          <a:spcPts val="0"/>
                        </a:spcAft>
                        <a:buFont typeface="+mj-lt"/>
                        <a:buAutoNum type="arabicPeriod"/>
                      </a:pPr>
                      <a:r>
                        <a:rPr lang="es-ES" sz="800" b="0" i="0" u="none" strike="noStrike">
                          <a:solidFill>
                            <a:srgbClr val="404040"/>
                          </a:solidFill>
                          <a:effectLst/>
                          <a:latin typeface="Arial" panose="020B0604020202020204" pitchFamily="34" charset="0"/>
                        </a:rPr>
                        <a:t>Si el alumno es antiguo, ingresará su DNI, el sistema mostrará la información académica del alumno, indicando si aprobó el periodo anterior.</a:t>
                      </a:r>
                    </a:p>
                    <a:p>
                      <a:pPr rtl="0" fontAlgn="base">
                        <a:spcBef>
                          <a:spcPts val="0"/>
                        </a:spcBef>
                        <a:spcAft>
                          <a:spcPts val="0"/>
                        </a:spcAft>
                        <a:buFont typeface="+mj-lt"/>
                        <a:buAutoNum type="arabicPeriod"/>
                      </a:pPr>
                      <a:r>
                        <a:rPr lang="es-ES" sz="800" b="0" i="0" u="none" strike="noStrike">
                          <a:solidFill>
                            <a:srgbClr val="404040"/>
                          </a:solidFill>
                          <a:effectLst/>
                          <a:latin typeface="Arial" panose="020B0604020202020204" pitchFamily="34" charset="0"/>
                        </a:rPr>
                        <a:t>Si aprobó, el sistema le asigna el nivel educativo siguiente y su sección.</a:t>
                      </a:r>
                    </a:p>
                    <a:p>
                      <a:pPr rtl="0" fontAlgn="base">
                        <a:spcBef>
                          <a:spcPts val="0"/>
                        </a:spcBef>
                        <a:spcAft>
                          <a:spcPts val="0"/>
                        </a:spcAft>
                        <a:buFont typeface="+mj-lt"/>
                        <a:buAutoNum type="arabicPeriod"/>
                      </a:pPr>
                      <a:r>
                        <a:rPr lang="es-ES" sz="800" b="0" i="0" u="none" strike="noStrike">
                          <a:solidFill>
                            <a:srgbClr val="404040"/>
                          </a:solidFill>
                          <a:effectLst/>
                          <a:latin typeface="Arial" panose="020B0604020202020204" pitchFamily="34" charset="0"/>
                        </a:rPr>
                        <a:t>Se grabará la información de la matrícula, se emitirá una constancia.</a:t>
                      </a:r>
                    </a:p>
                    <a:p>
                      <a:pPr rtl="0" fontAlgn="base">
                        <a:spcBef>
                          <a:spcPts val="0"/>
                        </a:spcBef>
                        <a:spcAft>
                          <a:spcPts val="0"/>
                        </a:spcAft>
                        <a:buFont typeface="+mj-lt"/>
                        <a:buAutoNum type="arabicPeriod"/>
                      </a:pPr>
                      <a:r>
                        <a:rPr lang="es-ES" sz="800" b="0" i="0" u="none" strike="noStrike">
                          <a:solidFill>
                            <a:srgbClr val="404040"/>
                          </a:solidFill>
                          <a:effectLst/>
                          <a:latin typeface="Arial" panose="020B0604020202020204" pitchFamily="34" charset="0"/>
                        </a:rPr>
                        <a:t>Si el alumno es nuevo, el sistema consulta si hay vacantes disponible para el nivel que le corresponde;,de ser asi ,se registra su DNI,nombre,apellido,fecha nacimiento,pais origen,provincia,celular,direccion,institucion previa,sexo,estado,nombre del padre ,nombre de la madre o apoderado ,  y numero de emergencia.</a:t>
                      </a:r>
                    </a:p>
                    <a:p>
                      <a:pPr rtl="0" fontAlgn="base">
                        <a:spcBef>
                          <a:spcPts val="0"/>
                        </a:spcBef>
                        <a:spcAft>
                          <a:spcPts val="0"/>
                        </a:spcAft>
                        <a:buFont typeface="+mj-lt"/>
                        <a:buAutoNum type="arabicPeriod"/>
                      </a:pPr>
                      <a:r>
                        <a:rPr lang="es-ES" sz="800" b="0" i="0" u="none" strike="noStrike">
                          <a:solidFill>
                            <a:srgbClr val="404040"/>
                          </a:solidFill>
                          <a:effectLst/>
                          <a:latin typeface="Arial" panose="020B0604020202020204" pitchFamily="34" charset="0"/>
                        </a:rPr>
                        <a:t>Se registrará el colegio de procedencia y el nivel obtenido en su último año de estudio.</a:t>
                      </a:r>
                    </a:p>
                    <a:p>
                      <a:pPr rtl="0" fontAlgn="base">
                        <a:spcBef>
                          <a:spcPts val="0"/>
                        </a:spcBef>
                        <a:spcAft>
                          <a:spcPts val="300"/>
                        </a:spcAft>
                        <a:buFont typeface="+mj-lt"/>
                        <a:buAutoNum type="arabicPeriod"/>
                      </a:pPr>
                      <a:r>
                        <a:rPr lang="es-ES" sz="800" b="0" i="0" u="none" strike="noStrike">
                          <a:solidFill>
                            <a:srgbClr val="404040"/>
                          </a:solidFill>
                          <a:effectLst/>
                          <a:latin typeface="Arial" panose="020B0604020202020204" pitchFamily="34" charset="0"/>
                        </a:rPr>
                        <a:t>El sistema asigna el nivel educativo que le corresponde y su sección.</a:t>
                      </a: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52960315"/>
                  </a:ext>
                </a:extLst>
              </a:tr>
              <a:tr h="465563">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EXCEPCIÓN 1</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base">
                        <a:spcBef>
                          <a:spcPts val="0"/>
                        </a:spcBef>
                        <a:spcAft>
                          <a:spcPts val="300"/>
                        </a:spcAft>
                        <a:buFont typeface="+mj-lt"/>
                        <a:buAutoNum type="arabicPeriod"/>
                      </a:pPr>
                      <a:r>
                        <a:rPr lang="es-ES" sz="800" b="0" i="0" u="none" strike="noStrike">
                          <a:solidFill>
                            <a:srgbClr val="404040"/>
                          </a:solidFill>
                          <a:effectLst/>
                          <a:latin typeface="Arial" panose="020B0604020202020204" pitchFamily="34" charset="0"/>
                        </a:rPr>
                        <a:t>Si el alumno es nuevo y el sistema verifica que NO hay vacantes disponible, el sistema muestra el mensaje : “NO HAY VACANTES DISPONIBLES”</a:t>
                      </a: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21109777"/>
                  </a:ext>
                </a:extLst>
              </a:tr>
              <a:tr h="219691">
                <a:tc>
                  <a:txBody>
                    <a:bodyPr/>
                    <a:lstStyle/>
                    <a:p>
                      <a:pPr rtl="0" fontAlgn="ctr">
                        <a:spcBef>
                          <a:spcPts val="300"/>
                        </a:spcBef>
                        <a:spcAft>
                          <a:spcPts val="300"/>
                        </a:spcAft>
                      </a:pPr>
                      <a:r>
                        <a:rPr lang="es-PE" sz="800" b="1" i="0" u="none" strike="noStrike">
                          <a:solidFill>
                            <a:srgbClr val="404040"/>
                          </a:solidFill>
                          <a:effectLst/>
                          <a:latin typeface="Arial" panose="020B0604020202020204" pitchFamily="34" charset="0"/>
                        </a:rPr>
                        <a:t>POSCONDICIÓN</a:t>
                      </a:r>
                      <a:endParaRPr lang="es-PE" sz="160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800" b="0" i="0" u="none" strike="noStrike" dirty="0">
                          <a:solidFill>
                            <a:srgbClr val="404040"/>
                          </a:solidFill>
                          <a:effectLst/>
                          <a:latin typeface="Arial" panose="020B0604020202020204" pitchFamily="34" charset="0"/>
                        </a:rPr>
                        <a:t>Se registra la matrícula del alumno.</a:t>
                      </a:r>
                      <a:endParaRPr lang="es-ES" sz="1600" dirty="0">
                        <a:effectLst/>
                      </a:endParaRPr>
                    </a:p>
                  </a:txBody>
                  <a:tcPr marL="61468" marR="61468" marT="48378" marB="48378"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10054936"/>
                  </a:ext>
                </a:extLst>
              </a:tr>
            </a:tbl>
          </a:graphicData>
        </a:graphic>
      </p:graphicFrame>
      <p:pic>
        <p:nvPicPr>
          <p:cNvPr id="2050" name="Picture 2">
            <a:extLst>
              <a:ext uri="{FF2B5EF4-FFF2-40B4-BE49-F238E27FC236}">
                <a16:creationId xmlns:a16="http://schemas.microsoft.com/office/drawing/2014/main" id="{F5ADA727-7145-4F49-9A0E-B356EC4DB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537" y="2271712"/>
            <a:ext cx="360997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60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6BEA1-0268-47C6-A8B5-C577461AFFCC}"/>
              </a:ext>
            </a:extLst>
          </p:cNvPr>
          <p:cNvSpPr>
            <a:spLocks noGrp="1"/>
          </p:cNvSpPr>
          <p:nvPr>
            <p:ph type="title"/>
          </p:nvPr>
        </p:nvSpPr>
        <p:spPr>
          <a:xfrm>
            <a:off x="677334" y="609600"/>
            <a:ext cx="8596668" cy="615193"/>
          </a:xfrm>
        </p:spPr>
        <p:txBody>
          <a:bodyPr>
            <a:normAutofit/>
          </a:bodyPr>
          <a:lstStyle/>
          <a:p>
            <a:pPr rtl="0">
              <a:spcBef>
                <a:spcPts val="1200"/>
              </a:spcBef>
              <a:spcAft>
                <a:spcPts val="600"/>
              </a:spcAft>
            </a:pPr>
            <a:r>
              <a:rPr lang="es-ES" sz="1800" b="1" i="0" u="none" strike="noStrike" dirty="0">
                <a:solidFill>
                  <a:srgbClr val="2E75B5"/>
                </a:solidFill>
                <a:effectLst/>
                <a:latin typeface="Calibri" panose="020F0502020204030204" pitchFamily="34" charset="0"/>
              </a:rPr>
              <a:t>CU003 – REGISTRAR NOTAS DE LOS ALUMNOS</a:t>
            </a:r>
            <a:endParaRPr lang="es-ES" sz="1050" b="1" dirty="0">
              <a:effectLst/>
            </a:endParaRPr>
          </a:p>
        </p:txBody>
      </p:sp>
      <p:graphicFrame>
        <p:nvGraphicFramePr>
          <p:cNvPr id="6" name="Marcador de contenido 5">
            <a:extLst>
              <a:ext uri="{FF2B5EF4-FFF2-40B4-BE49-F238E27FC236}">
                <a16:creationId xmlns:a16="http://schemas.microsoft.com/office/drawing/2014/main" id="{24C8CD16-A065-4729-964E-E0895310CF18}"/>
              </a:ext>
            </a:extLst>
          </p:cNvPr>
          <p:cNvGraphicFramePr>
            <a:graphicFrameLocks noGrp="1"/>
          </p:cNvGraphicFramePr>
          <p:nvPr>
            <p:ph idx="1"/>
            <p:extLst>
              <p:ext uri="{D42A27DB-BD31-4B8C-83A1-F6EECF244321}">
                <p14:modId xmlns:p14="http://schemas.microsoft.com/office/powerpoint/2010/main" val="2508099633"/>
              </p:ext>
            </p:extLst>
          </p:nvPr>
        </p:nvGraphicFramePr>
        <p:xfrm>
          <a:off x="602084" y="1554597"/>
          <a:ext cx="5753100" cy="4306164"/>
        </p:xfrm>
        <a:graphic>
          <a:graphicData uri="http://schemas.openxmlformats.org/drawingml/2006/table">
            <a:tbl>
              <a:tblPr/>
              <a:tblGrid>
                <a:gridCol w="1981200">
                  <a:extLst>
                    <a:ext uri="{9D8B030D-6E8A-4147-A177-3AD203B41FA5}">
                      <a16:colId xmlns:a16="http://schemas.microsoft.com/office/drawing/2014/main" val="406835126"/>
                    </a:ext>
                  </a:extLst>
                </a:gridCol>
                <a:gridCol w="3771900">
                  <a:extLst>
                    <a:ext uri="{9D8B030D-6E8A-4147-A177-3AD203B41FA5}">
                      <a16:colId xmlns:a16="http://schemas.microsoft.com/office/drawing/2014/main" val="3939001332"/>
                    </a:ext>
                  </a:extLst>
                </a:gridCol>
              </a:tblGrid>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CÓDIGO</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7E6E6"/>
                    </a:solidFill>
                  </a:tcPr>
                </a:tc>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CU003</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7E6E6"/>
                    </a:solidFill>
                  </a:tcPr>
                </a:tc>
                <a:extLst>
                  <a:ext uri="{0D108BD9-81ED-4DB2-BD59-A6C34878D82A}">
                    <a16:rowId xmlns:a16="http://schemas.microsoft.com/office/drawing/2014/main" val="1720841662"/>
                  </a:ext>
                </a:extLst>
              </a:tr>
              <a:tr h="395834">
                <a:tc>
                  <a:txBody>
                    <a:bodyPr/>
                    <a:lstStyle/>
                    <a:p>
                      <a:pPr rtl="0" fontAlgn="ctr">
                        <a:spcBef>
                          <a:spcPts val="300"/>
                        </a:spcBef>
                        <a:spcAft>
                          <a:spcPts val="300"/>
                        </a:spcAft>
                      </a:pPr>
                      <a:r>
                        <a:rPr lang="es-PE" sz="900" b="1" i="0" u="none" strike="noStrike" dirty="0">
                          <a:solidFill>
                            <a:srgbClr val="404040"/>
                          </a:solidFill>
                          <a:effectLst/>
                          <a:latin typeface="Arial" panose="020B0604020202020204" pitchFamily="34" charset="0"/>
                        </a:rPr>
                        <a:t>NOMBRE</a:t>
                      </a:r>
                      <a:endParaRPr lang="es-PE" dirty="0">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900"/>
                        </a:spcBef>
                        <a:spcAft>
                          <a:spcPts val="0"/>
                        </a:spcAft>
                      </a:pPr>
                      <a:r>
                        <a:rPr lang="es-ES" sz="900" b="0" i="0" u="none" strike="noStrike">
                          <a:solidFill>
                            <a:srgbClr val="000000"/>
                          </a:solidFill>
                          <a:effectLst/>
                          <a:latin typeface="Calibri" panose="020F0502020204030204" pitchFamily="34" charset="0"/>
                        </a:rPr>
                        <a:t>REGISTRAR NOTAS DE LOS ALUMNOS</a:t>
                      </a:r>
                      <a:endParaRPr lang="es-ES">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03101121"/>
                  </a:ext>
                </a:extLst>
              </a:tr>
              <a:tr h="0">
                <a:tc>
                  <a:txBody>
                    <a:bodyPr/>
                    <a:lstStyle/>
                    <a:p>
                      <a:pPr rtl="0" fontAlgn="ctr">
                        <a:spcBef>
                          <a:spcPts val="300"/>
                        </a:spcBef>
                        <a:spcAft>
                          <a:spcPts val="300"/>
                        </a:spcAft>
                      </a:pPr>
                      <a:r>
                        <a:rPr lang="es-PE" sz="900" b="1" i="0" u="none" strike="noStrike" dirty="0">
                          <a:solidFill>
                            <a:srgbClr val="404040"/>
                          </a:solidFill>
                          <a:effectLst/>
                          <a:latin typeface="Arial" panose="020B0604020202020204" pitchFamily="34" charset="0"/>
                        </a:rPr>
                        <a:t>DESCRIPCIÓN</a:t>
                      </a:r>
                      <a:endParaRPr lang="es-PE" dirty="0">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900"/>
                        </a:spcBef>
                        <a:spcAft>
                          <a:spcPts val="0"/>
                        </a:spcAft>
                      </a:pPr>
                      <a:r>
                        <a:rPr lang="es-ES" sz="900" b="0" i="0" u="none" strike="noStrike">
                          <a:solidFill>
                            <a:srgbClr val="000000"/>
                          </a:solidFill>
                          <a:effectLst/>
                          <a:latin typeface="Calibri" panose="020F0502020204030204" pitchFamily="34" charset="0"/>
                        </a:rPr>
                        <a:t>El docente registra las notas de los alumnos en el sistema.</a:t>
                      </a:r>
                      <a:endParaRPr lang="es-ES">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94700084"/>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ACTOR</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900" b="0" i="0" u="none" strike="noStrike">
                          <a:solidFill>
                            <a:srgbClr val="404040"/>
                          </a:solidFill>
                          <a:effectLst/>
                          <a:latin typeface="Arial" panose="020B0604020202020204" pitchFamily="34" charset="0"/>
                        </a:rPr>
                        <a:t>Docente</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3659383"/>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PRECONDICIÓN</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900" b="0" i="0" u="none" strike="noStrike">
                          <a:solidFill>
                            <a:srgbClr val="404040"/>
                          </a:solidFill>
                          <a:effectLst/>
                          <a:latin typeface="Arial" panose="020B0604020202020204" pitchFamily="34" charset="0"/>
                        </a:rPr>
                        <a:t>El docente debe estar habilitado durante el periodo académico, para registrar en el periodo de tiempo permitido, la nota de los alumnos.</a:t>
                      </a:r>
                      <a:endParaRPr lang="es-ES">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195406825"/>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FLUJO PRINCIPAL</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s-ES" sz="900" b="0" i="0" u="none" strike="noStrike" dirty="0">
                          <a:solidFill>
                            <a:srgbClr val="000000"/>
                          </a:solidFill>
                          <a:effectLst/>
                          <a:latin typeface="Arial" panose="020B0604020202020204" pitchFamily="34" charset="0"/>
                        </a:rPr>
                        <a:t>El Docente, ingresará al sistema con su nombre de usuario y clave.</a:t>
                      </a:r>
                    </a:p>
                    <a:p>
                      <a:pPr rtl="0" fontAlgn="base">
                        <a:spcBef>
                          <a:spcPts val="0"/>
                        </a:spcBef>
                        <a:spcAft>
                          <a:spcPts val="0"/>
                        </a:spcAft>
                        <a:buFont typeface="+mj-lt"/>
                        <a:buAutoNum type="arabicPeriod"/>
                      </a:pPr>
                      <a:r>
                        <a:rPr lang="es-ES" sz="900" b="0" i="0" u="none" strike="noStrike" dirty="0">
                          <a:solidFill>
                            <a:srgbClr val="000000"/>
                          </a:solidFill>
                          <a:effectLst/>
                          <a:latin typeface="Arial" panose="020B0604020202020204" pitchFamily="34" charset="0"/>
                        </a:rPr>
                        <a:t>El sistema mostrará una interfaz de usuario donde el Docente,  seleccionará el módulo notas</a:t>
                      </a:r>
                    </a:p>
                    <a:p>
                      <a:pPr rtl="0" fontAlgn="base">
                        <a:spcBef>
                          <a:spcPts val="0"/>
                        </a:spcBef>
                        <a:spcAft>
                          <a:spcPts val="0"/>
                        </a:spcAft>
                        <a:buFont typeface="+mj-lt"/>
                        <a:buAutoNum type="arabicPeriod"/>
                      </a:pPr>
                      <a:r>
                        <a:rPr lang="es-ES" sz="900" b="0" i="0" u="none" strike="noStrike" dirty="0">
                          <a:solidFill>
                            <a:srgbClr val="000000"/>
                          </a:solidFill>
                          <a:effectLst/>
                          <a:latin typeface="Arial" panose="020B0604020202020204" pitchFamily="34" charset="0"/>
                        </a:rPr>
                        <a:t>Aparece una interfaz de usuario, mostrando los cursos que el profesor dicta en el periodo académico vigente</a:t>
                      </a:r>
                    </a:p>
                    <a:p>
                      <a:pPr rtl="0" fontAlgn="base">
                        <a:spcBef>
                          <a:spcPts val="0"/>
                        </a:spcBef>
                        <a:spcAft>
                          <a:spcPts val="0"/>
                        </a:spcAft>
                        <a:buFont typeface="+mj-lt"/>
                        <a:buAutoNum type="arabicPeriod"/>
                      </a:pPr>
                      <a:r>
                        <a:rPr lang="es-ES" sz="900" b="0" i="0" u="none" strike="noStrike" dirty="0">
                          <a:solidFill>
                            <a:srgbClr val="404040"/>
                          </a:solidFill>
                          <a:effectLst/>
                          <a:latin typeface="Arial" panose="020B0604020202020204" pitchFamily="34" charset="0"/>
                        </a:rPr>
                        <a:t>El profesor, seleccionará el curso en el cual, registrará las notas.</a:t>
                      </a:r>
                    </a:p>
                    <a:p>
                      <a:pPr rtl="0" fontAlgn="base">
                        <a:spcBef>
                          <a:spcPts val="0"/>
                        </a:spcBef>
                        <a:spcAft>
                          <a:spcPts val="0"/>
                        </a:spcAft>
                        <a:buFont typeface="+mj-lt"/>
                        <a:buAutoNum type="arabicPeriod"/>
                      </a:pPr>
                      <a:r>
                        <a:rPr lang="es-ES" sz="900" b="0" i="0" u="none" strike="noStrike" dirty="0">
                          <a:solidFill>
                            <a:srgbClr val="404040"/>
                          </a:solidFill>
                          <a:effectLst/>
                          <a:latin typeface="Arial" panose="020B0604020202020204" pitchFamily="34" charset="0"/>
                        </a:rPr>
                        <a:t>Aparece una nueva interfaz, que muestra una lista de los alumnos matriculados en el curso, donde al lado derecho de cada alumno, aparecerán 4 casilleros, en el cual se ingresará la nota correspondiente de cada alumno en el bimestre que le corresponde.</a:t>
                      </a:r>
                    </a:p>
                    <a:p>
                      <a:pPr rtl="0" fontAlgn="base">
                        <a:spcBef>
                          <a:spcPts val="0"/>
                        </a:spcBef>
                        <a:spcAft>
                          <a:spcPts val="0"/>
                        </a:spcAft>
                        <a:buFont typeface="+mj-lt"/>
                        <a:buAutoNum type="arabicPeriod"/>
                      </a:pPr>
                      <a:r>
                        <a:rPr lang="es-ES" sz="900" b="0" i="0" u="none" strike="noStrike" dirty="0">
                          <a:solidFill>
                            <a:srgbClr val="404040"/>
                          </a:solidFill>
                          <a:effectLst/>
                          <a:latin typeface="Arial" panose="020B0604020202020204" pitchFamily="34" charset="0"/>
                        </a:rPr>
                        <a:t>Luego que el docente verifique que las notas registradas de cada alumno son correctas, grabará el registro de las notas del curso, dando un </a:t>
                      </a:r>
                      <a:r>
                        <a:rPr lang="es-ES" sz="900" b="0" i="0" u="none" strike="noStrike" dirty="0" err="1">
                          <a:solidFill>
                            <a:srgbClr val="404040"/>
                          </a:solidFill>
                          <a:effectLst/>
                          <a:latin typeface="Arial" panose="020B0604020202020204" pitchFamily="34" charset="0"/>
                        </a:rPr>
                        <a:t>click</a:t>
                      </a:r>
                      <a:r>
                        <a:rPr lang="es-ES" sz="900" b="0" i="0" u="none" strike="noStrike" dirty="0">
                          <a:solidFill>
                            <a:srgbClr val="404040"/>
                          </a:solidFill>
                          <a:effectLst/>
                          <a:latin typeface="Arial" panose="020B0604020202020204" pitchFamily="34" charset="0"/>
                        </a:rPr>
                        <a:t> al botón guardar y aparecerá el  mensaje: “Notas registradas  correctamente”.</a:t>
                      </a:r>
                    </a:p>
                    <a:p>
                      <a:pPr rtl="0" fontAlgn="base">
                        <a:spcBef>
                          <a:spcPts val="0"/>
                        </a:spcBef>
                        <a:spcAft>
                          <a:spcPts val="300"/>
                        </a:spcAft>
                        <a:buFont typeface="+mj-lt"/>
                        <a:buAutoNum type="arabicPeriod"/>
                      </a:pPr>
                      <a:r>
                        <a:rPr lang="es-ES" sz="900" b="0" i="0" u="none" strike="noStrike" dirty="0">
                          <a:solidFill>
                            <a:srgbClr val="404040"/>
                          </a:solidFill>
                          <a:effectLst/>
                          <a:latin typeface="Arial" panose="020B0604020202020204" pitchFamily="34" charset="0"/>
                        </a:rPr>
                        <a:t>Las notas registradas, se mostrarán, pero no se pueden modificar</a:t>
                      </a: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56760798"/>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EXCEPCIÓN 1</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900" b="0" i="0" u="none" strike="noStrike">
                          <a:solidFill>
                            <a:srgbClr val="404040"/>
                          </a:solidFill>
                          <a:effectLst/>
                          <a:latin typeface="Arial" panose="020B0604020202020204" pitchFamily="34" charset="0"/>
                        </a:rPr>
                        <a:t>Cuando por algún motivo las notas no se graban correctamente, aparecerá el  mensaje: “Notas NO registradas”  </a:t>
                      </a:r>
                      <a:endParaRPr lang="es-ES">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17650367"/>
                  </a:ext>
                </a:extLst>
              </a:tr>
              <a:tr h="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POSCONDICIÓN</a:t>
                      </a:r>
                      <a:endParaRPr lang="es-PE">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900" b="0" i="0" u="none" strike="noStrike" dirty="0">
                          <a:solidFill>
                            <a:srgbClr val="404040"/>
                          </a:solidFill>
                          <a:effectLst/>
                          <a:latin typeface="Arial" panose="020B0604020202020204" pitchFamily="34" charset="0"/>
                        </a:rPr>
                        <a:t>N/A</a:t>
                      </a:r>
                      <a:endParaRPr lang="es-PE" dirty="0">
                        <a:effectLst/>
                      </a:endParaRPr>
                    </a:p>
                  </a:txBody>
                  <a:tcPr marL="68580" marR="68580" marT="53975" marB="53975"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32712312"/>
                  </a:ext>
                </a:extLst>
              </a:tr>
            </a:tbl>
          </a:graphicData>
        </a:graphic>
      </p:graphicFrame>
      <p:pic>
        <p:nvPicPr>
          <p:cNvPr id="3074" name="Picture 2">
            <a:extLst>
              <a:ext uri="{FF2B5EF4-FFF2-40B4-BE49-F238E27FC236}">
                <a16:creationId xmlns:a16="http://schemas.microsoft.com/office/drawing/2014/main" id="{98B7447A-5E5D-433E-BF92-8769DF7E0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808" y="2355851"/>
            <a:ext cx="3333924"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68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125E4-CD1A-4C9D-94CF-00C81FCC3AD8}"/>
              </a:ext>
            </a:extLst>
          </p:cNvPr>
          <p:cNvSpPr>
            <a:spLocks noGrp="1"/>
          </p:cNvSpPr>
          <p:nvPr>
            <p:ph type="title"/>
          </p:nvPr>
        </p:nvSpPr>
        <p:spPr>
          <a:xfrm>
            <a:off x="1074674" y="782993"/>
            <a:ext cx="8596668" cy="430635"/>
          </a:xfrm>
        </p:spPr>
        <p:txBody>
          <a:bodyPr/>
          <a:lstStyle/>
          <a:p>
            <a:pPr rtl="0">
              <a:spcBef>
                <a:spcPts val="1200"/>
              </a:spcBef>
              <a:spcAft>
                <a:spcPts val="600"/>
              </a:spcAft>
            </a:pPr>
            <a:r>
              <a:rPr lang="es-PE" sz="1800" b="1" i="0" u="none" strike="noStrike" dirty="0">
                <a:solidFill>
                  <a:srgbClr val="2E75B5"/>
                </a:solidFill>
                <a:effectLst/>
                <a:latin typeface="Calibri" panose="020F0502020204030204" pitchFamily="34" charset="0"/>
              </a:rPr>
              <a:t>CU004 – MOSTRAR  NOTAS</a:t>
            </a:r>
            <a:endParaRPr lang="es-PE" sz="1050" b="1" dirty="0">
              <a:effectLst/>
            </a:endParaRPr>
          </a:p>
        </p:txBody>
      </p:sp>
      <p:graphicFrame>
        <p:nvGraphicFramePr>
          <p:cNvPr id="9" name="Tabla 8">
            <a:extLst>
              <a:ext uri="{FF2B5EF4-FFF2-40B4-BE49-F238E27FC236}">
                <a16:creationId xmlns:a16="http://schemas.microsoft.com/office/drawing/2014/main" id="{83099045-412B-412E-9627-376AE39CA967}"/>
              </a:ext>
            </a:extLst>
          </p:cNvPr>
          <p:cNvGraphicFramePr>
            <a:graphicFrameLocks noGrp="1"/>
          </p:cNvGraphicFramePr>
          <p:nvPr>
            <p:extLst>
              <p:ext uri="{D42A27DB-BD31-4B8C-83A1-F6EECF244321}">
                <p14:modId xmlns:p14="http://schemas.microsoft.com/office/powerpoint/2010/main" val="3243595026"/>
              </p:ext>
            </p:extLst>
          </p:nvPr>
        </p:nvGraphicFramePr>
        <p:xfrm>
          <a:off x="1074674" y="1968927"/>
          <a:ext cx="5707220" cy="3890762"/>
        </p:xfrm>
        <a:graphic>
          <a:graphicData uri="http://schemas.openxmlformats.org/drawingml/2006/table">
            <a:tbl>
              <a:tblPr/>
              <a:tblGrid>
                <a:gridCol w="1965400">
                  <a:extLst>
                    <a:ext uri="{9D8B030D-6E8A-4147-A177-3AD203B41FA5}">
                      <a16:colId xmlns:a16="http://schemas.microsoft.com/office/drawing/2014/main" val="1770856897"/>
                    </a:ext>
                  </a:extLst>
                </a:gridCol>
                <a:gridCol w="3741820">
                  <a:extLst>
                    <a:ext uri="{9D8B030D-6E8A-4147-A177-3AD203B41FA5}">
                      <a16:colId xmlns:a16="http://schemas.microsoft.com/office/drawing/2014/main" val="2195879391"/>
                    </a:ext>
                  </a:extLst>
                </a:gridCol>
              </a:tblGrid>
              <a:tr h="244276">
                <a:tc>
                  <a:txBody>
                    <a:bodyPr/>
                    <a:lstStyle/>
                    <a:p>
                      <a:pPr rtl="0" fontAlgn="ctr">
                        <a:spcBef>
                          <a:spcPts val="300"/>
                        </a:spcBef>
                        <a:spcAft>
                          <a:spcPts val="300"/>
                        </a:spcAft>
                      </a:pPr>
                      <a:r>
                        <a:rPr lang="es-PE" sz="900" b="1" i="0" u="none" strike="noStrike" dirty="0">
                          <a:solidFill>
                            <a:srgbClr val="404040"/>
                          </a:solidFill>
                          <a:effectLst/>
                          <a:latin typeface="Arial" panose="020B0604020202020204" pitchFamily="34" charset="0"/>
                        </a:rPr>
                        <a:t>CÓDIGO</a:t>
                      </a:r>
                      <a:endParaRPr lang="es-PE" sz="1800" dirty="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9DAF8"/>
                    </a:solidFill>
                  </a:tcPr>
                </a:tc>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CU004</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9DAF8"/>
                    </a:solidFill>
                  </a:tcPr>
                </a:tc>
                <a:extLst>
                  <a:ext uri="{0D108BD9-81ED-4DB2-BD59-A6C34878D82A}">
                    <a16:rowId xmlns:a16="http://schemas.microsoft.com/office/drawing/2014/main" val="2187270516"/>
                  </a:ext>
                </a:extLst>
              </a:tr>
              <a:tr h="394488">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NOMBRE</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900"/>
                        </a:spcBef>
                        <a:spcAft>
                          <a:spcPts val="0"/>
                        </a:spcAft>
                      </a:pPr>
                      <a:r>
                        <a:rPr lang="es-PE" sz="900" b="0" i="0" u="none" strike="noStrike">
                          <a:solidFill>
                            <a:srgbClr val="000000"/>
                          </a:solidFill>
                          <a:effectLst/>
                          <a:latin typeface="Calibri" panose="020F0502020204030204" pitchFamily="34" charset="0"/>
                        </a:rPr>
                        <a:t>MOSTRAR  NOTAS</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833758591"/>
                  </a:ext>
                </a:extLst>
              </a:tr>
              <a:tr h="244276">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DESCRIPCIÓN</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900"/>
                        </a:spcBef>
                        <a:spcAft>
                          <a:spcPts val="0"/>
                        </a:spcAft>
                      </a:pPr>
                      <a:r>
                        <a:rPr lang="es-ES" sz="900" b="0" i="0" u="none" strike="noStrike">
                          <a:solidFill>
                            <a:srgbClr val="000000"/>
                          </a:solidFill>
                          <a:effectLst/>
                          <a:latin typeface="Calibri" panose="020F0502020204030204" pitchFamily="34" charset="0"/>
                        </a:rPr>
                        <a:t>El sistema mostrará  consultas de notas de los alumnos.</a:t>
                      </a:r>
                      <a:endParaRPr lang="es-ES"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71804175"/>
                  </a:ext>
                </a:extLst>
              </a:tr>
              <a:tr h="244276">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ACTOR</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900" b="0" i="0" u="none" strike="noStrike" dirty="0">
                          <a:solidFill>
                            <a:srgbClr val="404040"/>
                          </a:solidFill>
                          <a:effectLst/>
                          <a:latin typeface="Arial" panose="020B0604020202020204" pitchFamily="34" charset="0"/>
                        </a:rPr>
                        <a:t>Usuario (Padre o Apoderado o alumno)</a:t>
                      </a:r>
                      <a:endParaRPr lang="es-PE" sz="1800" dirty="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97743905"/>
                  </a:ext>
                </a:extLst>
              </a:tr>
              <a:tr h="380970">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PRECONDICIÓN</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ES" sz="900" b="0" i="0" u="none" strike="noStrike">
                          <a:solidFill>
                            <a:srgbClr val="404040"/>
                          </a:solidFill>
                          <a:effectLst/>
                          <a:latin typeface="Arial" panose="020B0604020202020204" pitchFamily="34" charset="0"/>
                        </a:rPr>
                        <a:t>El usuario deberá tener su nombre de usuario y contraseña habilitado en el sistema.</a:t>
                      </a:r>
                      <a:endParaRPr lang="es-ES"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05241386"/>
                  </a:ext>
                </a:extLst>
              </a:tr>
              <a:tr h="1064437">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FLUJO PRINCIPAL</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s-ES" sz="900" b="0" i="0" u="none" strike="noStrike">
                          <a:solidFill>
                            <a:srgbClr val="000000"/>
                          </a:solidFill>
                          <a:effectLst/>
                          <a:latin typeface="Arial" panose="020B0604020202020204" pitchFamily="34" charset="0"/>
                        </a:rPr>
                        <a:t>El usuario ingresa el nombre de usuario y contraseña en el sistema.</a:t>
                      </a:r>
                    </a:p>
                    <a:p>
                      <a:pPr rtl="0" fontAlgn="base">
                        <a:spcBef>
                          <a:spcPts val="0"/>
                        </a:spcBef>
                        <a:spcAft>
                          <a:spcPts val="0"/>
                        </a:spcAft>
                        <a:buFont typeface="+mj-lt"/>
                        <a:buAutoNum type="arabicPeriod"/>
                      </a:pPr>
                      <a:r>
                        <a:rPr lang="es-ES" sz="900" b="0" i="0" u="none" strike="noStrike">
                          <a:solidFill>
                            <a:srgbClr val="000000"/>
                          </a:solidFill>
                          <a:effectLst/>
                          <a:latin typeface="Arial" panose="020B0604020202020204" pitchFamily="34" charset="0"/>
                        </a:rPr>
                        <a:t>Aparece una interfaz de usuario, mostrando el nombre del estudiante, su nivel educativo y sección;  y continuación una lista de los cursos del nivel académico matriculado en el año escolar con las respectivas notas registradas a la fecha de la consulta.</a:t>
                      </a:r>
                    </a:p>
                    <a:p>
                      <a:pPr rtl="0" fontAlgn="base">
                        <a:spcBef>
                          <a:spcPts val="0"/>
                        </a:spcBef>
                        <a:spcAft>
                          <a:spcPts val="300"/>
                        </a:spcAft>
                        <a:buFont typeface="+mj-lt"/>
                        <a:buAutoNum type="arabicPeriod"/>
                      </a:pPr>
                      <a:r>
                        <a:rPr lang="es-ES" sz="900" b="0" i="0" u="none" strike="noStrike">
                          <a:solidFill>
                            <a:srgbClr val="000000"/>
                          </a:solidFill>
                          <a:effectLst/>
                          <a:latin typeface="Arial" panose="020B0604020202020204" pitchFamily="34" charset="0"/>
                        </a:rPr>
                        <a:t>Si el usuario desea imprimir la consulta de notas, hará click en botón de imprimir</a:t>
                      </a: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80063346"/>
                  </a:ext>
                </a:extLst>
              </a:tr>
              <a:tr h="244276">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EXCEPCIÓN 1</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r>
                        <a:rPr lang="es-PE" sz="900" b="0" i="0" u="none" strike="noStrike">
                          <a:solidFill>
                            <a:srgbClr val="404040"/>
                          </a:solidFill>
                          <a:effectLst/>
                          <a:latin typeface="Arial" panose="020B0604020202020204" pitchFamily="34" charset="0"/>
                        </a:rPr>
                        <a:t>N/A</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995843919"/>
                  </a:ext>
                </a:extLst>
              </a:tr>
              <a:tr h="1064437">
                <a:tc>
                  <a:txBody>
                    <a:bodyPr/>
                    <a:lstStyle/>
                    <a:p>
                      <a:pPr rtl="0" fontAlgn="ctr">
                        <a:spcBef>
                          <a:spcPts val="300"/>
                        </a:spcBef>
                        <a:spcAft>
                          <a:spcPts val="300"/>
                        </a:spcAft>
                      </a:pPr>
                      <a:r>
                        <a:rPr lang="es-PE" sz="900" b="1" i="0" u="none" strike="noStrike">
                          <a:solidFill>
                            <a:srgbClr val="404040"/>
                          </a:solidFill>
                          <a:effectLst/>
                          <a:latin typeface="Arial" panose="020B0604020202020204" pitchFamily="34" charset="0"/>
                        </a:rPr>
                        <a:t>POSCONDICIÓN</a:t>
                      </a:r>
                      <a:endParaRPr lang="es-PE" sz="180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rtl="0" fontAlgn="ctr">
                        <a:spcBef>
                          <a:spcPts val="300"/>
                        </a:spcBef>
                        <a:spcAft>
                          <a:spcPts val="300"/>
                        </a:spcAft>
                      </a:pPr>
                      <a:br>
                        <a:rPr lang="es-PE" sz="1800" dirty="0">
                          <a:effectLst/>
                        </a:rPr>
                      </a:br>
                      <a:br>
                        <a:rPr lang="es-PE" sz="1800" dirty="0">
                          <a:effectLst/>
                        </a:rPr>
                      </a:br>
                      <a:br>
                        <a:rPr lang="es-PE" sz="1800" dirty="0">
                          <a:effectLst/>
                        </a:rPr>
                      </a:br>
                      <a:r>
                        <a:rPr lang="es-PE" sz="900" b="0" i="0" u="none" strike="noStrike" dirty="0">
                          <a:solidFill>
                            <a:srgbClr val="404040"/>
                          </a:solidFill>
                          <a:effectLst/>
                          <a:latin typeface="Arial" panose="020B0604020202020204" pitchFamily="34" charset="0"/>
                        </a:rPr>
                        <a:t>N/A  </a:t>
                      </a:r>
                      <a:endParaRPr lang="es-PE" sz="1800" dirty="0">
                        <a:effectLst/>
                      </a:endParaRPr>
                    </a:p>
                  </a:txBody>
                  <a:tcPr marL="68347" marR="68347" marT="53791" marB="53791"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28321226"/>
                  </a:ext>
                </a:extLst>
              </a:tr>
            </a:tbl>
          </a:graphicData>
        </a:graphic>
      </p:graphicFrame>
      <p:sp>
        <p:nvSpPr>
          <p:cNvPr id="10" name="Rectangle 4">
            <a:extLst>
              <a:ext uri="{FF2B5EF4-FFF2-40B4-BE49-F238E27FC236}">
                <a16:creationId xmlns:a16="http://schemas.microsoft.com/office/drawing/2014/main" id="{4185B59B-1D47-4E1B-B6BF-1B685BF6A49A}"/>
              </a:ext>
            </a:extLst>
          </p:cNvPr>
          <p:cNvSpPr>
            <a:spLocks noChangeArrowheads="1"/>
          </p:cNvSpPr>
          <p:nvPr/>
        </p:nvSpPr>
        <p:spPr bwMode="auto">
          <a:xfrm>
            <a:off x="2109788" y="1968927"/>
            <a:ext cx="121360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p:pic>
        <p:nvPicPr>
          <p:cNvPr id="4102" name="Picture 6">
            <a:extLst>
              <a:ext uri="{FF2B5EF4-FFF2-40B4-BE49-F238E27FC236}">
                <a16:creationId xmlns:a16="http://schemas.microsoft.com/office/drawing/2014/main" id="{A50B916D-8F10-450F-9222-3C1F2D796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276" y="2997126"/>
            <a:ext cx="382905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4874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1327</Words>
  <Application>Microsoft Office PowerPoint</Application>
  <PresentationFormat>Panorámica</PresentationFormat>
  <Paragraphs>148</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Narrow</vt:lpstr>
      <vt:lpstr>Arial Rounded</vt:lpstr>
      <vt:lpstr>Calibri</vt:lpstr>
      <vt:lpstr>Raleway</vt:lpstr>
      <vt:lpstr>Trebuchet MS</vt:lpstr>
      <vt:lpstr>Wingdings 3</vt:lpstr>
      <vt:lpstr>Faceta</vt:lpstr>
      <vt:lpstr>Presentación de PowerPoint</vt:lpstr>
      <vt:lpstr>1.Resumen</vt:lpstr>
      <vt:lpstr>2.Objetivos</vt:lpstr>
      <vt:lpstr>3.Alcances y Límites</vt:lpstr>
      <vt:lpstr>4.IDENTIFICACIÓN DE REQUERIMIENTOS </vt:lpstr>
      <vt:lpstr>5.CASOS DE USO </vt:lpstr>
      <vt:lpstr>CU002 – Matricular a de los alumnos</vt:lpstr>
      <vt:lpstr>CU003 – REGISTRAR NOTAS DE LOS ALUMNOS</vt:lpstr>
      <vt:lpstr>CU004 – MOSTRAR  NOTAS</vt:lpstr>
      <vt:lpstr>2.Prototipos del sistema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Martín</dc:creator>
  <cp:lastModifiedBy>Martín</cp:lastModifiedBy>
  <cp:revision>12</cp:revision>
  <dcterms:created xsi:type="dcterms:W3CDTF">2021-02-08T23:45:36Z</dcterms:created>
  <dcterms:modified xsi:type="dcterms:W3CDTF">2021-02-11T18:54:33Z</dcterms:modified>
</cp:coreProperties>
</file>