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1A1F-F37C-4C33-9AAC-EED40B1C1F3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F64-FDC6-48FA-9113-6933FBBD38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2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1A1F-F37C-4C33-9AAC-EED40B1C1F3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F64-FDC6-48FA-9113-6933FBBD38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4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1A1F-F37C-4C33-9AAC-EED40B1C1F3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F64-FDC6-48FA-9113-6933FBBD38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6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1A1F-F37C-4C33-9AAC-EED40B1C1F3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F64-FDC6-48FA-9113-6933FBBD38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1A1F-F37C-4C33-9AAC-EED40B1C1F3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F64-FDC6-48FA-9113-6933FBBD38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3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1A1F-F37C-4C33-9AAC-EED40B1C1F3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F64-FDC6-48FA-9113-6933FBBD38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1A1F-F37C-4C33-9AAC-EED40B1C1F3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F64-FDC6-48FA-9113-6933FBBD38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2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1A1F-F37C-4C33-9AAC-EED40B1C1F3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F64-FDC6-48FA-9113-6933FBBD38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8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1A1F-F37C-4C33-9AAC-EED40B1C1F3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F64-FDC6-48FA-9113-6933FBBD38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1A1F-F37C-4C33-9AAC-EED40B1C1F3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F64-FDC6-48FA-9113-6933FBBD38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0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1A1F-F37C-4C33-9AAC-EED40B1C1F3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9F64-FDC6-48FA-9113-6933FBBD38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7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71A1F-F37C-4C33-9AAC-EED40B1C1F3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9F64-FDC6-48FA-9113-6933FBBD38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4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238897" y="235131"/>
            <a:ext cx="412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endParaRPr lang="en-US" sz="28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23396"/>
              </p:ext>
            </p:extLst>
          </p:nvPr>
        </p:nvGraphicFramePr>
        <p:xfrm>
          <a:off x="966651" y="1110342"/>
          <a:ext cx="10672354" cy="426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49032">
                  <a:extLst>
                    <a:ext uri="{9D8B030D-6E8A-4147-A177-3AD203B41FA5}">
                      <a16:colId xmlns:a16="http://schemas.microsoft.com/office/drawing/2014/main" val="2524203624"/>
                    </a:ext>
                  </a:extLst>
                </a:gridCol>
                <a:gridCol w="8023322">
                  <a:extLst>
                    <a:ext uri="{9D8B030D-6E8A-4147-A177-3AD203B41FA5}">
                      <a16:colId xmlns:a16="http://schemas.microsoft.com/office/drawing/2014/main" val="2681709946"/>
                    </a:ext>
                  </a:extLst>
                </a:gridCol>
              </a:tblGrid>
              <a:tr h="501951">
                <a:tc>
                  <a:txBody>
                    <a:bodyPr/>
                    <a:lstStyle/>
                    <a:p>
                      <a:r>
                        <a:rPr lang="es-ES" sz="3200" b="1" dirty="0" smtClean="0">
                          <a:solidFill>
                            <a:schemeClr val="accent5"/>
                          </a:solidFill>
                        </a:rPr>
                        <a:t>SELECT</a:t>
                      </a:r>
                      <a:endParaRPr lang="en-US" sz="32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800" b="0" dirty="0" smtClean="0"/>
                        <a:t>Lista</a:t>
                      </a:r>
                      <a:r>
                        <a:rPr lang="es-ES" sz="2800" b="0" baseline="0" dirty="0" smtClean="0"/>
                        <a:t> de columnas a consultar.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02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3200" b="1" dirty="0" smtClean="0">
                          <a:solidFill>
                            <a:schemeClr val="accent5"/>
                          </a:solidFill>
                        </a:rPr>
                        <a:t>FROM</a:t>
                      </a:r>
                      <a:endParaRPr lang="en-US" sz="32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800" b="0" dirty="0" smtClean="0"/>
                        <a:t>La tabla o tablas a consultar.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51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3200" b="1" dirty="0" smtClean="0">
                          <a:solidFill>
                            <a:schemeClr val="accent5"/>
                          </a:solidFill>
                        </a:rPr>
                        <a:t>WHERE</a:t>
                      </a:r>
                      <a:endParaRPr lang="en-US" sz="32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800" b="0" dirty="0" smtClean="0"/>
                        <a:t>Filtrar</a:t>
                      </a:r>
                      <a:r>
                        <a:rPr lang="es-ES" sz="2800" b="0" baseline="0" dirty="0" smtClean="0"/>
                        <a:t> las filas en base a una condición.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70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3200" b="1" dirty="0" smtClean="0">
                          <a:solidFill>
                            <a:schemeClr val="accent5"/>
                          </a:solidFill>
                        </a:rPr>
                        <a:t>GROUP BY</a:t>
                      </a:r>
                      <a:endParaRPr lang="en-US" sz="32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800" b="0" dirty="0" smtClean="0"/>
                        <a:t>Agrupar las filas en base a un criterio de agrupamiento,</a:t>
                      </a:r>
                      <a:r>
                        <a:rPr lang="es-ES" sz="2800" b="0" baseline="0" dirty="0" smtClean="0"/>
                        <a:t> con el objetivo de hacer resúmenes de datos.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91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3200" b="1" dirty="0" smtClean="0">
                          <a:solidFill>
                            <a:schemeClr val="accent5"/>
                          </a:solidFill>
                        </a:rPr>
                        <a:t>HAVING</a:t>
                      </a:r>
                      <a:endParaRPr lang="en-US" sz="32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800" b="0" dirty="0" smtClean="0"/>
                        <a:t>Filtra el resultado de los grupos.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3085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3200" b="1" dirty="0" smtClean="0">
                          <a:solidFill>
                            <a:schemeClr val="accent5"/>
                          </a:solidFill>
                        </a:rPr>
                        <a:t>ORDER BY</a:t>
                      </a:r>
                      <a:endParaRPr lang="en-US" sz="32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800" b="0" dirty="0" smtClean="0"/>
                        <a:t>Ordena el resultado de</a:t>
                      </a:r>
                      <a:r>
                        <a:rPr lang="es-ES" sz="2800" b="0" baseline="0" dirty="0" smtClean="0"/>
                        <a:t> la consulta.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7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676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65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LAB-A</dc:creator>
  <cp:lastModifiedBy>LAB-A</cp:lastModifiedBy>
  <cp:revision>4</cp:revision>
  <dcterms:created xsi:type="dcterms:W3CDTF">2024-04-11T19:50:44Z</dcterms:created>
  <dcterms:modified xsi:type="dcterms:W3CDTF">2024-04-11T20:07:32Z</dcterms:modified>
</cp:coreProperties>
</file>