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10"/>
      <p:bold r:id="rId11"/>
      <p:italic r:id="rId12"/>
      <p:boldItalic r:id="rId13"/>
    </p:embeddedFont>
    <p:embeddedFont>
      <p:font typeface="Arial Narrow" panose="020B0606020202030204" pitchFamily="34" charset="0"/>
      <p:regular r:id="rId14"/>
      <p:bold r:id="rId15"/>
      <p:italic r:id="rId16"/>
      <p:boldItalic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Wingdings 3" panose="05040102010807070707" pitchFamily="18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gwOfiCrB5bClRqDBwDhrh7cxV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22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customschemas.google.com/relationships/presentationmetadata" Target="meta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None/>
            </a:pPr>
            <a:endParaRPr sz="10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2" name="Google Shape;2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9" name="Google Shape;21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3" name="Google Shape;25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7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229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0776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50959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45542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19234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969947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590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5845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2317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803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13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519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6064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8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227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89270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352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"/>
          <p:cNvSpPr txBox="1">
            <a:spLocks noGrp="1"/>
          </p:cNvSpPr>
          <p:nvPr>
            <p:ph type="ctrTitle"/>
          </p:nvPr>
        </p:nvSpPr>
        <p:spPr>
          <a:xfrm>
            <a:off x="112605" y="2294157"/>
            <a:ext cx="8103919" cy="138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lvl="0" algn="ctr">
              <a:spcBef>
                <a:spcPts val="0"/>
              </a:spcBef>
              <a:buClr>
                <a:srgbClr val="FFC000"/>
              </a:buClr>
              <a:buSzPts val="2160"/>
            </a:pPr>
            <a:r>
              <a:rPr lang="es-ES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ES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2160" b="1" dirty="0">
                <a:solidFill>
                  <a:srgbClr val="FFC000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</a:t>
            </a:r>
            <a:r>
              <a:rPr lang="es-ES" sz="162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TÍTULO (ejemplo)</a:t>
            </a:r>
            <a:br>
              <a:rPr lang="es-ES" sz="162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  <a:t>APLICACIÓN DE MODELOS ECONOMÉTRICOS EN EL SECTOR EDUCATIVO</a:t>
            </a:r>
            <a:br>
              <a:rPr lang="es-ES" sz="1979" b="1" dirty="0">
                <a:solidFill>
                  <a:srgbClr val="002060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2160" b="1" dirty="0"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ES" sz="2160" b="1" dirty="0">
                <a:latin typeface="Arial Narrow"/>
                <a:ea typeface="Arial Narrow"/>
                <a:cs typeface="Arial Narrow"/>
                <a:sym typeface="Arial Narrow"/>
              </a:rPr>
            </a:br>
            <a:endParaRPr sz="2160" b="1" u="sng" dirty="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7" name="Google Shape;147;p1"/>
          <p:cNvSpPr txBox="1">
            <a:spLocks noGrp="1"/>
          </p:cNvSpPr>
          <p:nvPr>
            <p:ph type="subTitle" idx="1"/>
          </p:nvPr>
        </p:nvSpPr>
        <p:spPr>
          <a:xfrm>
            <a:off x="1103698" y="3678286"/>
            <a:ext cx="6278887" cy="137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20"/>
              <a:buNone/>
            </a:pPr>
            <a:r>
              <a:rPr lang="es-ES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Integrantes: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ES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ES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ES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 sz="1400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SzPts val="1120"/>
              <a:buNone/>
            </a:pPr>
            <a:r>
              <a:rPr lang="es-ES" sz="1400" b="1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- Apellidos y Nombres 1</a:t>
            </a:r>
            <a:endParaRPr sz="1400" b="1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-864604" y="6353175"/>
            <a:ext cx="5832648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</a:pPr>
            <a:r>
              <a:rPr lang="es-ES" sz="1600" b="1" i="0" u="none" strike="noStrike" cap="none" dirty="0" smtClean="0">
                <a:solidFill>
                  <a:srgbClr val="003300"/>
                </a:solidFill>
                <a:latin typeface="Arial Narrow"/>
                <a:ea typeface="Arial Narrow"/>
                <a:cs typeface="Arial Narrow"/>
                <a:sym typeface="Arial Narrow"/>
              </a:rPr>
              <a:t>Categorías I, II Y III</a:t>
            </a:r>
            <a:endParaRPr sz="1600" b="1" i="0" u="none" strike="noStrike" cap="none" dirty="0">
              <a:solidFill>
                <a:srgbClr val="0033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4363" y="289491"/>
            <a:ext cx="1239977" cy="1512168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"/>
          <p:cNvSpPr/>
          <p:nvPr/>
        </p:nvSpPr>
        <p:spPr>
          <a:xfrm>
            <a:off x="1342397" y="445984"/>
            <a:ext cx="6782793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i="0" u="none" strike="noStrike" cap="none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UNIVERSIDAD NACIONAL DE INGENIERÍA</a:t>
            </a:r>
            <a:endParaRPr sz="2400" b="1" i="0" u="none" strike="noStrike" cap="none" dirty="0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Facultad de Ingeniería Económica, Estadística  y Ciencias Sociales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dirty="0"/>
          </a:p>
          <a:p>
            <a:pPr algn="ctr"/>
            <a:r>
              <a:rPr lang="es-E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s-ES" sz="1600" b="0" i="0" u="none" strike="noStrike" cap="none" dirty="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s-ES" sz="1600" b="1" i="0" u="none" strike="noStrike" cap="none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Escuela Profesional de Ingeniería </a:t>
            </a:r>
            <a:r>
              <a:rPr lang="es-ES" sz="1600" b="1" dirty="0">
                <a:solidFill>
                  <a:srgbClr val="990033"/>
                </a:solidFill>
                <a:latin typeface="Arial Narrow"/>
                <a:ea typeface="Arial Narrow"/>
                <a:cs typeface="Arial Narrow"/>
                <a:sym typeface="Arial Narrow"/>
              </a:rPr>
              <a:t>Estadística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i="0" u="none" strike="noStrike" cap="none" dirty="0">
              <a:solidFill>
                <a:srgbClr val="990033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0" name="Google Shape;160;p2"/>
          <p:cNvGrpSpPr/>
          <p:nvPr/>
        </p:nvGrpSpPr>
        <p:grpSpPr>
          <a:xfrm>
            <a:off x="1094858" y="1776561"/>
            <a:ext cx="7098299" cy="4344540"/>
            <a:chOff x="-20758" y="3745"/>
            <a:chExt cx="7098299" cy="4344540"/>
          </a:xfrm>
        </p:grpSpPr>
        <p:sp>
          <p:nvSpPr>
            <p:cNvPr id="161" name="Google Shape;161;p2"/>
            <p:cNvSpPr/>
            <p:nvPr/>
          </p:nvSpPr>
          <p:spPr>
            <a:xfrm rot="5400000">
              <a:off x="-123814" y="106801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-20758" y="382596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 rot="5400000">
              <a:off x="3573080" y="-2873906"/>
              <a:ext cx="62680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 txBox="1"/>
            <p:nvPr/>
          </p:nvSpPr>
          <p:spPr>
            <a:xfrm>
              <a:off x="695428" y="34344"/>
              <a:ext cx="6351515" cy="56561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</a:t>
              </a:r>
              <a:endParaRPr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2"/>
            <p:cNvSpPr/>
            <p:nvPr/>
          </p:nvSpPr>
          <p:spPr>
            <a:xfrm rot="5400000">
              <a:off x="-123814" y="951983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 txBox="1"/>
            <p:nvPr/>
          </p:nvSpPr>
          <p:spPr>
            <a:xfrm>
              <a:off x="-20758" y="1227778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2"/>
            <p:cNvSpPr/>
            <p:nvPr/>
          </p:nvSpPr>
          <p:spPr>
            <a:xfrm rot="5400000">
              <a:off x="3573245" y="-2028889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 txBox="1"/>
            <p:nvPr/>
          </p:nvSpPr>
          <p:spPr>
            <a:xfrm>
              <a:off x="695428" y="879510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OBJETIVOS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 rot="5400000">
              <a:off x="-123814" y="1797164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 txBox="1"/>
            <p:nvPr/>
          </p:nvSpPr>
          <p:spPr>
            <a:xfrm>
              <a:off x="-20758" y="2072959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"/>
            <p:cNvSpPr/>
            <p:nvPr/>
          </p:nvSpPr>
          <p:spPr>
            <a:xfrm rot="5400000">
              <a:off x="3573245" y="-1183708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695428" y="1724691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 dirty="0" smtClean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METODOLOGÍA</a:t>
              </a:r>
              <a:endParaRPr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"/>
            <p:cNvSpPr/>
            <p:nvPr/>
          </p:nvSpPr>
          <p:spPr>
            <a:xfrm rot="5400000">
              <a:off x="-123814" y="2642346"/>
              <a:ext cx="963814" cy="757702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 txBox="1"/>
            <p:nvPr/>
          </p:nvSpPr>
          <p:spPr>
            <a:xfrm>
              <a:off x="-20758" y="2918141"/>
              <a:ext cx="757702" cy="206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"/>
            <p:cNvSpPr/>
            <p:nvPr/>
          </p:nvSpPr>
          <p:spPr>
            <a:xfrm rot="5400000">
              <a:off x="3573245" y="-338526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 txBox="1"/>
            <p:nvPr/>
          </p:nvSpPr>
          <p:spPr>
            <a:xfrm>
              <a:off x="695428" y="2569873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RESULTADOS</a:t>
              </a:r>
              <a:endParaRPr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 rot="5400000">
              <a:off x="-165330" y="3529043"/>
              <a:ext cx="963814" cy="674670"/>
            </a:xfrm>
            <a:prstGeom prst="chevron">
              <a:avLst>
                <a:gd name="adj" fmla="val 50000"/>
              </a:avLst>
            </a:prstGeom>
            <a:gradFill>
              <a:gsLst>
                <a:gs pos="0">
                  <a:srgbClr val="746F6F"/>
                </a:gs>
                <a:gs pos="78000">
                  <a:srgbClr val="5F5B5B"/>
                </a:gs>
                <a:gs pos="100000">
                  <a:srgbClr val="5F5B5B"/>
                </a:gs>
              </a:gsLst>
              <a:lin ang="5400000" scaled="0"/>
            </a:gra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 txBox="1"/>
            <p:nvPr/>
          </p:nvSpPr>
          <p:spPr>
            <a:xfrm>
              <a:off x="-20758" y="3721806"/>
              <a:ext cx="674670" cy="28914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2"/>
            <p:cNvSpPr/>
            <p:nvPr/>
          </p:nvSpPr>
          <p:spPr>
            <a:xfrm rot="5400000">
              <a:off x="3531729" y="506654"/>
              <a:ext cx="626479" cy="6382113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lt2">
                <a:alpha val="89803"/>
              </a:schemeClr>
            </a:solidFill>
            <a:ln w="12700" cap="rnd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38100" dist="254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 txBox="1"/>
            <p:nvPr/>
          </p:nvSpPr>
          <p:spPr>
            <a:xfrm>
              <a:off x="653912" y="3415053"/>
              <a:ext cx="6351531" cy="565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125" tIns="17775" rIns="17775" bIns="17775" anchor="ctr" anchorCtr="0">
              <a:noAutofit/>
            </a:bodyPr>
            <a:lstStyle/>
            <a:p>
              <a:pPr marL="285750" marR="0" lvl="1" indent="-2857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Calibri"/>
                <a:buChar char="•"/>
              </a:pPr>
              <a:r>
                <a:rPr lang="es-ES" sz="2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CONCLUSIONES</a:t>
              </a:r>
              <a:endPara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1" name="Google Shape;181;p2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1">
                <a:lumMod val="40000"/>
                <a:lumOff val="6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-20432"/>
            <a:ext cx="9144000" cy="12954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 txBox="1">
            <a:spLocks noGrp="1"/>
          </p:cNvSpPr>
          <p:nvPr>
            <p:ph type="title"/>
          </p:nvPr>
        </p:nvSpPr>
        <p:spPr>
          <a:xfrm>
            <a:off x="468313" y="215900"/>
            <a:ext cx="8229600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</a:pPr>
            <a:r>
              <a:rPr lang="es-ES" sz="30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3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3"/>
          <p:cNvGrpSpPr/>
          <p:nvPr/>
        </p:nvGrpSpPr>
        <p:grpSpPr>
          <a:xfrm>
            <a:off x="2925" y="-1984"/>
            <a:ext cx="9138149" cy="1126728"/>
            <a:chOff x="2925" y="0"/>
            <a:chExt cx="9138149" cy="1126728"/>
          </a:xfrm>
          <a:solidFill>
            <a:schemeClr val="accent2"/>
          </a:solidFill>
        </p:grpSpPr>
        <p:sp>
          <p:nvSpPr>
            <p:cNvPr id="190" name="Google Shape;190;p3"/>
            <p:cNvSpPr/>
            <p:nvPr/>
          </p:nvSpPr>
          <p:spPr>
            <a:xfrm>
              <a:off x="2925" y="0"/>
              <a:ext cx="2886694" cy="1126728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 txBox="1"/>
            <p:nvPr/>
          </p:nvSpPr>
          <p:spPr>
            <a:xfrm>
              <a:off x="2925" y="0"/>
              <a:ext cx="2605012" cy="112672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Introducción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2504750" y="60901"/>
              <a:ext cx="1924347" cy="1004925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3007213" y="60901"/>
              <a:ext cx="919422" cy="100492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044228" y="60901"/>
              <a:ext cx="1924347" cy="1004925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"/>
            <p:cNvSpPr txBox="1"/>
            <p:nvPr/>
          </p:nvSpPr>
          <p:spPr>
            <a:xfrm>
              <a:off x="4546691" y="60901"/>
              <a:ext cx="919422" cy="100492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583706" y="60901"/>
              <a:ext cx="1924347" cy="1004925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"/>
            <p:cNvSpPr txBox="1"/>
            <p:nvPr/>
          </p:nvSpPr>
          <p:spPr>
            <a:xfrm>
              <a:off x="6086169" y="60901"/>
              <a:ext cx="919422" cy="100492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216025" tIns="144000" rIns="72000" bIns="1440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7123184" y="60901"/>
              <a:ext cx="2017890" cy="1004925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"/>
            <p:cNvSpPr txBox="1"/>
            <p:nvPr/>
          </p:nvSpPr>
          <p:spPr>
            <a:xfrm>
              <a:off x="7625647" y="60901"/>
              <a:ext cx="1012965" cy="1004925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6" name="Google Shape;206;p4"/>
          <p:cNvGrpSpPr/>
          <p:nvPr/>
        </p:nvGrpSpPr>
        <p:grpSpPr>
          <a:xfrm>
            <a:off x="2339" y="70024"/>
            <a:ext cx="9139321" cy="1126728"/>
            <a:chOff x="2339" y="0"/>
            <a:chExt cx="9139321" cy="1126728"/>
          </a:xfrm>
          <a:solidFill>
            <a:schemeClr val="accent2"/>
          </a:solidFill>
        </p:grpSpPr>
        <p:sp>
          <p:nvSpPr>
            <p:cNvPr id="207" name="Google Shape;207;p4"/>
            <p:cNvSpPr/>
            <p:nvPr/>
          </p:nvSpPr>
          <p:spPr>
            <a:xfrm>
              <a:off x="2339" y="149472"/>
              <a:ext cx="1584270" cy="827782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4"/>
            <p:cNvSpPr txBox="1"/>
            <p:nvPr/>
          </p:nvSpPr>
          <p:spPr>
            <a:xfrm>
              <a:off x="2339" y="149472"/>
              <a:ext cx="1377325" cy="82778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"/>
            <p:cNvSpPr/>
            <p:nvPr/>
          </p:nvSpPr>
          <p:spPr>
            <a:xfrm>
              <a:off x="1456682" y="0"/>
              <a:ext cx="3321946" cy="112672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2020046" y="0"/>
              <a:ext cx="2195218" cy="112672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Objetivos</a:t>
              </a:r>
              <a:endParaRPr sz="2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4"/>
            <p:cNvSpPr/>
            <p:nvPr/>
          </p:nvSpPr>
          <p:spPr>
            <a:xfrm>
              <a:off x="4648702" y="149472"/>
              <a:ext cx="1584270" cy="82778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4"/>
            <p:cNvSpPr txBox="1"/>
            <p:nvPr/>
          </p:nvSpPr>
          <p:spPr>
            <a:xfrm>
              <a:off x="5062593" y="149472"/>
              <a:ext cx="756488" cy="82778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"/>
            <p:cNvSpPr/>
            <p:nvPr/>
          </p:nvSpPr>
          <p:spPr>
            <a:xfrm>
              <a:off x="6103046" y="149472"/>
              <a:ext cx="1584270" cy="82778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4"/>
            <p:cNvSpPr txBox="1"/>
            <p:nvPr/>
          </p:nvSpPr>
          <p:spPr>
            <a:xfrm>
              <a:off x="6516937" y="149472"/>
              <a:ext cx="756488" cy="82778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76000" tIns="117325" rIns="58650" bIns="117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"/>
            <p:cNvSpPr/>
            <p:nvPr/>
          </p:nvSpPr>
          <p:spPr>
            <a:xfrm>
              <a:off x="7557390" y="149472"/>
              <a:ext cx="1584270" cy="827782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4"/>
            <p:cNvSpPr txBox="1"/>
            <p:nvPr/>
          </p:nvSpPr>
          <p:spPr>
            <a:xfrm>
              <a:off x="7971281" y="149472"/>
              <a:ext cx="756488" cy="827782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5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5"/>
          <p:cNvGrpSpPr/>
          <p:nvPr/>
        </p:nvGrpSpPr>
        <p:grpSpPr>
          <a:xfrm>
            <a:off x="4153" y="70024"/>
            <a:ext cx="9135692" cy="1126728"/>
            <a:chOff x="4153" y="0"/>
            <a:chExt cx="9135692" cy="1126728"/>
          </a:xfrm>
          <a:solidFill>
            <a:schemeClr val="accent2"/>
          </a:solidFill>
        </p:grpSpPr>
        <p:sp>
          <p:nvSpPr>
            <p:cNvPr id="224" name="Google Shape;224;p5"/>
            <p:cNvSpPr/>
            <p:nvPr/>
          </p:nvSpPr>
          <p:spPr>
            <a:xfrm>
              <a:off x="4153" y="133818"/>
              <a:ext cx="1649063" cy="859091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4153" y="133818"/>
              <a:ext cx="1434290" cy="8590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1457880" y="133818"/>
              <a:ext cx="1649063" cy="85909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1887426" y="133818"/>
              <a:ext cx="789972" cy="8590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2911606" y="0"/>
              <a:ext cx="3320786" cy="112672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5"/>
            <p:cNvSpPr txBox="1"/>
            <p:nvPr/>
          </p:nvSpPr>
          <p:spPr>
            <a:xfrm>
              <a:off x="3474970" y="0"/>
              <a:ext cx="2194058" cy="112672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 dirty="0" smtClean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Metodología</a:t>
              </a:r>
              <a:endParaRPr sz="2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5"/>
            <p:cNvSpPr/>
            <p:nvPr/>
          </p:nvSpPr>
          <p:spPr>
            <a:xfrm>
              <a:off x="6037056" y="133818"/>
              <a:ext cx="1649063" cy="85909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6466602" y="133818"/>
              <a:ext cx="789972" cy="8590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5"/>
            <p:cNvSpPr/>
            <p:nvPr/>
          </p:nvSpPr>
          <p:spPr>
            <a:xfrm>
              <a:off x="7490782" y="133818"/>
              <a:ext cx="1649063" cy="85909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5"/>
            <p:cNvSpPr txBox="1"/>
            <p:nvPr/>
          </p:nvSpPr>
          <p:spPr>
            <a:xfrm>
              <a:off x="7920328" y="133818"/>
              <a:ext cx="789972" cy="8590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6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0" name="Google Shape;240;p6"/>
          <p:cNvGrpSpPr/>
          <p:nvPr/>
        </p:nvGrpSpPr>
        <p:grpSpPr>
          <a:xfrm>
            <a:off x="4153" y="70024"/>
            <a:ext cx="9135692" cy="1126728"/>
            <a:chOff x="4153" y="0"/>
            <a:chExt cx="9135692" cy="1126728"/>
          </a:xfrm>
          <a:solidFill>
            <a:schemeClr val="accent2"/>
          </a:solidFill>
        </p:grpSpPr>
        <p:sp>
          <p:nvSpPr>
            <p:cNvPr id="241" name="Google Shape;241;p6"/>
            <p:cNvSpPr/>
            <p:nvPr/>
          </p:nvSpPr>
          <p:spPr>
            <a:xfrm>
              <a:off x="4153" y="133818"/>
              <a:ext cx="1649063" cy="859091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4153" y="133818"/>
              <a:ext cx="1434290" cy="8590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1457880" y="133818"/>
              <a:ext cx="1649063" cy="85909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6"/>
            <p:cNvSpPr txBox="1"/>
            <p:nvPr/>
          </p:nvSpPr>
          <p:spPr>
            <a:xfrm>
              <a:off x="1887426" y="133818"/>
              <a:ext cx="789972" cy="8590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84000" tIns="122675" rIns="61325" bIns="122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2911606" y="133818"/>
              <a:ext cx="1649063" cy="85909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3341152" y="133818"/>
              <a:ext cx="789972" cy="8590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4365333" y="0"/>
              <a:ext cx="3320786" cy="112672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6"/>
            <p:cNvSpPr txBox="1"/>
            <p:nvPr/>
          </p:nvSpPr>
          <p:spPr>
            <a:xfrm>
              <a:off x="4928697" y="0"/>
              <a:ext cx="2194058" cy="112672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Resultados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7490782" y="133818"/>
              <a:ext cx="1649063" cy="85909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7920328" y="133818"/>
              <a:ext cx="789972" cy="8590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7"/>
          <p:cNvPicPr preferRelativeResize="0"/>
          <p:nvPr/>
        </p:nvPicPr>
        <p:blipFill rotWithShape="1">
          <a:blip r:embed="rId3">
            <a:alphaModFix/>
            <a:duotone>
              <a:prstClr val="black"/>
              <a:schemeClr val="accent2">
                <a:lumMod val="40000"/>
                <a:lumOff val="60000"/>
                <a:tint val="45000"/>
                <a:satMod val="400000"/>
              </a:schemeClr>
            </a:duotone>
          </a:blip>
          <a:srcRect l="50498" t="20451" r="41743" b="73666"/>
          <a:stretch/>
        </p:blipFill>
        <p:spPr>
          <a:xfrm>
            <a:off x="0" y="6453188"/>
            <a:ext cx="9144000" cy="4048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7" name="Google Shape;257;p7"/>
          <p:cNvGrpSpPr/>
          <p:nvPr/>
        </p:nvGrpSpPr>
        <p:grpSpPr>
          <a:xfrm>
            <a:off x="4153" y="70024"/>
            <a:ext cx="9135693" cy="1126728"/>
            <a:chOff x="4153" y="0"/>
            <a:chExt cx="9135693" cy="1126728"/>
          </a:xfrm>
          <a:solidFill>
            <a:schemeClr val="accent2"/>
          </a:solidFill>
        </p:grpSpPr>
        <p:sp>
          <p:nvSpPr>
            <p:cNvPr id="258" name="Google Shape;258;p7"/>
            <p:cNvSpPr/>
            <p:nvPr/>
          </p:nvSpPr>
          <p:spPr>
            <a:xfrm>
              <a:off x="4153" y="133818"/>
              <a:ext cx="1649063" cy="859091"/>
            </a:xfrm>
            <a:prstGeom prst="homePlate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7"/>
            <p:cNvSpPr txBox="1"/>
            <p:nvPr/>
          </p:nvSpPr>
          <p:spPr>
            <a:xfrm>
              <a:off x="4153" y="133818"/>
              <a:ext cx="1434290" cy="8590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06675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"/>
            <p:cNvSpPr/>
            <p:nvPr/>
          </p:nvSpPr>
          <p:spPr>
            <a:xfrm>
              <a:off x="1457880" y="133818"/>
              <a:ext cx="1649063" cy="85909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7"/>
            <p:cNvSpPr txBox="1"/>
            <p:nvPr/>
          </p:nvSpPr>
          <p:spPr>
            <a:xfrm>
              <a:off x="1887426" y="133818"/>
              <a:ext cx="789972" cy="8590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184000" tIns="122675" rIns="61325" bIns="1226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4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2911606" y="133818"/>
              <a:ext cx="1649063" cy="85909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7"/>
            <p:cNvSpPr txBox="1"/>
            <p:nvPr/>
          </p:nvSpPr>
          <p:spPr>
            <a:xfrm>
              <a:off x="3341152" y="133818"/>
              <a:ext cx="789972" cy="8590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5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4365333" y="133818"/>
              <a:ext cx="1649063" cy="859091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7"/>
            <p:cNvSpPr txBox="1"/>
            <p:nvPr/>
          </p:nvSpPr>
          <p:spPr>
            <a:xfrm>
              <a:off x="4794879" y="133818"/>
              <a:ext cx="789972" cy="859091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44000" tIns="29325" rIns="14650" bIns="29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5819060" y="0"/>
              <a:ext cx="3320786" cy="1126728"/>
            </a:xfrm>
            <a:prstGeom prst="chevron">
              <a:avLst>
                <a:gd name="adj" fmla="val 50000"/>
              </a:avLst>
            </a:prstGeom>
            <a:grpFill/>
            <a:ln>
              <a:noFill/>
            </a:ln>
            <a:effectLst>
              <a:outerShdw blurRad="50800" dist="38100" dir="5400000" rotWithShape="0">
                <a:srgbClr val="000000">
                  <a:alpha val="34901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7"/>
            <p:cNvSpPr txBox="1"/>
            <p:nvPr/>
          </p:nvSpPr>
          <p:spPr>
            <a:xfrm>
              <a:off x="6382424" y="0"/>
              <a:ext cx="2194058" cy="1126728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80000" tIns="53325" rIns="26650" bIns="533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Conclusiones</a:t>
              </a:r>
              <a:endParaRPr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Personalizado 4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98F98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DDF0F2"/>
      </a:hlink>
      <a:folHlink>
        <a:srgbClr val="398F98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205</TotalTime>
  <Words>64</Words>
  <Application>Microsoft Office PowerPoint</Application>
  <PresentationFormat>Presentación en pantalla (4:3)</PresentationFormat>
  <Paragraphs>33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Trebuchet MS</vt:lpstr>
      <vt:lpstr>Arial Narrow</vt:lpstr>
      <vt:lpstr>Noto Sans Symbols</vt:lpstr>
      <vt:lpstr>Calibri</vt:lpstr>
      <vt:lpstr>Arial</vt:lpstr>
      <vt:lpstr>Wingdings 3</vt:lpstr>
      <vt:lpstr>Faceta</vt:lpstr>
      <vt:lpstr>           TÍTULO (ejemplo) APLICACIÓN DE MODELOS ECONOMÉTRICOS EN EL SECTOR EDUCATIVO  </vt:lpstr>
      <vt:lpstr>CONTENIDO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TÍTULO (ejemplo) APLICACIÓN DE MODELOS ECONOMÉTRICOS EN EL SECTOR EDUCATIVO  </dc:title>
  <dc:creator>Marcial Ruiz</dc:creator>
  <cp:lastModifiedBy>FIEECS-UNI</cp:lastModifiedBy>
  <cp:revision>7</cp:revision>
  <dcterms:created xsi:type="dcterms:W3CDTF">2011-06-04T14:20:28Z</dcterms:created>
  <dcterms:modified xsi:type="dcterms:W3CDTF">2025-05-22T20:24:35Z</dcterms:modified>
</cp:coreProperties>
</file>