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6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71" autoAdjust="0"/>
  </p:normalViewPr>
  <p:slideViewPr>
    <p:cSldViewPr>
      <p:cViewPr varScale="1">
        <p:scale>
          <a:sx n="72" d="100"/>
          <a:sy n="72" d="100"/>
        </p:scale>
        <p:origin x="12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F00-307A-41B9-87E6-7D43E0F7946E}" type="datetimeFigureOut">
              <a:rPr lang="es-PE" smtClean="0"/>
              <a:t>20/09/2016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666C-B9EA-41BA-9901-B66067C8EC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42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63" y="33338"/>
            <a:ext cx="7953375" cy="6588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42988" y="836613"/>
            <a:ext cx="3884612" cy="56880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0000" y="836613"/>
            <a:ext cx="3884613" cy="56880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8E0C-8206-40D0-98A5-DF5C0B6FAD0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61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76064"/>
          </a:xfrm>
        </p:spPr>
        <p:txBody>
          <a:bodyPr anchor="t" anchorCtr="0">
            <a:normAutofit/>
          </a:bodyPr>
          <a:lstStyle>
            <a:lvl1pPr algn="l">
              <a:defRPr sz="2400" b="1">
                <a:solidFill>
                  <a:srgbClr val="FFC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5"/>
          </a:xfrm>
        </p:spPr>
        <p:txBody>
          <a:bodyPr/>
          <a:lstStyle>
            <a:lvl1pPr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76064"/>
          </a:xfrm>
        </p:spPr>
        <p:txBody>
          <a:bodyPr anchor="t" anchorCtr="0">
            <a:normAutofit/>
          </a:bodyPr>
          <a:lstStyle>
            <a:lvl1pPr algn="l">
              <a:defRPr sz="2400" b="1">
                <a:solidFill>
                  <a:srgbClr val="FFC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20/09/2016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sz="5400" b="1" dirty="0" smtClean="0">
                <a:solidFill>
                  <a:srgbClr val="002060"/>
                </a:solidFill>
              </a:rPr>
              <a:t>Elementos y Diagramas RUP</a:t>
            </a:r>
            <a:endParaRPr lang="es-PE" sz="5400" b="1" dirty="0">
              <a:solidFill>
                <a:srgbClr val="002060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4282" y="4429132"/>
            <a:ext cx="8606190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/>
              <a:t>Carrera: COMPUTACIÓN E INFORMÁTICA</a:t>
            </a:r>
          </a:p>
          <a:p>
            <a:pPr algn="l"/>
            <a:r>
              <a:rPr lang="es-PE" sz="2000" b="1" dirty="0"/>
              <a:t>Semestre: 2016 - II</a:t>
            </a:r>
          </a:p>
          <a:p>
            <a:pPr algn="l"/>
            <a:r>
              <a:rPr lang="es-PE" sz="2000" b="1" dirty="0"/>
              <a:t>Nombre de Unidad Didáctica: </a:t>
            </a:r>
            <a:r>
              <a:rPr lang="es-PE" sz="2000" b="1" dirty="0" smtClean="0"/>
              <a:t>MODELAMIENTO DE DESARROLLO DE SOFTWARE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 DIAGRAMAS UML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5442"/>
          <a:stretch/>
        </p:blipFill>
        <p:spPr>
          <a:xfrm>
            <a:off x="971600" y="1700808"/>
            <a:ext cx="7272808" cy="407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2.1 UML: </a:t>
            </a:r>
            <a:r>
              <a:rPr lang="es-PE" dirty="0" err="1" smtClean="0"/>
              <a:t>Unified</a:t>
            </a:r>
            <a:r>
              <a:rPr lang="es-PE" dirty="0" smtClean="0"/>
              <a:t> </a:t>
            </a:r>
            <a:r>
              <a:rPr lang="es-PE" dirty="0" err="1" smtClean="0"/>
              <a:t>Modeling</a:t>
            </a:r>
            <a:r>
              <a:rPr lang="es-PE" dirty="0" smtClean="0"/>
              <a:t> </a:t>
            </a:r>
            <a:r>
              <a:rPr lang="es-PE" dirty="0" err="1" smtClean="0"/>
              <a:t>Language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Es </a:t>
            </a:r>
            <a:r>
              <a:rPr lang="es-PE" dirty="0"/>
              <a:t>un </a:t>
            </a:r>
            <a:r>
              <a:rPr lang="es-PE" dirty="0" smtClean="0"/>
              <a:t>lenguaje </a:t>
            </a:r>
            <a:r>
              <a:rPr lang="es-PE" dirty="0"/>
              <a:t>de modelado de sistemas de </a:t>
            </a:r>
            <a:r>
              <a:rPr lang="es-PE" dirty="0" smtClean="0"/>
              <a:t>software gráfico </a:t>
            </a:r>
            <a:r>
              <a:rPr lang="es-PE" dirty="0"/>
              <a:t>para construir, documentar, visualizar y especificar un sistema de software</a:t>
            </a:r>
            <a:r>
              <a:rPr lang="es-PE" dirty="0" smtClean="0"/>
              <a:t>.</a:t>
            </a:r>
          </a:p>
          <a:p>
            <a:r>
              <a:rPr lang="es-PE" dirty="0" smtClean="0"/>
              <a:t>Puede </a:t>
            </a:r>
            <a:r>
              <a:rPr lang="es-PE" dirty="0"/>
              <a:t>modelar los procesos de negocios, funciones, esquemas de bases de datos, expresiones de lenguajes de programación, etc</a:t>
            </a:r>
            <a:r>
              <a:rPr lang="es-PE" dirty="0" smtClean="0"/>
              <a:t>.</a:t>
            </a:r>
          </a:p>
          <a:p>
            <a:r>
              <a:rPr lang="es-PE" dirty="0" smtClean="0"/>
              <a:t>Utiliza </a:t>
            </a:r>
            <a:r>
              <a:rPr lang="es-PE" dirty="0"/>
              <a:t>varios tipos </a:t>
            </a:r>
            <a:r>
              <a:rPr lang="es-PE" dirty="0" smtClean="0"/>
              <a:t>de diagramas que se pueden </a:t>
            </a:r>
            <a:r>
              <a:rPr lang="es-PE" dirty="0"/>
              <a:t>diferenciar en tres categorías</a:t>
            </a:r>
            <a:r>
              <a:rPr lang="es-PE" dirty="0" smtClean="0"/>
              <a:t>:</a:t>
            </a:r>
          </a:p>
          <a:p>
            <a:pPr lvl="1"/>
            <a:r>
              <a:rPr lang="es-PE" dirty="0" smtClean="0"/>
              <a:t>Estructuras</a:t>
            </a:r>
          </a:p>
          <a:p>
            <a:pPr lvl="1"/>
            <a:r>
              <a:rPr lang="es-PE" dirty="0" smtClean="0"/>
              <a:t>Comportamientos</a:t>
            </a:r>
          </a:p>
          <a:p>
            <a:pPr lvl="1"/>
            <a:r>
              <a:rPr lang="es-PE" dirty="0" smtClean="0"/>
              <a:t>Interacción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0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2.2 Diagramas de Clases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Los diagramas de clases describen la estructura estática de un sistema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16" y="2204864"/>
            <a:ext cx="5247109" cy="37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2.3 Diagramas de Objetos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Los diagramas </a:t>
            </a:r>
            <a:r>
              <a:rPr lang="es-PE" dirty="0" smtClean="0"/>
              <a:t>de objetos </a:t>
            </a:r>
            <a:r>
              <a:rPr lang="es-PE" dirty="0"/>
              <a:t>describen la estructura estática de un sistema en un </a:t>
            </a:r>
            <a:r>
              <a:rPr lang="es-PE" dirty="0" smtClean="0"/>
              <a:t>momento particular </a:t>
            </a:r>
            <a:r>
              <a:rPr lang="es-PE" dirty="0"/>
              <a:t>y son usados para probar la precisión de los diagramas de clases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5279" b="10543"/>
          <a:stretch/>
        </p:blipFill>
        <p:spPr>
          <a:xfrm>
            <a:off x="1533525" y="2564904"/>
            <a:ext cx="607695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2.4 Diagramas de Casos de Uso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Los diagramas de caso de uso modelan la funcionalidad del </a:t>
            </a:r>
            <a:r>
              <a:rPr lang="es-PE" dirty="0" smtClean="0"/>
              <a:t>sistema usando </a:t>
            </a:r>
            <a:r>
              <a:rPr lang="es-PE" dirty="0"/>
              <a:t>actores y casos de uso. Los casos de uso son servicios </a:t>
            </a:r>
            <a:r>
              <a:rPr lang="es-PE" dirty="0" smtClean="0"/>
              <a:t>o funciones </a:t>
            </a:r>
            <a:r>
              <a:rPr lang="es-PE" dirty="0"/>
              <a:t>provistas por el sistema para sus usuarios. 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70" y="2780928"/>
            <a:ext cx="5196440" cy="32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2.5 Diagramas de Estados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En cualquier momento, un objeto se encuentra en un estado particular, </a:t>
            </a:r>
            <a:r>
              <a:rPr lang="es-PE" dirty="0" smtClean="0"/>
              <a:t>la luz </a:t>
            </a:r>
            <a:r>
              <a:rPr lang="es-PE" dirty="0"/>
              <a:t>está encendida o apagada, el auto en movimiento o detenido, </a:t>
            </a:r>
            <a:r>
              <a:rPr lang="es-PE" dirty="0" smtClean="0"/>
              <a:t>la persona </a:t>
            </a:r>
            <a:r>
              <a:rPr lang="es-PE" dirty="0"/>
              <a:t>leyendo o cantando, etc. . El diagrama de estados UML </a:t>
            </a:r>
            <a:r>
              <a:rPr lang="es-PE" dirty="0" smtClean="0"/>
              <a:t>captura esa </a:t>
            </a:r>
            <a:r>
              <a:rPr lang="es-PE" dirty="0"/>
              <a:t>pequeña realidad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946562"/>
            <a:ext cx="4536504" cy="31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2.6 Diagramas de Secuencias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El </a:t>
            </a:r>
            <a:r>
              <a:rPr lang="es-PE" dirty="0"/>
              <a:t>diagrama </a:t>
            </a:r>
            <a:r>
              <a:rPr lang="es-PE" dirty="0" smtClean="0"/>
              <a:t>de secuencias </a:t>
            </a:r>
            <a:r>
              <a:rPr lang="es-PE" dirty="0"/>
              <a:t>UML muestra la mecánica de la interacción con base </a:t>
            </a:r>
            <a:r>
              <a:rPr lang="es-PE" dirty="0" smtClean="0"/>
              <a:t>en tiempos</a:t>
            </a:r>
            <a:r>
              <a:rPr lang="es-PE" dirty="0"/>
              <a:t>. 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16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8883"/>
          <a:stretch/>
        </p:blipFill>
        <p:spPr>
          <a:xfrm>
            <a:off x="1907704" y="2311958"/>
            <a:ext cx="5544616" cy="329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2.7 Diagramas de Actividades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Un diagrama de actividades ilustra la naturaleza dinámica de un </a:t>
            </a:r>
            <a:r>
              <a:rPr lang="es-PE" dirty="0" smtClean="0"/>
              <a:t>sistema mediante </a:t>
            </a:r>
            <a:r>
              <a:rPr lang="es-PE" dirty="0"/>
              <a:t>el modelado del flujo ocurrente de actividad en actividad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17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500" t="7077" r="8462" b="20924"/>
          <a:stretch/>
        </p:blipFill>
        <p:spPr>
          <a:xfrm>
            <a:off x="3246233" y="2636912"/>
            <a:ext cx="5141648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2.8 Diagramas de Colaboración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El diagrama de colaboraciones describe las interacciones entre los </a:t>
            </a:r>
            <a:r>
              <a:rPr lang="es-PE" dirty="0" smtClean="0"/>
              <a:t>objetos en </a:t>
            </a:r>
            <a:r>
              <a:rPr lang="es-PE" dirty="0"/>
              <a:t>términos de mensajes secuenciados. 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18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13" y="2161778"/>
            <a:ext cx="5472209" cy="39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2.9 Diagramas de Componentes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Un diagrama de componentes describe la organización de </a:t>
            </a:r>
            <a:r>
              <a:rPr lang="es-PE" dirty="0" smtClean="0"/>
              <a:t>los componentes </a:t>
            </a:r>
            <a:r>
              <a:rPr lang="es-PE" dirty="0"/>
              <a:t>físicos de un sistema</a:t>
            </a:r>
            <a:r>
              <a:rPr lang="es-PE" dirty="0" smtClean="0"/>
              <a:t>. 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19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7854"/>
          <a:stretch/>
        </p:blipFill>
        <p:spPr>
          <a:xfrm>
            <a:off x="3707904" y="2204864"/>
            <a:ext cx="4856254" cy="37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</a:t>
            </a:r>
            <a:endParaRPr lang="es-E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b="1" dirty="0" smtClean="0"/>
              <a:t>Elementos RUP</a:t>
            </a:r>
            <a:endParaRPr lang="es-PE" b="1" dirty="0" smtClean="0"/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/>
              <a:t>Diagramas RUP</a:t>
            </a:r>
            <a:endParaRPr lang="es-PE" b="1" dirty="0" smtClean="0"/>
          </a:p>
        </p:txBody>
      </p:sp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93A9C-D2FE-4DA0-BD95-D242F526826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0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2.10 Diagramas de Distribución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El diagrama de distribución UML muestra la arquitectura física de </a:t>
            </a:r>
            <a:r>
              <a:rPr lang="es-PE" dirty="0" smtClean="0"/>
              <a:t>un sistema </a:t>
            </a:r>
            <a:r>
              <a:rPr lang="es-PE" dirty="0"/>
              <a:t>informático</a:t>
            </a:r>
            <a:r>
              <a:rPr lang="es-PE" dirty="0" smtClean="0"/>
              <a:t>.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276871"/>
            <a:ext cx="5112568" cy="38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 </a:t>
            </a:r>
            <a:r>
              <a:rPr lang="es-PE" dirty="0" smtClean="0"/>
              <a:t>ELEMENTOS RUP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62009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1.1 </a:t>
            </a:r>
            <a:r>
              <a:rPr lang="es-PE" dirty="0" smtClean="0"/>
              <a:t>Estructura estática del proceso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Un proceso de desarrollo de software define quién </a:t>
            </a:r>
            <a:r>
              <a:rPr lang="es-PE" dirty="0" smtClean="0"/>
              <a:t>hace, qué hace, </a:t>
            </a:r>
            <a:r>
              <a:rPr lang="es-PE" dirty="0"/>
              <a:t>cómo </a:t>
            </a:r>
            <a:r>
              <a:rPr lang="es-PE" dirty="0" smtClean="0"/>
              <a:t>lo hace y cuándo lo hace.</a:t>
            </a:r>
          </a:p>
          <a:p>
            <a:r>
              <a:rPr lang="es-PE" dirty="0" smtClean="0"/>
              <a:t>RUP </a:t>
            </a:r>
            <a:r>
              <a:rPr lang="es-PE" dirty="0"/>
              <a:t>define cuatro </a:t>
            </a:r>
            <a:r>
              <a:rPr lang="es-PE" dirty="0" smtClean="0"/>
              <a:t>elementos</a:t>
            </a:r>
          </a:p>
          <a:p>
            <a:pPr lvl="1"/>
            <a:r>
              <a:rPr lang="es-PE" dirty="0" smtClean="0"/>
              <a:t>los </a:t>
            </a:r>
            <a:r>
              <a:rPr lang="es-PE" dirty="0"/>
              <a:t>roles, que responden a la pregunta ¿Quién</a:t>
            </a:r>
            <a:r>
              <a:rPr lang="es-PE" dirty="0" smtClean="0"/>
              <a:t>?</a:t>
            </a:r>
          </a:p>
          <a:p>
            <a:pPr lvl="1"/>
            <a:r>
              <a:rPr lang="es-PE" dirty="0" smtClean="0"/>
              <a:t>las </a:t>
            </a:r>
            <a:r>
              <a:rPr lang="es-PE" dirty="0"/>
              <a:t>actividades que responden a la pregunta ¿Cómo</a:t>
            </a:r>
            <a:r>
              <a:rPr lang="es-PE" dirty="0" smtClean="0"/>
              <a:t>?</a:t>
            </a:r>
          </a:p>
          <a:p>
            <a:pPr lvl="1"/>
            <a:r>
              <a:rPr lang="es-PE" dirty="0" smtClean="0"/>
              <a:t>los artefactos, </a:t>
            </a:r>
            <a:r>
              <a:rPr lang="es-PE" dirty="0"/>
              <a:t>que responden a la pregunta ¿Qué</a:t>
            </a:r>
            <a:r>
              <a:rPr lang="es-PE" dirty="0" smtClean="0"/>
              <a:t>?</a:t>
            </a:r>
          </a:p>
          <a:p>
            <a:pPr lvl="1"/>
            <a:r>
              <a:rPr lang="es-PE" dirty="0" smtClean="0"/>
              <a:t>los </a:t>
            </a:r>
            <a:r>
              <a:rPr lang="es-PE" dirty="0"/>
              <a:t>flujos de trabajo de las disciplinas que responde a la pregunta ¿Cuándo? 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2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1.2 Roles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Define </a:t>
            </a:r>
            <a:r>
              <a:rPr lang="es-PE" dirty="0"/>
              <a:t>el comportamiento y responsabilidades de </a:t>
            </a:r>
            <a:r>
              <a:rPr lang="es-PE" dirty="0" smtClean="0"/>
              <a:t>uno o grupo de </a:t>
            </a:r>
            <a:r>
              <a:rPr lang="es-PE" dirty="0"/>
              <a:t>individuos trabajando </a:t>
            </a:r>
            <a:r>
              <a:rPr lang="es-PE" dirty="0" smtClean="0"/>
              <a:t>como </a:t>
            </a:r>
            <a:r>
              <a:rPr lang="es-PE" dirty="0"/>
              <a:t>un equipo</a:t>
            </a:r>
            <a:r>
              <a:rPr lang="es-PE" dirty="0" smtClean="0"/>
              <a:t>.</a:t>
            </a:r>
            <a:endParaRPr lang="es-PE" dirty="0"/>
          </a:p>
          <a:p>
            <a:r>
              <a:rPr lang="es-PE" dirty="0" smtClean="0"/>
              <a:t>Grupos </a:t>
            </a:r>
            <a:r>
              <a:rPr lang="es-PE" dirty="0"/>
              <a:t>de </a:t>
            </a:r>
            <a:r>
              <a:rPr lang="es-PE" dirty="0" smtClean="0"/>
              <a:t>roles por </a:t>
            </a:r>
            <a:r>
              <a:rPr lang="es-PE" dirty="0"/>
              <a:t>participación en actividades </a:t>
            </a:r>
            <a:r>
              <a:rPr lang="es-PE" dirty="0" smtClean="0"/>
              <a:t>relacionadas:</a:t>
            </a:r>
          </a:p>
          <a:p>
            <a:pPr lvl="1"/>
            <a:r>
              <a:rPr lang="es-PE" dirty="0" smtClean="0"/>
              <a:t>Analistas</a:t>
            </a:r>
          </a:p>
          <a:p>
            <a:pPr lvl="1"/>
            <a:r>
              <a:rPr lang="es-PE" dirty="0" smtClean="0"/>
              <a:t>Desarrolladores</a:t>
            </a:r>
          </a:p>
          <a:p>
            <a:pPr lvl="1"/>
            <a:r>
              <a:rPr lang="es-PE" dirty="0" smtClean="0"/>
              <a:t>Gestores</a:t>
            </a:r>
          </a:p>
          <a:p>
            <a:pPr lvl="1"/>
            <a:r>
              <a:rPr lang="es-PE" dirty="0" smtClean="0"/>
              <a:t>Apoyo</a:t>
            </a:r>
          </a:p>
          <a:p>
            <a:pPr lvl="1"/>
            <a:r>
              <a:rPr lang="es-PE" dirty="0" smtClean="0"/>
              <a:t>Especialistas en pruebas</a:t>
            </a:r>
          </a:p>
          <a:p>
            <a:pPr lvl="1"/>
            <a:r>
              <a:rPr lang="es-PE" dirty="0" smtClean="0"/>
              <a:t>Otros: </a:t>
            </a:r>
            <a:r>
              <a:rPr lang="es-PE" dirty="0" err="1" smtClean="0"/>
              <a:t>stakeholders</a:t>
            </a:r>
            <a:endParaRPr lang="es-PE" dirty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84" y="2852936"/>
            <a:ext cx="4578416" cy="27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1.3 Actividades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Unidad </a:t>
            </a:r>
            <a:r>
              <a:rPr lang="es-PE" dirty="0"/>
              <a:t>de trabajo que una persona que desempeñe un rol puede </a:t>
            </a:r>
            <a:r>
              <a:rPr lang="es-PE" dirty="0" smtClean="0"/>
              <a:t>ser </a:t>
            </a:r>
            <a:r>
              <a:rPr lang="es-PE" dirty="0"/>
              <a:t>solicitado a que realice</a:t>
            </a:r>
            <a:r>
              <a:rPr lang="es-PE" dirty="0" smtClean="0"/>
              <a:t>.</a:t>
            </a:r>
          </a:p>
          <a:p>
            <a:r>
              <a:rPr lang="es-PE" dirty="0" smtClean="0"/>
              <a:t>Tienen </a:t>
            </a:r>
            <a:r>
              <a:rPr lang="es-PE" dirty="0"/>
              <a:t>un objetivo </a:t>
            </a:r>
            <a:r>
              <a:rPr lang="es-PE" dirty="0" smtClean="0"/>
              <a:t>concreto </a:t>
            </a:r>
            <a:r>
              <a:rPr lang="es-PE" dirty="0"/>
              <a:t>expresado en términos de crear o actualizar algún producto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167649"/>
            <a:ext cx="615068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1.4 Artefactos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PE" dirty="0" smtClean="0"/>
              <a:t>Trozo </a:t>
            </a:r>
            <a:r>
              <a:rPr lang="es-PE" dirty="0"/>
              <a:t>de información que es producido, modificado o usado durante el proceso de desarrollo de software</a:t>
            </a:r>
            <a:r>
              <a:rPr lang="es-PE" dirty="0" smtClean="0"/>
              <a:t>.</a:t>
            </a:r>
          </a:p>
          <a:p>
            <a:r>
              <a:rPr lang="es-PE" dirty="0" smtClean="0"/>
              <a:t>Los </a:t>
            </a:r>
            <a:r>
              <a:rPr lang="es-PE" dirty="0"/>
              <a:t>productos son los resultados tangibles del proyecto, las cosas que va creando y usando hasta obtener el producto </a:t>
            </a:r>
            <a:r>
              <a:rPr lang="es-PE" dirty="0" smtClean="0"/>
              <a:t>final</a:t>
            </a:r>
          </a:p>
          <a:p>
            <a:r>
              <a:rPr lang="es-PE" dirty="0" smtClean="0"/>
              <a:t>Puede </a:t>
            </a:r>
            <a:r>
              <a:rPr lang="es-PE" dirty="0"/>
              <a:t>ser cualquiera de los </a:t>
            </a:r>
            <a:r>
              <a:rPr lang="es-PE" dirty="0" smtClean="0"/>
              <a:t>siguientes: </a:t>
            </a:r>
            <a:endParaRPr lang="es-PE" dirty="0"/>
          </a:p>
          <a:p>
            <a:pPr lvl="1"/>
            <a:r>
              <a:rPr lang="es-PE" dirty="0" smtClean="0"/>
              <a:t>Un </a:t>
            </a:r>
            <a:r>
              <a:rPr lang="es-PE" dirty="0"/>
              <a:t>documento, como el documento de la arquitectura del software.</a:t>
            </a:r>
          </a:p>
          <a:p>
            <a:pPr lvl="1"/>
            <a:r>
              <a:rPr lang="es-PE" dirty="0" smtClean="0"/>
              <a:t>Un </a:t>
            </a:r>
            <a:r>
              <a:rPr lang="es-PE" dirty="0"/>
              <a:t>modelo, como el modelo de Casos de Uso o el modelo de diseño.</a:t>
            </a:r>
          </a:p>
          <a:p>
            <a:pPr lvl="1"/>
            <a:r>
              <a:rPr lang="es-PE" dirty="0" smtClean="0"/>
              <a:t>Un </a:t>
            </a:r>
            <a:r>
              <a:rPr lang="es-PE" dirty="0"/>
              <a:t>elemento del modelo, un elemento que pertenece a un modelo como una clase, un Caso de Uso o un subsistema.</a:t>
            </a:r>
          </a:p>
          <a:p>
            <a:endParaRPr lang="es-PE" dirty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79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1.4 Artefactos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13" y="1268760"/>
            <a:ext cx="6192688" cy="48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1.5 Flujos de trabajo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Es </a:t>
            </a:r>
            <a:r>
              <a:rPr lang="es-PE" dirty="0"/>
              <a:t>una relación de actividades  que nos producen unos resultados </a:t>
            </a:r>
            <a:r>
              <a:rPr lang="es-PE" dirty="0" smtClean="0"/>
              <a:t>observables, como:</a:t>
            </a:r>
          </a:p>
          <a:p>
            <a:pPr lvl="1"/>
            <a:r>
              <a:rPr lang="es-PE" dirty="0" smtClean="0"/>
              <a:t>Modelado del negocio</a:t>
            </a:r>
          </a:p>
          <a:p>
            <a:pPr lvl="1"/>
            <a:r>
              <a:rPr lang="es-PE" dirty="0" smtClean="0"/>
              <a:t>Requisitos</a:t>
            </a:r>
          </a:p>
          <a:p>
            <a:pPr lvl="1"/>
            <a:r>
              <a:rPr lang="es-PE" dirty="0" smtClean="0"/>
              <a:t>Análisis y diseño</a:t>
            </a:r>
          </a:p>
          <a:p>
            <a:pPr lvl="1"/>
            <a:r>
              <a:rPr lang="es-PE" dirty="0" smtClean="0"/>
              <a:t>Implementación</a:t>
            </a:r>
          </a:p>
          <a:p>
            <a:pPr lvl="1"/>
            <a:r>
              <a:rPr lang="es-PE" dirty="0" smtClean="0"/>
              <a:t>Pruebas</a:t>
            </a:r>
          </a:p>
          <a:p>
            <a:pPr lvl="1"/>
            <a:r>
              <a:rPr lang="es-PE" dirty="0" smtClean="0"/>
              <a:t>Despliegue</a:t>
            </a:r>
          </a:p>
          <a:p>
            <a:pPr lvl="1"/>
            <a:r>
              <a:rPr lang="es-PE" dirty="0" smtClean="0"/>
              <a:t>Gestión del proyecto</a:t>
            </a:r>
          </a:p>
          <a:p>
            <a:pPr lvl="1"/>
            <a:r>
              <a:rPr lang="es-PE" dirty="0" smtClean="0"/>
              <a:t>Configuración y control de cambios</a:t>
            </a:r>
          </a:p>
          <a:p>
            <a:pPr lvl="1"/>
            <a:r>
              <a:rPr lang="es-PE" dirty="0" smtClean="0"/>
              <a:t>Entorno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4808" t="20924" r="4308" b="15385"/>
          <a:stretch/>
        </p:blipFill>
        <p:spPr>
          <a:xfrm>
            <a:off x="5364088" y="1700808"/>
            <a:ext cx="3528392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646</Words>
  <Application>Microsoft Office PowerPoint</Application>
  <PresentationFormat>Presentación en pantalla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de Office</vt:lpstr>
      <vt:lpstr>Elementos y Diagramas RUP</vt:lpstr>
      <vt:lpstr>Contenido</vt:lpstr>
      <vt:lpstr>1. ELEMENTOS RUP</vt:lpstr>
      <vt:lpstr>1.1 Estructura estática del proceso</vt:lpstr>
      <vt:lpstr>1.2 Roles</vt:lpstr>
      <vt:lpstr>1.3 Actividades</vt:lpstr>
      <vt:lpstr>1.4 Artefactos</vt:lpstr>
      <vt:lpstr>1.4 Artefactos</vt:lpstr>
      <vt:lpstr>1.5 Flujos de trabajo</vt:lpstr>
      <vt:lpstr>2. DIAGRAMAS UML</vt:lpstr>
      <vt:lpstr>2.1 UML: Unified Modeling Language</vt:lpstr>
      <vt:lpstr>2.2 Diagramas de Clases</vt:lpstr>
      <vt:lpstr>2.3 Diagramas de Objetos</vt:lpstr>
      <vt:lpstr>2.4 Diagramas de Casos de Uso</vt:lpstr>
      <vt:lpstr>2.5 Diagramas de Estados</vt:lpstr>
      <vt:lpstr>2.6 Diagramas de Secuencias</vt:lpstr>
      <vt:lpstr>2.7 Diagramas de Actividades</vt:lpstr>
      <vt:lpstr>2.8 Diagramas de Colaboración</vt:lpstr>
      <vt:lpstr>2.9 Diagramas de Componentes</vt:lpstr>
      <vt:lpstr>2.10 Diagramas de Distribución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Pedro Hugo, Valencia Morales</cp:lastModifiedBy>
  <cp:revision>181</cp:revision>
  <dcterms:created xsi:type="dcterms:W3CDTF">2015-10-08T15:20:35Z</dcterms:created>
  <dcterms:modified xsi:type="dcterms:W3CDTF">2016-09-20T14:44:28Z</dcterms:modified>
</cp:coreProperties>
</file>