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825E7-054C-4CA7-8BA0-99A07B8F87D7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B048B66-BFED-4748-A29C-85275C509736}">
      <dgm:prSet phldrT="[Texto]"/>
      <dgm:spPr/>
      <dgm:t>
        <a:bodyPr/>
        <a:lstStyle/>
        <a:p>
          <a:r>
            <a:rPr lang="es-ES" dirty="0"/>
            <a:t>ENTRADA </a:t>
          </a:r>
        </a:p>
      </dgm:t>
    </dgm:pt>
    <dgm:pt modelId="{586AA754-FA01-48FA-A63A-908D77E01F12}" type="parTrans" cxnId="{E8060E8C-4B2D-4E25-B375-0D226FE83AF8}">
      <dgm:prSet/>
      <dgm:spPr/>
      <dgm:t>
        <a:bodyPr/>
        <a:lstStyle/>
        <a:p>
          <a:endParaRPr lang="es-ES"/>
        </a:p>
      </dgm:t>
    </dgm:pt>
    <dgm:pt modelId="{430DD679-C849-4D85-AF51-7394E0A263D9}" type="sibTrans" cxnId="{E8060E8C-4B2D-4E25-B375-0D226FE83AF8}">
      <dgm:prSet/>
      <dgm:spPr/>
      <dgm:t>
        <a:bodyPr/>
        <a:lstStyle/>
        <a:p>
          <a:endParaRPr lang="es-ES"/>
        </a:p>
      </dgm:t>
    </dgm:pt>
    <dgm:pt modelId="{340F9306-F795-4F9D-980A-D8C26D044516}">
      <dgm:prSet phldrT="[Texto]"/>
      <dgm:spPr/>
      <dgm:t>
        <a:bodyPr/>
        <a:lstStyle/>
        <a:p>
          <a:r>
            <a:rPr lang="es-ES" dirty="0"/>
            <a:t>SALIDA</a:t>
          </a:r>
        </a:p>
      </dgm:t>
    </dgm:pt>
    <dgm:pt modelId="{F85A674C-2ABA-44C4-8D41-69AB737E655B}" type="parTrans" cxnId="{C05C0DB0-98D8-41B5-8AEE-B03C79B7175A}">
      <dgm:prSet/>
      <dgm:spPr/>
      <dgm:t>
        <a:bodyPr/>
        <a:lstStyle/>
        <a:p>
          <a:endParaRPr lang="es-ES"/>
        </a:p>
      </dgm:t>
    </dgm:pt>
    <dgm:pt modelId="{665FAAA8-666A-42D7-B21C-05DE8669A3DC}" type="sibTrans" cxnId="{C05C0DB0-98D8-41B5-8AEE-B03C79B7175A}">
      <dgm:prSet/>
      <dgm:spPr/>
      <dgm:t>
        <a:bodyPr/>
        <a:lstStyle/>
        <a:p>
          <a:endParaRPr lang="es-ES"/>
        </a:p>
      </dgm:t>
    </dgm:pt>
    <dgm:pt modelId="{3F4FAB78-BFFF-4540-B6BF-83C551E65ED2}" type="pres">
      <dgm:prSet presAssocID="{FA0825E7-054C-4CA7-8BA0-99A07B8F87D7}" presName="Name0" presStyleCnt="0">
        <dgm:presLayoutVars>
          <dgm:dir/>
          <dgm:resizeHandles val="exact"/>
        </dgm:presLayoutVars>
      </dgm:prSet>
      <dgm:spPr/>
    </dgm:pt>
    <dgm:pt modelId="{BAB1ED24-2B6D-4084-8F46-0006F84E036D}" type="pres">
      <dgm:prSet presAssocID="{9B048B66-BFED-4748-A29C-85275C509736}" presName="node" presStyleLbl="node1" presStyleIdx="0" presStyleCnt="2">
        <dgm:presLayoutVars>
          <dgm:bulletEnabled val="1"/>
        </dgm:presLayoutVars>
      </dgm:prSet>
      <dgm:spPr/>
    </dgm:pt>
    <dgm:pt modelId="{D9E31F41-2C51-480E-B03D-77E5532D1C27}" type="pres">
      <dgm:prSet presAssocID="{430DD679-C849-4D85-AF51-7394E0A263D9}" presName="sibTrans" presStyleLbl="sibTrans2D1" presStyleIdx="0" presStyleCnt="1"/>
      <dgm:spPr/>
    </dgm:pt>
    <dgm:pt modelId="{046ED7D2-8C00-4B96-893B-700A5F50264F}" type="pres">
      <dgm:prSet presAssocID="{430DD679-C849-4D85-AF51-7394E0A263D9}" presName="connectorText" presStyleLbl="sibTrans2D1" presStyleIdx="0" presStyleCnt="1"/>
      <dgm:spPr/>
    </dgm:pt>
    <dgm:pt modelId="{9D770A66-7EB8-49FB-8746-85230C21C81E}" type="pres">
      <dgm:prSet presAssocID="{340F9306-F795-4F9D-980A-D8C26D044516}" presName="node" presStyleLbl="node1" presStyleIdx="1" presStyleCnt="2">
        <dgm:presLayoutVars>
          <dgm:bulletEnabled val="1"/>
        </dgm:presLayoutVars>
      </dgm:prSet>
      <dgm:spPr/>
    </dgm:pt>
  </dgm:ptLst>
  <dgm:cxnLst>
    <dgm:cxn modelId="{97502BD6-7691-4A90-A054-CBE4C970FBF9}" type="presOf" srcId="{430DD679-C849-4D85-AF51-7394E0A263D9}" destId="{D9E31F41-2C51-480E-B03D-77E5532D1C27}" srcOrd="0" destOrd="0" presId="urn:microsoft.com/office/officeart/2005/8/layout/process1"/>
    <dgm:cxn modelId="{F0D85A8F-6169-4601-A432-8A0234F169EF}" type="presOf" srcId="{FA0825E7-054C-4CA7-8BA0-99A07B8F87D7}" destId="{3F4FAB78-BFFF-4540-B6BF-83C551E65ED2}" srcOrd="0" destOrd="0" presId="urn:microsoft.com/office/officeart/2005/8/layout/process1"/>
    <dgm:cxn modelId="{2F91FA56-CA78-47F1-88E4-FFA84DCF2373}" type="presOf" srcId="{340F9306-F795-4F9D-980A-D8C26D044516}" destId="{9D770A66-7EB8-49FB-8746-85230C21C81E}" srcOrd="0" destOrd="0" presId="urn:microsoft.com/office/officeart/2005/8/layout/process1"/>
    <dgm:cxn modelId="{6650D0AA-52E4-42AB-808A-A9109E52CDAB}" type="presOf" srcId="{430DD679-C849-4D85-AF51-7394E0A263D9}" destId="{046ED7D2-8C00-4B96-893B-700A5F50264F}" srcOrd="1" destOrd="0" presId="urn:microsoft.com/office/officeart/2005/8/layout/process1"/>
    <dgm:cxn modelId="{158C2F0B-C3E9-405A-85CF-0EB0652221B7}" type="presOf" srcId="{9B048B66-BFED-4748-A29C-85275C509736}" destId="{BAB1ED24-2B6D-4084-8F46-0006F84E036D}" srcOrd="0" destOrd="0" presId="urn:microsoft.com/office/officeart/2005/8/layout/process1"/>
    <dgm:cxn modelId="{C05C0DB0-98D8-41B5-8AEE-B03C79B7175A}" srcId="{FA0825E7-054C-4CA7-8BA0-99A07B8F87D7}" destId="{340F9306-F795-4F9D-980A-D8C26D044516}" srcOrd="1" destOrd="0" parTransId="{F85A674C-2ABA-44C4-8D41-69AB737E655B}" sibTransId="{665FAAA8-666A-42D7-B21C-05DE8669A3DC}"/>
    <dgm:cxn modelId="{E8060E8C-4B2D-4E25-B375-0D226FE83AF8}" srcId="{FA0825E7-054C-4CA7-8BA0-99A07B8F87D7}" destId="{9B048B66-BFED-4748-A29C-85275C509736}" srcOrd="0" destOrd="0" parTransId="{586AA754-FA01-48FA-A63A-908D77E01F12}" sibTransId="{430DD679-C849-4D85-AF51-7394E0A263D9}"/>
    <dgm:cxn modelId="{B438778A-6FF8-47C7-AEA7-028D03D44B09}" type="presParOf" srcId="{3F4FAB78-BFFF-4540-B6BF-83C551E65ED2}" destId="{BAB1ED24-2B6D-4084-8F46-0006F84E036D}" srcOrd="0" destOrd="0" presId="urn:microsoft.com/office/officeart/2005/8/layout/process1"/>
    <dgm:cxn modelId="{B833D561-B57F-4CB2-80BB-CEEA940A9299}" type="presParOf" srcId="{3F4FAB78-BFFF-4540-B6BF-83C551E65ED2}" destId="{D9E31F41-2C51-480E-B03D-77E5532D1C27}" srcOrd="1" destOrd="0" presId="urn:microsoft.com/office/officeart/2005/8/layout/process1"/>
    <dgm:cxn modelId="{84D114D8-4FA9-4532-83B1-C18B85BCC7F6}" type="presParOf" srcId="{D9E31F41-2C51-480E-B03D-77E5532D1C27}" destId="{046ED7D2-8C00-4B96-893B-700A5F50264F}" srcOrd="0" destOrd="0" presId="urn:microsoft.com/office/officeart/2005/8/layout/process1"/>
    <dgm:cxn modelId="{46BA1EF7-39A6-403F-985B-AA7F8202FD67}" type="presParOf" srcId="{3F4FAB78-BFFF-4540-B6BF-83C551E65ED2}" destId="{9D770A66-7EB8-49FB-8746-85230C21C81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1ED24-2B6D-4084-8F46-0006F84E036D}">
      <dsp:nvSpPr>
        <dsp:cNvPr id="0" name=""/>
        <dsp:cNvSpPr/>
      </dsp:nvSpPr>
      <dsp:spPr>
        <a:xfrm>
          <a:off x="641" y="869714"/>
          <a:ext cx="1368693" cy="8212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ENTRADA </a:t>
          </a:r>
        </a:p>
      </dsp:txBody>
      <dsp:txXfrm>
        <a:off x="24694" y="893767"/>
        <a:ext cx="1320587" cy="773110"/>
      </dsp:txXfrm>
    </dsp:sp>
    <dsp:sp modelId="{D9E31F41-2C51-480E-B03D-77E5532D1C27}">
      <dsp:nvSpPr>
        <dsp:cNvPr id="0" name=""/>
        <dsp:cNvSpPr/>
      </dsp:nvSpPr>
      <dsp:spPr>
        <a:xfrm>
          <a:off x="1506204" y="1110605"/>
          <a:ext cx="290163" cy="33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506204" y="1178492"/>
        <a:ext cx="203114" cy="203661"/>
      </dsp:txXfrm>
    </dsp:sp>
    <dsp:sp modelId="{9D770A66-7EB8-49FB-8746-85230C21C81E}">
      <dsp:nvSpPr>
        <dsp:cNvPr id="0" name=""/>
        <dsp:cNvSpPr/>
      </dsp:nvSpPr>
      <dsp:spPr>
        <a:xfrm>
          <a:off x="1916812" y="869714"/>
          <a:ext cx="1368693" cy="821216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SALIDA</a:t>
          </a:r>
        </a:p>
      </dsp:txBody>
      <dsp:txXfrm>
        <a:off x="1940865" y="893767"/>
        <a:ext cx="1320587" cy="77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14/08/2016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11560" y="1268760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48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Metodología del Software</a:t>
            </a:r>
            <a:endParaRPr lang="es-PE" sz="48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4 Subtítulo"/>
          <p:cNvSpPr>
            <a:spLocks noGrp="1"/>
          </p:cNvSpPr>
          <p:nvPr>
            <p:ph type="subTitle" idx="1"/>
          </p:nvPr>
        </p:nvSpPr>
        <p:spPr>
          <a:xfrm>
            <a:off x="179512" y="3068960"/>
            <a:ext cx="8712968" cy="2736304"/>
          </a:xfrm>
        </p:spPr>
        <p:txBody>
          <a:bodyPr>
            <a:noAutofit/>
          </a:bodyPr>
          <a:lstStyle/>
          <a:p>
            <a:pPr algn="just"/>
            <a:r>
              <a:rPr lang="es-PE" sz="2800" b="1" dirty="0">
                <a:solidFill>
                  <a:schemeClr val="tx1"/>
                </a:solidFill>
              </a:rPr>
              <a:t>Carrera: </a:t>
            </a:r>
            <a:r>
              <a:rPr lang="es-PE" sz="2800" dirty="0">
                <a:solidFill>
                  <a:schemeClr val="tx1"/>
                </a:solidFill>
              </a:rPr>
              <a:t>Computación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Semestre: </a:t>
            </a:r>
            <a:r>
              <a:rPr lang="es-PE" sz="2800" dirty="0">
                <a:solidFill>
                  <a:schemeClr val="tx1"/>
                </a:solidFill>
              </a:rPr>
              <a:t>III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Nombre de Unidad Didáctica: </a:t>
            </a:r>
            <a:r>
              <a:rPr lang="es-PE" sz="2800" dirty="0">
                <a:solidFill>
                  <a:schemeClr val="tx1"/>
                </a:solidFill>
              </a:rPr>
              <a:t>Metodología y Paradigmas del Software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Logro Esperado: </a:t>
            </a:r>
            <a:r>
              <a:rPr lang="es-PE" sz="2800" dirty="0">
                <a:solidFill>
                  <a:schemeClr val="tx1"/>
                </a:solidFill>
              </a:rPr>
              <a:t>Conoce los paradigmas del desarrollo del software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999" y="895327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Metodologías Modernas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36" y="1701311"/>
            <a:ext cx="1648841" cy="13947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2436" y="3096085"/>
            <a:ext cx="16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omic Sans MS" panose="030F0702030302020204" pitchFamily="66" charset="0"/>
              </a:rPr>
              <a:t>RAD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99" y="1560631"/>
            <a:ext cx="1584176" cy="15382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532067" y="3058635"/>
            <a:ext cx="16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omic Sans MS" panose="030F0702030302020204" pitchFamily="66" charset="0"/>
              </a:rPr>
              <a:t>SCRUM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b="6344"/>
          <a:stretch/>
        </p:blipFill>
        <p:spPr>
          <a:xfrm>
            <a:off x="6174301" y="1618086"/>
            <a:ext cx="1960464" cy="156122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131698" y="3179310"/>
            <a:ext cx="214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omic Sans MS" panose="030F0702030302020204" pitchFamily="66" charset="0"/>
              </a:rPr>
              <a:t>PROGRAMACIÓN EXTREMA XP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375" y="3930173"/>
            <a:ext cx="1981200" cy="13335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119703" y="5493568"/>
            <a:ext cx="255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omic Sans MS" panose="030F0702030302020204" pitchFamily="66" charset="0"/>
              </a:rPr>
              <a:t>PROCESO AGIL UNIFICADO (AUP)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957" y="4037543"/>
            <a:ext cx="1527635" cy="136850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362212" y="5056259"/>
            <a:ext cx="16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omic Sans MS" panose="030F0702030302020204" pitchFamily="66" charset="0"/>
              </a:rPr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3204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999" y="895327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Paradigmas del Software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9" y="1772816"/>
            <a:ext cx="4260218" cy="396044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25217" y="1916832"/>
            <a:ext cx="4236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Un "paradigma" es un modelo para comprender la realidad, que nos permite relacionarnos con el mundo circundante y tener un sentido de identidad dentro de lo que percibimos que es "el mundo real".</a:t>
            </a:r>
          </a:p>
        </p:txBody>
      </p:sp>
    </p:spTree>
    <p:extLst>
      <p:ext uri="{BB962C8B-B14F-4D97-AF65-F5344CB8AC3E}">
        <p14:creationId xmlns:p14="http://schemas.microsoft.com/office/powerpoint/2010/main" val="34279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999" y="895327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de Paradigmas 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1043608" y="2348880"/>
            <a:ext cx="7344816" cy="3456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87624" y="155679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Comic Sans MS" panose="030F0702030302020204" pitchFamily="66" charset="0"/>
              </a:rPr>
              <a:t>Método de Cascada</a:t>
            </a:r>
          </a:p>
        </p:txBody>
      </p:sp>
    </p:spTree>
    <p:extLst>
      <p:ext uri="{BB962C8B-B14F-4D97-AF65-F5344CB8AC3E}">
        <p14:creationId xmlns:p14="http://schemas.microsoft.com/office/powerpoint/2010/main" val="294163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9552" y="1464713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Comic Sans MS" panose="030F0702030302020204" pitchFamily="66" charset="0"/>
              </a:rPr>
              <a:t>Método Espiral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6264696" cy="3600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4999" y="895327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de Paradigmas 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9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9512" y="126004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Comic Sans MS" panose="030F0702030302020204" pitchFamily="66" charset="0"/>
              </a:rPr>
              <a:t>Método Prototipo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4927"/>
          <a:stretch/>
        </p:blipFill>
        <p:spPr>
          <a:xfrm>
            <a:off x="755576" y="1844824"/>
            <a:ext cx="7704856" cy="417646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-396552" y="706051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de Paradigmas 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9712"/>
          <a:stretch/>
        </p:blipFill>
        <p:spPr>
          <a:xfrm>
            <a:off x="539552" y="1988840"/>
            <a:ext cx="7851403" cy="38234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23528" y="126876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Comic Sans MS" panose="030F0702030302020204" pitchFamily="66" charset="0"/>
              </a:rPr>
              <a:t>Método Incremental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-468560" y="782414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de Paradigmas 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3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80728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 Complementaria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7524" y="1700808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800" dirty="0">
                <a:latin typeface="Comic Sans MS" panose="030F0702030302020204" pitchFamily="66" charset="0"/>
              </a:rPr>
              <a:t>Realiza un mapa mental de las clases de metodología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800" dirty="0">
                <a:latin typeface="Comic Sans MS" panose="030F0702030302020204" pitchFamily="66" charset="0"/>
              </a:rPr>
              <a:t>Realiza un mapa conceptual de los modelos de paradigmas. </a:t>
            </a:r>
          </a:p>
        </p:txBody>
      </p:sp>
    </p:spTree>
    <p:extLst>
      <p:ext uri="{BB962C8B-B14F-4D97-AF65-F5344CB8AC3E}">
        <p14:creationId xmlns:p14="http://schemas.microsoft.com/office/powerpoint/2010/main" val="81358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37321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77534" y="980728"/>
            <a:ext cx="838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Comic Sans MS" panose="030F0702030302020204" pitchFamily="66" charset="0"/>
              </a:rPr>
              <a:t>¿Qué Puedes interpretar en esta imagen?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24" y="1020941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 de Metodología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2" y="1916832"/>
            <a:ext cx="3447143" cy="273630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23928" y="2060848"/>
            <a:ext cx="5040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Conjunto de actividades necesarias para transformar los requisitos de usuarios en un sistema de software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0575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647" y="908720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Clasificación de la Metodologías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44824"/>
            <a:ext cx="3024336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1687" y="153528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800" dirty="0">
                <a:latin typeface="Comic Sans MS" panose="030F0702030302020204" pitchFamily="66" charset="0"/>
              </a:rPr>
              <a:t>Estructuradas</a:t>
            </a:r>
          </a:p>
          <a:p>
            <a:pPr marL="903288" indent="-457200" algn="just">
              <a:buFont typeface="Wingdings" panose="05000000000000000000" pitchFamily="2" charset="2"/>
              <a:buChar char="ü"/>
            </a:pPr>
            <a:r>
              <a:rPr lang="es-PE" sz="2800" dirty="0">
                <a:latin typeface="Comic Sans MS" panose="030F0702030302020204" pitchFamily="66" charset="0"/>
              </a:rPr>
              <a:t>Orientadas a procesos</a:t>
            </a:r>
          </a:p>
          <a:p>
            <a:pPr marL="903288" indent="-457200" algn="just">
              <a:buFont typeface="Wingdings" panose="05000000000000000000" pitchFamily="2" charset="2"/>
              <a:buChar char="ü"/>
            </a:pPr>
            <a:r>
              <a:rPr lang="es-PE" sz="2800" dirty="0">
                <a:latin typeface="Comic Sans MS" panose="030F0702030302020204" pitchFamily="66" charset="0"/>
              </a:rPr>
              <a:t>Orientadas de datos</a:t>
            </a:r>
          </a:p>
          <a:p>
            <a:pPr marL="903288" indent="-457200" algn="just">
              <a:buFont typeface="Wingdings" panose="05000000000000000000" pitchFamily="2" charset="2"/>
              <a:buChar char="ü"/>
            </a:pPr>
            <a:r>
              <a:rPr lang="es-PE" sz="2800" dirty="0">
                <a:latin typeface="Comic Sans MS" panose="030F0702030302020204" pitchFamily="66" charset="0"/>
              </a:rPr>
              <a:t>Mixtas</a:t>
            </a:r>
          </a:p>
          <a:p>
            <a:pPr algn="just"/>
            <a:endParaRPr lang="es-PE" sz="2800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800" dirty="0">
                <a:latin typeface="Comic Sans MS" panose="030F0702030302020204" pitchFamily="66" charset="0"/>
              </a:rPr>
              <a:t>No estructuradas</a:t>
            </a:r>
          </a:p>
          <a:p>
            <a:pPr marL="457200" indent="-11113" algn="just">
              <a:buFont typeface="Wingdings" panose="05000000000000000000" pitchFamily="2" charset="2"/>
              <a:buChar char="ü"/>
            </a:pPr>
            <a:r>
              <a:rPr lang="es-PE" sz="2800" dirty="0">
                <a:latin typeface="Comic Sans MS" panose="030F0702030302020204" pitchFamily="66" charset="0"/>
              </a:rPr>
              <a:t>Orientadas Objetos</a:t>
            </a:r>
          </a:p>
          <a:p>
            <a:pPr marL="457200" indent="-11113" algn="just">
              <a:buFont typeface="Wingdings" panose="05000000000000000000" pitchFamily="2" charset="2"/>
              <a:buChar char="ü"/>
            </a:pPr>
            <a:r>
              <a:rPr lang="es-PE" sz="2800" dirty="0">
                <a:latin typeface="Comic Sans MS" panose="030F0702030302020204" pitchFamily="66" charset="0"/>
              </a:rPr>
              <a:t>Sistemas en tiempo real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4190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647" y="1067852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 Orientado a Proceso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0" y="1700808"/>
            <a:ext cx="8181541" cy="179237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8775" y="3457201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Se divide en: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5180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eatecnologia.com/informatica/imagenes/diagrama-flujo-par-imp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880320" cy="31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01647" y="1067852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 Orientado a Proceso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9552" y="5160340"/>
            <a:ext cx="3171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Diagrama de Flujo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PE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44824"/>
            <a:ext cx="4248472" cy="278301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32040" y="4806736"/>
            <a:ext cx="3578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Diccionario de Dato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1542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647" y="1067852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 Orientado a Datos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5575" y="1844824"/>
            <a:ext cx="80430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Wingdings" panose="05000000000000000000" pitchFamily="2" charset="2"/>
            </a:pPr>
            <a:r>
              <a:rPr lang="es-PE" sz="2800" dirty="0">
                <a:latin typeface="Comic Sans MS" panose="030F0702030302020204" pitchFamily="66" charset="0"/>
              </a:rPr>
              <a:t>Son metodologías basadas en la información. Primero se definen las estructuras de datos y, a partir de éstos, se derivan los componentes procedimentales.</a:t>
            </a:r>
          </a:p>
        </p:txBody>
      </p:sp>
      <p:graphicFrame>
        <p:nvGraphicFramePr>
          <p:cNvPr id="4" name="7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436438"/>
              </p:ext>
            </p:extLst>
          </p:nvPr>
        </p:nvGraphicFramePr>
        <p:xfrm>
          <a:off x="2483768" y="3212976"/>
          <a:ext cx="3286148" cy="256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63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4999" y="895327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Orientados a Objetos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1430088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altLang="es-PE" sz="2800" dirty="0">
                <a:latin typeface="Comic Sans MS" panose="030F0702030302020204" pitchFamily="66" charset="0"/>
              </a:rPr>
              <a:t>Se fundamentan en la integración de los dos aspectos de los sistemas de información: datos y procesos.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420888"/>
            <a:ext cx="3672408" cy="340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40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504" y="1510880"/>
            <a:ext cx="4716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Procesan información orientada al control más que a los datos.</a:t>
            </a:r>
          </a:p>
          <a:p>
            <a:pPr algn="just"/>
            <a:r>
              <a:rPr lang="es-PE" sz="2800" dirty="0">
                <a:latin typeface="Comic Sans MS" panose="030F0702030302020204" pitchFamily="66" charset="0"/>
              </a:rPr>
              <a:t>Se caracterizan por concurrencia, priorización de procesos, comunicación entre tareas y acceso simultáneo a datos comunes.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4999" y="895327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en Tiempo Real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1772816"/>
            <a:ext cx="38409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3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279</Words>
  <Application>Microsoft Office PowerPoint</Application>
  <PresentationFormat>Presentación en pantalla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Cooper Black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ERIKA</cp:lastModifiedBy>
  <cp:revision>24</cp:revision>
  <dcterms:created xsi:type="dcterms:W3CDTF">2015-10-08T15:20:35Z</dcterms:created>
  <dcterms:modified xsi:type="dcterms:W3CDTF">2016-08-15T02:59:11Z</dcterms:modified>
</cp:coreProperties>
</file>