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8" r:id="rId4"/>
    <p:sldId id="260" r:id="rId5"/>
    <p:sldId id="261" r:id="rId6"/>
    <p:sldId id="262" r:id="rId7"/>
    <p:sldId id="263" r:id="rId8"/>
    <p:sldId id="264" r:id="rId9"/>
    <p:sldId id="269" r:id="rId10"/>
    <p:sldId id="265" r:id="rId11"/>
    <p:sldId id="267" r:id="rId12"/>
    <p:sldId id="266" r:id="rId13"/>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8" d="100"/>
          <a:sy n="68" d="100"/>
        </p:scale>
        <p:origin x="136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312551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367966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228079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052736"/>
            <a:ext cx="8229600" cy="936104"/>
          </a:xfrm>
        </p:spPr>
        <p:txBody>
          <a:bodyPr>
            <a:noAutofit/>
          </a:bodyPr>
          <a:lstStyle>
            <a:lvl1pPr marL="0" indent="0" algn="l">
              <a:defRPr sz="3200" b="1">
                <a:solidFill>
                  <a:srgbClr val="002060"/>
                </a:solidFill>
              </a:defRPr>
            </a:lvl1pPr>
          </a:lstStyle>
          <a:p>
            <a:r>
              <a:rPr lang="es-ES" dirty="0" smtClean="0"/>
              <a:t>Haga clic para modificar el estilo de título del patrón</a:t>
            </a:r>
            <a:endParaRPr lang="es-PE" dirty="0"/>
          </a:p>
        </p:txBody>
      </p:sp>
      <p:sp>
        <p:nvSpPr>
          <p:cNvPr id="3" name="2 Marcador de contenido"/>
          <p:cNvSpPr>
            <a:spLocks noGrp="1"/>
          </p:cNvSpPr>
          <p:nvPr>
            <p:ph idx="1"/>
          </p:nvPr>
        </p:nvSpPr>
        <p:spPr>
          <a:xfrm>
            <a:off x="457200" y="2060848"/>
            <a:ext cx="8229600" cy="4065315"/>
          </a:xfrm>
        </p:spPr>
        <p:txBody>
          <a:bodyPr/>
          <a:lstStyle>
            <a:lvl1pPr>
              <a:defRPr sz="2000"/>
            </a:lvl1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PE" dirty="0"/>
          </a:p>
        </p:txBody>
      </p:sp>
      <p:sp>
        <p:nvSpPr>
          <p:cNvPr id="4" name="3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19417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398944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152446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332718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169147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9582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125521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D99413E-4738-40CC-803F-F3FB74973207}" type="datetimeFigureOut">
              <a:rPr lang="es-PE" smtClean="0"/>
              <a:pPr/>
              <a:t>22/08/2016</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E25EA7C9-10DF-49E2-AD54-82AE73D7E179}" type="slidenum">
              <a:rPr lang="es-PE" smtClean="0"/>
              <a:pPr/>
              <a:t>‹Nº›</a:t>
            </a:fld>
            <a:endParaRPr lang="es-PE" dirty="0"/>
          </a:p>
        </p:txBody>
      </p:sp>
    </p:spTree>
    <p:extLst>
      <p:ext uri="{BB962C8B-B14F-4D97-AF65-F5344CB8AC3E}">
        <p14:creationId xmlns:p14="http://schemas.microsoft.com/office/powerpoint/2010/main" val="377808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9413E-4738-40CC-803F-F3FB74973207}" type="datetimeFigureOut">
              <a:rPr lang="es-PE" smtClean="0"/>
              <a:pPr/>
              <a:t>22/08/2016</a:t>
            </a:fld>
            <a:endParaRPr lang="es-PE"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EA7C9-10DF-49E2-AD54-82AE73D7E179}" type="slidenum">
              <a:rPr lang="es-PE" smtClean="0"/>
              <a:pPr/>
              <a:t>‹Nº›</a:t>
            </a:fld>
            <a:endParaRPr lang="es-PE" dirty="0"/>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9148778"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6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o6hWmAwpkl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PE" sz="4800" b="1" dirty="0" smtClean="0">
                <a:solidFill>
                  <a:srgbClr val="002060"/>
                </a:solidFill>
              </a:rPr>
              <a:t>Generaciones de las Metodologías de Desarrollo de Software</a:t>
            </a:r>
            <a:endParaRPr lang="es-PE" sz="4800" b="1" dirty="0">
              <a:solidFill>
                <a:srgbClr val="002060"/>
              </a:solidFill>
            </a:endParaRPr>
          </a:p>
        </p:txBody>
      </p:sp>
      <p:sp>
        <p:nvSpPr>
          <p:cNvPr id="5" name="4 Subtítulo"/>
          <p:cNvSpPr>
            <a:spLocks noGrp="1"/>
          </p:cNvSpPr>
          <p:nvPr>
            <p:ph type="subTitle" idx="1"/>
          </p:nvPr>
        </p:nvSpPr>
        <p:spPr>
          <a:xfrm>
            <a:off x="214282" y="4429132"/>
            <a:ext cx="8678198" cy="1285884"/>
          </a:xfrm>
        </p:spPr>
        <p:txBody>
          <a:bodyPr>
            <a:noAutofit/>
          </a:bodyPr>
          <a:lstStyle/>
          <a:p>
            <a:pPr algn="l"/>
            <a:r>
              <a:rPr lang="es-PE" sz="2000" b="1" dirty="0" smtClean="0"/>
              <a:t>Carrera</a:t>
            </a:r>
            <a:r>
              <a:rPr lang="es-PE" sz="2000" b="1" dirty="0" smtClean="0"/>
              <a:t>: Computación e Informática</a:t>
            </a:r>
            <a:endParaRPr lang="es-PE" sz="2000" b="1" dirty="0" smtClean="0"/>
          </a:p>
          <a:p>
            <a:pPr algn="l"/>
            <a:r>
              <a:rPr lang="es-PE" sz="2000" b="1" dirty="0" smtClean="0"/>
              <a:t>Semestre</a:t>
            </a:r>
            <a:r>
              <a:rPr lang="es-PE" sz="2000" b="1" dirty="0" smtClean="0"/>
              <a:t>: 2016-2</a:t>
            </a:r>
            <a:endParaRPr lang="es-PE" sz="2000" b="1" dirty="0" smtClean="0"/>
          </a:p>
          <a:p>
            <a:pPr algn="l"/>
            <a:r>
              <a:rPr lang="es-PE" sz="2000" b="1" dirty="0" smtClean="0"/>
              <a:t>Nombre de Unidad Didáctica</a:t>
            </a:r>
            <a:r>
              <a:rPr lang="es-PE" sz="2000" b="1" dirty="0" smtClean="0"/>
              <a:t>: Metodología de Desarrollo de Software</a:t>
            </a:r>
            <a:endParaRPr lang="es-PE" sz="2000" b="1" dirty="0" smtClean="0"/>
          </a:p>
        </p:txBody>
      </p:sp>
    </p:spTree>
    <p:extLst>
      <p:ext uri="{BB962C8B-B14F-4D97-AF65-F5344CB8AC3E}">
        <p14:creationId xmlns:p14="http://schemas.microsoft.com/office/powerpoint/2010/main" val="3653441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l"/>
            <a:r>
              <a:rPr lang="es-PE" dirty="0" smtClean="0"/>
              <a:t>2.5 Quinta Etapa: 2000 al presente</a:t>
            </a:r>
            <a:br>
              <a:rPr lang="es-PE" dirty="0" smtClean="0"/>
            </a:br>
            <a:r>
              <a:rPr lang="es-PE" dirty="0" smtClean="0"/>
              <a:t>Metodologías de la Ingeniería de Software</a:t>
            </a:r>
            <a:endParaRPr lang="es-PE" dirty="0"/>
          </a:p>
        </p:txBody>
      </p:sp>
      <p:sp>
        <p:nvSpPr>
          <p:cNvPr id="3" name="Marcador de contenido 2"/>
          <p:cNvSpPr>
            <a:spLocks noGrp="1"/>
          </p:cNvSpPr>
          <p:nvPr>
            <p:ph idx="1"/>
          </p:nvPr>
        </p:nvSpPr>
        <p:spPr>
          <a:xfrm>
            <a:off x="457200" y="2060848"/>
            <a:ext cx="4330824" cy="4065315"/>
          </a:xfrm>
        </p:spPr>
        <p:txBody>
          <a:bodyPr/>
          <a:lstStyle/>
          <a:p>
            <a:r>
              <a:rPr lang="es-PE" dirty="0" smtClean="0"/>
              <a:t>Métodos agiles: Snowbird, Utah – 2001</a:t>
            </a:r>
          </a:p>
          <a:p>
            <a:r>
              <a:rPr lang="es-PE" dirty="0" smtClean="0"/>
              <a:t>Metodología de Desarrollo Ágil: métodos de ingeniería del software basado en desarrollo iterativo e incremental</a:t>
            </a:r>
          </a:p>
          <a:p>
            <a:r>
              <a:rPr lang="es-PE" dirty="0" smtClean="0"/>
              <a:t>Metodologías del Proceso de Ingeniería de Software: conjunto de herramientas, técnicas, procedimientos y soporte documental para el diseño del Sistema Software</a:t>
            </a:r>
          </a:p>
          <a:p>
            <a:endParaRPr lang="es-PE" dirty="0"/>
          </a:p>
        </p:txBody>
      </p:sp>
      <p:pic>
        <p:nvPicPr>
          <p:cNvPr id="4" name="Imagen 3"/>
          <p:cNvPicPr>
            <a:picLocks noChangeAspect="1"/>
          </p:cNvPicPr>
          <p:nvPr/>
        </p:nvPicPr>
        <p:blipFill>
          <a:blip r:embed="rId2"/>
          <a:stretch>
            <a:fillRect/>
          </a:stretch>
        </p:blipFill>
        <p:spPr>
          <a:xfrm>
            <a:off x="4797823" y="2078077"/>
            <a:ext cx="4178669" cy="4048086"/>
          </a:xfrm>
          <a:prstGeom prst="rect">
            <a:avLst/>
          </a:prstGeom>
        </p:spPr>
      </p:pic>
    </p:spTree>
    <p:extLst>
      <p:ext uri="{BB962C8B-B14F-4D97-AF65-F5344CB8AC3E}">
        <p14:creationId xmlns:p14="http://schemas.microsoft.com/office/powerpoint/2010/main" val="267479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marL="534988" indent="-534988" algn="l"/>
            <a:r>
              <a:rPr lang="es-PE" dirty="0" smtClean="0"/>
              <a:t>3. Conclusiones</a:t>
            </a:r>
            <a:endParaRPr lang="es-PE" dirty="0"/>
          </a:p>
        </p:txBody>
      </p:sp>
      <p:sp>
        <p:nvSpPr>
          <p:cNvPr id="3" name="Marcador de contenido 2"/>
          <p:cNvSpPr>
            <a:spLocks noGrp="1"/>
          </p:cNvSpPr>
          <p:nvPr>
            <p:ph idx="1"/>
          </p:nvPr>
        </p:nvSpPr>
        <p:spPr/>
        <p:txBody>
          <a:bodyPr/>
          <a:lstStyle/>
          <a:p>
            <a:r>
              <a:rPr lang="es-PE" dirty="0" smtClean="0"/>
              <a:t>No existe una metodología universal para el desarrollo de software</a:t>
            </a:r>
          </a:p>
          <a:p>
            <a:r>
              <a:rPr lang="es-PE" dirty="0" smtClean="0"/>
              <a:t>Toda metodología debe ser adaptada al contexto del proyecto: recursos técnicos y humanos, tiempo de desarrollo, tipo de sistema, etc.</a:t>
            </a:r>
          </a:p>
          <a:p>
            <a:r>
              <a:rPr lang="es-PE" dirty="0" smtClean="0"/>
              <a:t>Las metodologías tradicionales exigen un esfuerzo para ser adaptadas en proyectos pequeños y con requisitos muy cambiantes</a:t>
            </a:r>
          </a:p>
          <a:p>
            <a:r>
              <a:rPr lang="es-PE" dirty="0" smtClean="0"/>
              <a:t>Las metodologías agiles ofrecen una solución a medida para proyectos pequeños y cambiantes, sencillo en su aprendizaje y aplicación</a:t>
            </a:r>
          </a:p>
        </p:txBody>
      </p:sp>
      <p:pic>
        <p:nvPicPr>
          <p:cNvPr id="6" name="Imagen 5"/>
          <p:cNvPicPr>
            <a:picLocks noChangeAspect="1"/>
          </p:cNvPicPr>
          <p:nvPr/>
        </p:nvPicPr>
        <p:blipFill rotWithShape="1">
          <a:blip r:embed="rId2"/>
          <a:srcRect l="3885" t="6281" r="14187" b="19032"/>
          <a:stretch/>
        </p:blipFill>
        <p:spPr>
          <a:xfrm>
            <a:off x="2339752" y="4501024"/>
            <a:ext cx="6619467" cy="1625139"/>
          </a:xfrm>
          <a:prstGeom prst="rect">
            <a:avLst/>
          </a:prstGeom>
        </p:spPr>
      </p:pic>
    </p:spTree>
    <p:extLst>
      <p:ext uri="{BB962C8B-B14F-4D97-AF65-F5344CB8AC3E}">
        <p14:creationId xmlns:p14="http://schemas.microsoft.com/office/powerpoint/2010/main" val="308641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marL="534988" indent="-534988" algn="l"/>
            <a:r>
              <a:rPr lang="es-PE" dirty="0"/>
              <a:t>4</a:t>
            </a:r>
            <a:r>
              <a:rPr lang="es-PE" dirty="0" smtClean="0"/>
              <a:t>. Referencias</a:t>
            </a:r>
            <a:endParaRPr lang="es-PE" dirty="0"/>
          </a:p>
        </p:txBody>
      </p:sp>
      <p:pic>
        <p:nvPicPr>
          <p:cNvPr id="5" name="Imagen 4"/>
          <p:cNvPicPr>
            <a:picLocks noChangeAspect="1"/>
          </p:cNvPicPr>
          <p:nvPr/>
        </p:nvPicPr>
        <p:blipFill rotWithShape="1">
          <a:blip r:embed="rId2"/>
          <a:srcRect l="15133" t="33265" r="13474" b="26376"/>
          <a:stretch/>
        </p:blipFill>
        <p:spPr>
          <a:xfrm>
            <a:off x="323528" y="2348880"/>
            <a:ext cx="8496944" cy="2700579"/>
          </a:xfrm>
          <a:prstGeom prst="rect">
            <a:avLst/>
          </a:prstGeom>
        </p:spPr>
      </p:pic>
    </p:spTree>
    <p:extLst>
      <p:ext uri="{BB962C8B-B14F-4D97-AF65-F5344CB8AC3E}">
        <p14:creationId xmlns:p14="http://schemas.microsoft.com/office/powerpoint/2010/main" val="3256455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pPr marL="717550" indent="-717550"/>
            <a:r>
              <a:rPr lang="es-PE" sz="3200" dirty="0" smtClean="0"/>
              <a:t>1. Breve Historia del Software</a:t>
            </a:r>
            <a:endParaRPr lang="es-PE" sz="3200" dirty="0"/>
          </a:p>
        </p:txBody>
      </p:sp>
      <p:pic>
        <p:nvPicPr>
          <p:cNvPr id="6" name="Imagen 5">
            <a:hlinkClick r:id="rId2"/>
          </p:cNvPr>
          <p:cNvPicPr>
            <a:picLocks noChangeAspect="1"/>
          </p:cNvPicPr>
          <p:nvPr/>
        </p:nvPicPr>
        <p:blipFill rotWithShape="1">
          <a:blip r:embed="rId3"/>
          <a:srcRect l="2958" t="18500" r="35057" b="11609"/>
          <a:stretch/>
        </p:blipFill>
        <p:spPr>
          <a:xfrm>
            <a:off x="1475656" y="1844824"/>
            <a:ext cx="6496947" cy="4118600"/>
          </a:xfrm>
          <a:prstGeom prst="rect">
            <a:avLst/>
          </a:prstGeom>
        </p:spPr>
      </p:pic>
    </p:spTree>
    <p:extLst>
      <p:ext uri="{BB962C8B-B14F-4D97-AF65-F5344CB8AC3E}">
        <p14:creationId xmlns:p14="http://schemas.microsoft.com/office/powerpoint/2010/main" val="493586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rmAutofit/>
          </a:bodyPr>
          <a:lstStyle/>
          <a:p>
            <a:pPr marL="717550" indent="-717550"/>
            <a:r>
              <a:rPr lang="es-PE" sz="3200" dirty="0"/>
              <a:t>2. Evolución Cronológica</a:t>
            </a:r>
          </a:p>
        </p:txBody>
      </p:sp>
      <p:sp>
        <p:nvSpPr>
          <p:cNvPr id="3" name="Marcador de contenido 2"/>
          <p:cNvSpPr>
            <a:spLocks noGrp="1"/>
          </p:cNvSpPr>
          <p:nvPr>
            <p:ph idx="1"/>
          </p:nvPr>
        </p:nvSpPr>
        <p:spPr/>
        <p:txBody>
          <a:bodyPr/>
          <a:lstStyle/>
          <a:p>
            <a:pPr marL="0" indent="0">
              <a:buNone/>
            </a:pPr>
            <a:r>
              <a:rPr lang="es-PE" dirty="0" smtClean="0"/>
              <a:t>Desde las primeras prácticas de desarrollo, pasando por el modelo de procesos, conceptualización  de modelos de ciclo de vida, hasta desembocar en la metodología de procesos de la ingeniería de software actuales</a:t>
            </a:r>
            <a:endParaRPr lang="es-PE" dirty="0"/>
          </a:p>
        </p:txBody>
      </p:sp>
      <p:pic>
        <p:nvPicPr>
          <p:cNvPr id="4" name="Imagen 3"/>
          <p:cNvPicPr>
            <a:picLocks noChangeAspect="1"/>
          </p:cNvPicPr>
          <p:nvPr/>
        </p:nvPicPr>
        <p:blipFill rotWithShape="1">
          <a:blip r:embed="rId2"/>
          <a:srcRect l="17901" t="41141" r="16240" b="27360"/>
          <a:stretch/>
        </p:blipFill>
        <p:spPr>
          <a:xfrm>
            <a:off x="1025606" y="3645024"/>
            <a:ext cx="7092788" cy="1907304"/>
          </a:xfrm>
          <a:prstGeom prst="rect">
            <a:avLst/>
          </a:prstGeom>
        </p:spPr>
      </p:pic>
    </p:spTree>
    <p:extLst>
      <p:ext uri="{BB962C8B-B14F-4D97-AF65-F5344CB8AC3E}">
        <p14:creationId xmlns:p14="http://schemas.microsoft.com/office/powerpoint/2010/main" val="628739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l"/>
            <a:r>
              <a:rPr lang="es-PE" dirty="0" smtClean="0"/>
              <a:t>2.1 Primera Etapa: 1950-1960</a:t>
            </a:r>
            <a:br>
              <a:rPr lang="es-PE" dirty="0" smtClean="0"/>
            </a:br>
            <a:r>
              <a:rPr lang="es-PE" dirty="0" smtClean="0"/>
              <a:t>Técnicas de codificación</a:t>
            </a:r>
            <a:endParaRPr lang="es-PE" dirty="0"/>
          </a:p>
        </p:txBody>
      </p:sp>
      <p:sp>
        <p:nvSpPr>
          <p:cNvPr id="3" name="Marcador de contenido 2"/>
          <p:cNvSpPr>
            <a:spLocks noGrp="1"/>
          </p:cNvSpPr>
          <p:nvPr>
            <p:ph idx="1"/>
          </p:nvPr>
        </p:nvSpPr>
        <p:spPr/>
        <p:txBody>
          <a:bodyPr/>
          <a:lstStyle/>
          <a:p>
            <a:r>
              <a:rPr lang="es-PE" dirty="0" smtClean="0"/>
              <a:t>A cargo de programadores</a:t>
            </a:r>
          </a:p>
          <a:p>
            <a:r>
              <a:rPr lang="es-PE" dirty="0" smtClean="0"/>
              <a:t>Carencia de análisis inicial</a:t>
            </a:r>
          </a:p>
          <a:p>
            <a:r>
              <a:rPr lang="es-PE" dirty="0" smtClean="0"/>
              <a:t>Aparecen analistas programadores y de  sistemas</a:t>
            </a:r>
          </a:p>
          <a:p>
            <a:r>
              <a:rPr lang="es-PE" dirty="0" smtClean="0"/>
              <a:t>No existían metodologías de desarrollo</a:t>
            </a:r>
          </a:p>
          <a:p>
            <a:r>
              <a:rPr lang="es-PE" dirty="0" smtClean="0"/>
              <a:t>Se crearon lenguajes de programación de tercera generación: alto nivel</a:t>
            </a:r>
          </a:p>
          <a:p>
            <a:r>
              <a:rPr lang="es-PE" dirty="0" smtClean="0"/>
              <a:t>FORTRAN (científico), COBOL (gestión)</a:t>
            </a:r>
            <a:endParaRPr lang="es-PE" dirty="0"/>
          </a:p>
        </p:txBody>
      </p:sp>
      <p:pic>
        <p:nvPicPr>
          <p:cNvPr id="7" name="Imagen 6"/>
          <p:cNvPicPr>
            <a:picLocks noChangeAspect="1"/>
          </p:cNvPicPr>
          <p:nvPr/>
        </p:nvPicPr>
        <p:blipFill rotWithShape="1">
          <a:blip r:embed="rId2"/>
          <a:srcRect l="1551" t="36191" r="-1551" b="-1474"/>
          <a:stretch/>
        </p:blipFill>
        <p:spPr>
          <a:xfrm>
            <a:off x="2339752" y="4351496"/>
            <a:ext cx="4032448" cy="1846675"/>
          </a:xfrm>
          <a:prstGeom prst="rect">
            <a:avLst/>
          </a:prstGeom>
        </p:spPr>
      </p:pic>
    </p:spTree>
    <p:extLst>
      <p:ext uri="{BB962C8B-B14F-4D97-AF65-F5344CB8AC3E}">
        <p14:creationId xmlns:p14="http://schemas.microsoft.com/office/powerpoint/2010/main" val="1410483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l"/>
            <a:r>
              <a:rPr lang="es-PE" dirty="0" smtClean="0"/>
              <a:t>2.2 Segunda Etapa: 1960-1970</a:t>
            </a:r>
            <a:br>
              <a:rPr lang="es-PE" dirty="0" smtClean="0"/>
            </a:br>
            <a:r>
              <a:rPr lang="es-PE" dirty="0" smtClean="0"/>
              <a:t>Modelo de Procesos</a:t>
            </a:r>
            <a:endParaRPr lang="es-PE" dirty="0"/>
          </a:p>
        </p:txBody>
      </p:sp>
      <p:sp>
        <p:nvSpPr>
          <p:cNvPr id="3" name="Marcador de contenido 2"/>
          <p:cNvSpPr>
            <a:spLocks noGrp="1"/>
          </p:cNvSpPr>
          <p:nvPr>
            <p:ph idx="1"/>
          </p:nvPr>
        </p:nvSpPr>
        <p:spPr/>
        <p:txBody>
          <a:bodyPr/>
          <a:lstStyle/>
          <a:p>
            <a:r>
              <a:rPr lang="es-PE" dirty="0" smtClean="0"/>
              <a:t>Consistía en codificar y corregir</a:t>
            </a:r>
          </a:p>
          <a:p>
            <a:r>
              <a:rPr lang="es-PE" dirty="0" smtClean="0"/>
              <a:t>Carencia de una estructura formal a seguir</a:t>
            </a:r>
          </a:p>
          <a:p>
            <a:r>
              <a:rPr lang="es-PE" dirty="0" smtClean="0"/>
              <a:t>Se implementaba primero el código y luego se pensaba en los requisitos, diseño, validación y mantenimiento</a:t>
            </a:r>
          </a:p>
          <a:p>
            <a:r>
              <a:rPr lang="es-PE" b="1" dirty="0" smtClean="0"/>
              <a:t>Crisis del software</a:t>
            </a:r>
            <a:r>
              <a:rPr lang="es-PE" dirty="0" smtClean="0"/>
              <a:t>: excesos de costo, escasa fiabilidad, insatisfacción de los usuarios y tiempo de creación incumplido</a:t>
            </a:r>
          </a:p>
          <a:p>
            <a:pPr marL="0" indent="0">
              <a:buNone/>
            </a:pPr>
            <a:endParaRPr lang="es-PE" dirty="0"/>
          </a:p>
        </p:txBody>
      </p:sp>
      <p:pic>
        <p:nvPicPr>
          <p:cNvPr id="4" name="Imagen 3"/>
          <p:cNvPicPr>
            <a:picLocks noChangeAspect="1"/>
          </p:cNvPicPr>
          <p:nvPr/>
        </p:nvPicPr>
        <p:blipFill rotWithShape="1">
          <a:blip r:embed="rId2"/>
          <a:srcRect l="26000" t="27491" r="11751" b="16400"/>
          <a:stretch/>
        </p:blipFill>
        <p:spPr>
          <a:xfrm>
            <a:off x="2915816" y="4128387"/>
            <a:ext cx="3860514" cy="2174811"/>
          </a:xfrm>
          <a:prstGeom prst="rect">
            <a:avLst/>
          </a:prstGeom>
        </p:spPr>
      </p:pic>
    </p:spTree>
    <p:extLst>
      <p:ext uri="{BB962C8B-B14F-4D97-AF65-F5344CB8AC3E}">
        <p14:creationId xmlns:p14="http://schemas.microsoft.com/office/powerpoint/2010/main" val="2354272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l"/>
            <a:r>
              <a:rPr lang="es-PE" dirty="0" smtClean="0"/>
              <a:t>2.3 Tercera Etapa: 1970-1985</a:t>
            </a:r>
            <a:br>
              <a:rPr lang="es-PE" dirty="0" smtClean="0"/>
            </a:br>
            <a:r>
              <a:rPr lang="es-PE" dirty="0" smtClean="0"/>
              <a:t>Proceso de Desarrollo de Software</a:t>
            </a:r>
            <a:endParaRPr lang="es-PE" dirty="0"/>
          </a:p>
        </p:txBody>
      </p:sp>
      <p:sp>
        <p:nvSpPr>
          <p:cNvPr id="3" name="Marcador de contenido 2"/>
          <p:cNvSpPr>
            <a:spLocks noGrp="1"/>
          </p:cNvSpPr>
          <p:nvPr>
            <p:ph idx="1"/>
          </p:nvPr>
        </p:nvSpPr>
        <p:spPr/>
        <p:txBody>
          <a:bodyPr/>
          <a:lstStyle/>
          <a:p>
            <a:r>
              <a:rPr lang="es-PE" dirty="0" smtClean="0"/>
              <a:t>Solución a la crisis: Ingeniería de Software</a:t>
            </a:r>
          </a:p>
          <a:p>
            <a:r>
              <a:rPr lang="es-PE" dirty="0" smtClean="0"/>
              <a:t>Se da importancia a los datos</a:t>
            </a:r>
          </a:p>
          <a:p>
            <a:r>
              <a:rPr lang="es-PE" dirty="0" smtClean="0"/>
              <a:t>Análisis por partes, planeación y administración</a:t>
            </a:r>
          </a:p>
          <a:p>
            <a:r>
              <a:rPr lang="es-PE" dirty="0" smtClean="0"/>
              <a:t>Ciclo de vida y proceso de desarrollo de software</a:t>
            </a:r>
          </a:p>
          <a:p>
            <a:endParaRPr lang="es-PE" dirty="0"/>
          </a:p>
        </p:txBody>
      </p:sp>
      <p:pic>
        <p:nvPicPr>
          <p:cNvPr id="4" name="Imagen 3"/>
          <p:cNvPicPr>
            <a:picLocks noChangeAspect="1"/>
          </p:cNvPicPr>
          <p:nvPr/>
        </p:nvPicPr>
        <p:blipFill rotWithShape="1">
          <a:blip r:embed="rId2"/>
          <a:srcRect l="23435" t="27360" r="10706" b="33266"/>
          <a:stretch/>
        </p:blipFill>
        <p:spPr>
          <a:xfrm>
            <a:off x="1547664" y="3717032"/>
            <a:ext cx="6511345" cy="2188687"/>
          </a:xfrm>
          <a:prstGeom prst="rect">
            <a:avLst/>
          </a:prstGeom>
        </p:spPr>
      </p:pic>
    </p:spTree>
    <p:extLst>
      <p:ext uri="{BB962C8B-B14F-4D97-AF65-F5344CB8AC3E}">
        <p14:creationId xmlns:p14="http://schemas.microsoft.com/office/powerpoint/2010/main" val="1477393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l"/>
            <a:r>
              <a:rPr lang="es-PE" dirty="0" smtClean="0"/>
              <a:t>2.3 Tercera Etapa: 1970-1985</a:t>
            </a:r>
            <a:br>
              <a:rPr lang="es-PE" dirty="0" smtClean="0"/>
            </a:br>
            <a:r>
              <a:rPr lang="es-PE" dirty="0" smtClean="0"/>
              <a:t>Modelos del Ciclo de Vida</a:t>
            </a:r>
            <a:endParaRPr lang="es-PE" dirty="0"/>
          </a:p>
        </p:txBody>
      </p:sp>
      <p:sp>
        <p:nvSpPr>
          <p:cNvPr id="3" name="Marcador de contenido 2"/>
          <p:cNvSpPr>
            <a:spLocks noGrp="1"/>
          </p:cNvSpPr>
          <p:nvPr>
            <p:ph idx="1"/>
          </p:nvPr>
        </p:nvSpPr>
        <p:spPr>
          <a:xfrm>
            <a:off x="457200" y="2060848"/>
            <a:ext cx="4546848" cy="4065315"/>
          </a:xfrm>
        </p:spPr>
        <p:txBody>
          <a:bodyPr/>
          <a:lstStyle/>
          <a:p>
            <a:r>
              <a:rPr lang="es-PE" dirty="0" smtClean="0"/>
              <a:t>Modelo en Cascada: Winston Royce - 1966</a:t>
            </a:r>
          </a:p>
          <a:p>
            <a:r>
              <a:rPr lang="es-PE" dirty="0" smtClean="0"/>
              <a:t>Modelo en V: Alan Davis</a:t>
            </a:r>
          </a:p>
          <a:p>
            <a:r>
              <a:rPr lang="es-PE" dirty="0" smtClean="0"/>
              <a:t>Modelo Iterativo</a:t>
            </a:r>
          </a:p>
          <a:p>
            <a:r>
              <a:rPr lang="es-PE" dirty="0" smtClean="0"/>
              <a:t>Modelo Incremental: Harlan Mills – 1980</a:t>
            </a:r>
          </a:p>
          <a:p>
            <a:r>
              <a:rPr lang="es-PE" dirty="0" smtClean="0"/>
              <a:t>Modelo en Espiral: Barry Boehm - 1985</a:t>
            </a:r>
          </a:p>
          <a:p>
            <a:endParaRPr lang="es-PE" dirty="0"/>
          </a:p>
        </p:txBody>
      </p:sp>
      <p:pic>
        <p:nvPicPr>
          <p:cNvPr id="5" name="Imagen 4"/>
          <p:cNvPicPr>
            <a:picLocks noChangeAspect="1"/>
          </p:cNvPicPr>
          <p:nvPr/>
        </p:nvPicPr>
        <p:blipFill>
          <a:blip r:embed="rId2"/>
          <a:stretch>
            <a:fillRect/>
          </a:stretch>
        </p:blipFill>
        <p:spPr>
          <a:xfrm>
            <a:off x="5017650" y="2348880"/>
            <a:ext cx="4028231" cy="2952328"/>
          </a:xfrm>
          <a:prstGeom prst="rect">
            <a:avLst/>
          </a:prstGeom>
        </p:spPr>
      </p:pic>
    </p:spTree>
    <p:extLst>
      <p:ext uri="{BB962C8B-B14F-4D97-AF65-F5344CB8AC3E}">
        <p14:creationId xmlns:p14="http://schemas.microsoft.com/office/powerpoint/2010/main" val="3587857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l"/>
            <a:r>
              <a:rPr lang="es-PE" dirty="0" smtClean="0"/>
              <a:t>2.4 Cuarta Etapa: 1985-1999</a:t>
            </a:r>
            <a:br>
              <a:rPr lang="es-PE" dirty="0" smtClean="0"/>
            </a:br>
            <a:r>
              <a:rPr lang="es-PE" dirty="0" smtClean="0"/>
              <a:t>Métodos Rápidos y Desarrollo Ágil</a:t>
            </a:r>
            <a:endParaRPr lang="es-PE" dirty="0"/>
          </a:p>
        </p:txBody>
      </p:sp>
      <p:sp>
        <p:nvSpPr>
          <p:cNvPr id="3" name="Marcador de contenido 2"/>
          <p:cNvSpPr>
            <a:spLocks noGrp="1"/>
          </p:cNvSpPr>
          <p:nvPr>
            <p:ph idx="1"/>
          </p:nvPr>
        </p:nvSpPr>
        <p:spPr>
          <a:xfrm>
            <a:off x="4373302" y="2060848"/>
            <a:ext cx="4313497" cy="4065315"/>
          </a:xfrm>
        </p:spPr>
        <p:txBody>
          <a:bodyPr/>
          <a:lstStyle/>
          <a:p>
            <a:r>
              <a:rPr lang="es-PE" dirty="0" smtClean="0"/>
              <a:t>Trabajo en ciclos cortos que implementan una parte de las funcionalidades</a:t>
            </a:r>
          </a:p>
          <a:p>
            <a:r>
              <a:rPr lang="es-PE" dirty="0" smtClean="0"/>
              <a:t>Los métodos rápidos reducen el tiempo del ciclo de vida al desarrollar una versión prototipo y luego integrar la funcionalidad de manera iterativa</a:t>
            </a:r>
          </a:p>
          <a:p>
            <a:r>
              <a:rPr lang="es-PE" dirty="0" smtClean="0"/>
              <a:t>Rápido: capacidad de adaptarse a los cambios de contexto y especificaciones</a:t>
            </a:r>
          </a:p>
          <a:p>
            <a:endParaRPr lang="es-PE" dirty="0" smtClean="0"/>
          </a:p>
          <a:p>
            <a:endParaRPr lang="es-PE" dirty="0"/>
          </a:p>
        </p:txBody>
      </p:sp>
      <p:pic>
        <p:nvPicPr>
          <p:cNvPr id="4" name="Imagen 3"/>
          <p:cNvPicPr>
            <a:picLocks noChangeAspect="1"/>
          </p:cNvPicPr>
          <p:nvPr/>
        </p:nvPicPr>
        <p:blipFill rotWithShape="1">
          <a:blip r:embed="rId2"/>
          <a:srcRect l="14857" r="9953"/>
          <a:stretch/>
        </p:blipFill>
        <p:spPr>
          <a:xfrm>
            <a:off x="191630" y="2276872"/>
            <a:ext cx="4166153" cy="3240626"/>
          </a:xfrm>
          <a:prstGeom prst="rect">
            <a:avLst/>
          </a:prstGeom>
        </p:spPr>
      </p:pic>
    </p:spTree>
    <p:extLst>
      <p:ext uri="{BB962C8B-B14F-4D97-AF65-F5344CB8AC3E}">
        <p14:creationId xmlns:p14="http://schemas.microsoft.com/office/powerpoint/2010/main" val="824020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l"/>
            <a:r>
              <a:rPr lang="es-PE" dirty="0" smtClean="0"/>
              <a:t>2.4 Cuarta Etapa: 1985-1999</a:t>
            </a:r>
            <a:br>
              <a:rPr lang="es-PE" dirty="0" smtClean="0"/>
            </a:br>
            <a:r>
              <a:rPr lang="es-PE" dirty="0" smtClean="0"/>
              <a:t>Métodos Rápidos y Desarrollo Ágil</a:t>
            </a:r>
            <a:endParaRPr lang="es-PE" dirty="0"/>
          </a:p>
        </p:txBody>
      </p:sp>
      <p:sp>
        <p:nvSpPr>
          <p:cNvPr id="3" name="Marcador de contenido 2"/>
          <p:cNvSpPr>
            <a:spLocks noGrp="1"/>
          </p:cNvSpPr>
          <p:nvPr>
            <p:ph idx="1"/>
          </p:nvPr>
        </p:nvSpPr>
        <p:spPr>
          <a:xfrm>
            <a:off x="457200" y="2060848"/>
            <a:ext cx="4042792" cy="4065315"/>
          </a:xfrm>
        </p:spPr>
        <p:txBody>
          <a:bodyPr/>
          <a:lstStyle/>
          <a:p>
            <a:r>
              <a:rPr lang="es-PE" dirty="0" smtClean="0"/>
              <a:t>Desarrollo rápido de aplicaciones (RAD): James Martin – 1991</a:t>
            </a:r>
          </a:p>
          <a:p>
            <a:r>
              <a:rPr lang="es-PE" dirty="0" smtClean="0"/>
              <a:t>Método de desarrollo de sistemas dinámicos (DSDM): Inglaterra – 1994</a:t>
            </a:r>
          </a:p>
          <a:p>
            <a:r>
              <a:rPr lang="es-PE" dirty="0" smtClean="0"/>
              <a:t>Scrum: Schwaber y Sutherland – 1995</a:t>
            </a:r>
          </a:p>
          <a:p>
            <a:r>
              <a:rPr lang="es-PE" dirty="0" smtClean="0"/>
              <a:t>Programación Extrema (XP): Ken Beck – 1996</a:t>
            </a:r>
          </a:p>
          <a:p>
            <a:r>
              <a:rPr lang="es-PE" dirty="0" smtClean="0"/>
              <a:t>Proceso unificado racional (RUP) – Rational Software - 1998</a:t>
            </a:r>
          </a:p>
          <a:p>
            <a:endParaRPr lang="es-PE" dirty="0" smtClean="0"/>
          </a:p>
          <a:p>
            <a:endParaRPr lang="es-PE" dirty="0" smtClean="0"/>
          </a:p>
          <a:p>
            <a:endParaRPr lang="es-PE" dirty="0"/>
          </a:p>
        </p:txBody>
      </p:sp>
      <p:pic>
        <p:nvPicPr>
          <p:cNvPr id="4" name="Imagen 3"/>
          <p:cNvPicPr>
            <a:picLocks noChangeAspect="1"/>
          </p:cNvPicPr>
          <p:nvPr/>
        </p:nvPicPr>
        <p:blipFill rotWithShape="1">
          <a:blip r:embed="rId2"/>
          <a:srcRect l="2603" t="15278" r="9712" b="8965"/>
          <a:stretch/>
        </p:blipFill>
        <p:spPr>
          <a:xfrm>
            <a:off x="4484748" y="2348880"/>
            <a:ext cx="4634702" cy="3006294"/>
          </a:xfrm>
          <a:prstGeom prst="rect">
            <a:avLst/>
          </a:prstGeom>
        </p:spPr>
      </p:pic>
    </p:spTree>
    <p:extLst>
      <p:ext uri="{BB962C8B-B14F-4D97-AF65-F5344CB8AC3E}">
        <p14:creationId xmlns:p14="http://schemas.microsoft.com/office/powerpoint/2010/main" val="2919648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479</Words>
  <Application>Microsoft Office PowerPoint</Application>
  <PresentationFormat>Presentación en pantalla (4:3)</PresentationFormat>
  <Paragraphs>51</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Generaciones de las Metodologías de Desarrollo de Software</vt:lpstr>
      <vt:lpstr>1. Breve Historia del Software</vt:lpstr>
      <vt:lpstr>2. Evolución Cronológica</vt:lpstr>
      <vt:lpstr>2.1 Primera Etapa: 1950-1960 Técnicas de codificación</vt:lpstr>
      <vt:lpstr>2.2 Segunda Etapa: 1960-1970 Modelo de Procesos</vt:lpstr>
      <vt:lpstr>2.3 Tercera Etapa: 1970-1985 Proceso de Desarrollo de Software</vt:lpstr>
      <vt:lpstr>2.3 Tercera Etapa: 1970-1985 Modelos del Ciclo de Vida</vt:lpstr>
      <vt:lpstr>2.4 Cuarta Etapa: 1985-1999 Métodos Rápidos y Desarrollo Ágil</vt:lpstr>
      <vt:lpstr>2.4 Cuarta Etapa: 1985-1999 Métodos Rápidos y Desarrollo Ágil</vt:lpstr>
      <vt:lpstr>2.5 Quinta Etapa: 2000 al presente Metodologías de la Ingeniería de Software</vt:lpstr>
      <vt:lpstr>3. Conclusiones</vt:lpstr>
      <vt:lpstr>4. Referencias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Huaita Molero</dc:creator>
  <cp:lastModifiedBy>Pedro Hugo, Valencia Morales</cp:lastModifiedBy>
  <cp:revision>38</cp:revision>
  <dcterms:created xsi:type="dcterms:W3CDTF">2015-10-08T15:20:35Z</dcterms:created>
  <dcterms:modified xsi:type="dcterms:W3CDTF">2016-08-23T05:03:54Z</dcterms:modified>
</cp:coreProperties>
</file>