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1" r:id="rId4"/>
    <p:sldId id="258" r:id="rId5"/>
    <p:sldId id="278" r:id="rId6"/>
    <p:sldId id="259" r:id="rId7"/>
    <p:sldId id="260" r:id="rId8"/>
    <p:sldId id="261" r:id="rId9"/>
    <p:sldId id="262" r:id="rId10"/>
    <p:sldId id="263" r:id="rId11"/>
    <p:sldId id="264" r:id="rId12"/>
    <p:sldId id="265" r:id="rId13"/>
    <p:sldId id="266" r:id="rId14"/>
    <p:sldId id="267" r:id="rId15"/>
    <p:sldId id="268" r:id="rId16"/>
    <p:sldId id="269" r:id="rId17"/>
    <p:sldId id="280" r:id="rId18"/>
    <p:sldId id="279" r:id="rId19"/>
    <p:sldId id="270" r:id="rId20"/>
    <p:sldId id="271" r:id="rId21"/>
    <p:sldId id="273" r:id="rId22"/>
    <p:sldId id="274" r:id="rId23"/>
    <p:sldId id="275" r:id="rId24"/>
    <p:sldId id="276" r:id="rId25"/>
    <p:sldId id="277" r:id="rId26"/>
    <p:sldId id="272" r:id="rId2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8" d="100"/>
          <a:sy n="68" d="100"/>
        </p:scale>
        <p:origin x="136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FC04F1-0728-4A06-BECE-49F41B110DF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s-ES"/>
        </a:p>
      </dgm:t>
    </dgm:pt>
    <dgm:pt modelId="{56EE223A-26EB-4078-B17E-BA226B569330}">
      <dgm:prSet phldrT="[Texto]"/>
      <dgm:spPr/>
      <dgm:t>
        <a:bodyPr/>
        <a:lstStyle/>
        <a:p>
          <a:pPr algn="just"/>
          <a:r>
            <a:rPr lang="es-ES" dirty="0">
              <a:solidFill>
                <a:schemeClr val="tx1"/>
              </a:solidFill>
              <a:latin typeface="Comic Sans MS" panose="030F0702030302020204" pitchFamily="66" charset="0"/>
            </a:rPr>
            <a:t>Estudio preliminar.</a:t>
          </a:r>
        </a:p>
      </dgm:t>
    </dgm:pt>
    <dgm:pt modelId="{FA163BBE-FA97-41F0-9768-922DEA9C231E}" type="parTrans" cxnId="{8CF73717-CEF8-409B-8BFD-BD51DC2AF194}">
      <dgm:prSet/>
      <dgm:spPr/>
      <dgm:t>
        <a:bodyPr/>
        <a:lstStyle/>
        <a:p>
          <a:endParaRPr lang="es-ES"/>
        </a:p>
      </dgm:t>
    </dgm:pt>
    <dgm:pt modelId="{CB777D32-EF33-44A3-9F3C-AC21B50E6543}" type="sibTrans" cxnId="{8CF73717-CEF8-409B-8BFD-BD51DC2AF194}">
      <dgm:prSet/>
      <dgm:spPr/>
      <dgm:t>
        <a:bodyPr/>
        <a:lstStyle/>
        <a:p>
          <a:endParaRPr lang="es-ES"/>
        </a:p>
      </dgm:t>
    </dgm:pt>
    <dgm:pt modelId="{51F38BF5-371E-46D0-8476-469B33E294EB}">
      <dgm:prSet phldrT="[Texto]" custT="1"/>
      <dgm:spPr/>
      <dgm:t>
        <a:bodyPr/>
        <a:lstStyle/>
        <a:p>
          <a:r>
            <a:rPr lang="es-ES" sz="2900" kern="1200" dirty="0">
              <a:solidFill>
                <a:prstClr val="black"/>
              </a:solidFill>
              <a:latin typeface="Comic Sans MS" panose="030F0702030302020204" pitchFamily="66" charset="0"/>
              <a:ea typeface="+mn-ea"/>
              <a:cs typeface="+mn-cs"/>
            </a:rPr>
            <a:t>Estudio detallado</a:t>
          </a:r>
        </a:p>
      </dgm:t>
    </dgm:pt>
    <dgm:pt modelId="{EFDF8FE5-856B-45D3-95D5-20FF4FA4D429}" type="parTrans" cxnId="{18849FB4-1A55-4712-B27D-68EAA65FBC38}">
      <dgm:prSet/>
      <dgm:spPr/>
      <dgm:t>
        <a:bodyPr/>
        <a:lstStyle/>
        <a:p>
          <a:endParaRPr lang="es-ES"/>
        </a:p>
      </dgm:t>
    </dgm:pt>
    <dgm:pt modelId="{91658121-711E-491E-9DE1-1A80EFD5AAFA}" type="sibTrans" cxnId="{18849FB4-1A55-4712-B27D-68EAA65FBC38}">
      <dgm:prSet/>
      <dgm:spPr/>
      <dgm:t>
        <a:bodyPr/>
        <a:lstStyle/>
        <a:p>
          <a:endParaRPr lang="es-ES"/>
        </a:p>
      </dgm:t>
    </dgm:pt>
    <dgm:pt modelId="{9D400E4D-BAFF-4CBF-BA75-2D01CFA08ED8}">
      <dgm:prSet phldrT="[Texto]" custT="1"/>
      <dgm:spPr/>
      <dgm:t>
        <a:bodyPr/>
        <a:lstStyle/>
        <a:p>
          <a:pPr marL="0" lvl="0" indent="0" algn="l" defTabSz="1289050">
            <a:lnSpc>
              <a:spcPct val="90000"/>
            </a:lnSpc>
            <a:spcBef>
              <a:spcPct val="0"/>
            </a:spcBef>
            <a:spcAft>
              <a:spcPct val="35000"/>
            </a:spcAft>
            <a:buNone/>
          </a:pPr>
          <a:r>
            <a:rPr lang="es-ES" sz="2900" kern="1200" dirty="0">
              <a:solidFill>
                <a:prstClr val="black"/>
              </a:solidFill>
              <a:latin typeface="Comic Sans MS" panose="030F0702030302020204" pitchFamily="66" charset="0"/>
              <a:ea typeface="+mn-ea"/>
              <a:cs typeface="+mn-cs"/>
            </a:rPr>
            <a:t>Implementación</a:t>
          </a:r>
        </a:p>
      </dgm:t>
    </dgm:pt>
    <dgm:pt modelId="{FB984909-C4ED-412B-8AFE-922D6B85C173}" type="parTrans" cxnId="{06442CA0-BB0E-4A67-8055-F33706A9B251}">
      <dgm:prSet/>
      <dgm:spPr/>
      <dgm:t>
        <a:bodyPr/>
        <a:lstStyle/>
        <a:p>
          <a:endParaRPr lang="es-ES"/>
        </a:p>
      </dgm:t>
    </dgm:pt>
    <dgm:pt modelId="{0C7EF1FE-0072-490C-A3C8-2803EAFE739C}" type="sibTrans" cxnId="{06442CA0-BB0E-4A67-8055-F33706A9B251}">
      <dgm:prSet/>
      <dgm:spPr/>
      <dgm:t>
        <a:bodyPr/>
        <a:lstStyle/>
        <a:p>
          <a:endParaRPr lang="es-ES"/>
        </a:p>
      </dgm:t>
    </dgm:pt>
    <dgm:pt modelId="{4FA23356-BEC1-4E0E-9A7B-AD28C6D6436D}">
      <dgm:prSet custT="1"/>
      <dgm:spPr/>
      <dgm:t>
        <a:bodyPr/>
        <a:lstStyle/>
        <a:p>
          <a:pPr marL="0" lvl="0" indent="0" algn="l" defTabSz="1289050">
            <a:lnSpc>
              <a:spcPct val="90000"/>
            </a:lnSpc>
            <a:spcBef>
              <a:spcPct val="0"/>
            </a:spcBef>
            <a:spcAft>
              <a:spcPct val="35000"/>
            </a:spcAft>
            <a:buNone/>
          </a:pPr>
          <a:r>
            <a:rPr lang="es-PE" sz="2400" kern="1200" dirty="0">
              <a:solidFill>
                <a:prstClr val="black"/>
              </a:solidFill>
              <a:latin typeface="Comic Sans MS" panose="030F0702030302020204" pitchFamily="66" charset="0"/>
              <a:ea typeface="+mn-ea"/>
              <a:cs typeface="+mn-cs"/>
            </a:rPr>
            <a:t>Realización y puesta en marcha</a:t>
          </a:r>
          <a:endParaRPr lang="es-ES" sz="2400" kern="1200" dirty="0">
            <a:solidFill>
              <a:prstClr val="black"/>
            </a:solidFill>
            <a:latin typeface="Comic Sans MS" panose="030F0702030302020204" pitchFamily="66" charset="0"/>
            <a:ea typeface="+mn-ea"/>
            <a:cs typeface="+mn-cs"/>
          </a:endParaRPr>
        </a:p>
      </dgm:t>
    </dgm:pt>
    <dgm:pt modelId="{A67B338F-36B7-47A9-9177-68D2B764C876}" type="parTrans" cxnId="{E23DA866-1C94-4A0F-9B60-B66224E7A717}">
      <dgm:prSet/>
      <dgm:spPr/>
      <dgm:t>
        <a:bodyPr/>
        <a:lstStyle/>
        <a:p>
          <a:endParaRPr lang="es-ES"/>
        </a:p>
      </dgm:t>
    </dgm:pt>
    <dgm:pt modelId="{0F8F6303-9295-4068-A125-DB39F94578CD}" type="sibTrans" cxnId="{E23DA866-1C94-4A0F-9B60-B66224E7A717}">
      <dgm:prSet/>
      <dgm:spPr/>
      <dgm:t>
        <a:bodyPr/>
        <a:lstStyle/>
        <a:p>
          <a:endParaRPr lang="es-ES"/>
        </a:p>
      </dgm:t>
    </dgm:pt>
    <dgm:pt modelId="{486307F6-742D-4B76-92D3-BC3542C98E23}" type="pres">
      <dgm:prSet presAssocID="{B4FC04F1-0728-4A06-BECE-49F41B110DFF}" presName="Name0" presStyleCnt="0">
        <dgm:presLayoutVars>
          <dgm:chMax val="7"/>
          <dgm:chPref val="7"/>
          <dgm:dir/>
        </dgm:presLayoutVars>
      </dgm:prSet>
      <dgm:spPr/>
      <dgm:t>
        <a:bodyPr/>
        <a:lstStyle/>
        <a:p>
          <a:endParaRPr lang="es-PE"/>
        </a:p>
      </dgm:t>
    </dgm:pt>
    <dgm:pt modelId="{F7B86263-A194-4E8F-84D3-8EE18881EF9F}" type="pres">
      <dgm:prSet presAssocID="{B4FC04F1-0728-4A06-BECE-49F41B110DFF}" presName="Name1" presStyleCnt="0"/>
      <dgm:spPr/>
    </dgm:pt>
    <dgm:pt modelId="{53828872-FD3C-4E03-AC25-771BAEFC5A5F}" type="pres">
      <dgm:prSet presAssocID="{B4FC04F1-0728-4A06-BECE-49F41B110DFF}" presName="cycle" presStyleCnt="0"/>
      <dgm:spPr/>
    </dgm:pt>
    <dgm:pt modelId="{6395A6C8-0514-493E-8FF3-544ED0572A55}" type="pres">
      <dgm:prSet presAssocID="{B4FC04F1-0728-4A06-BECE-49F41B110DFF}" presName="srcNode" presStyleLbl="node1" presStyleIdx="0" presStyleCnt="4"/>
      <dgm:spPr/>
    </dgm:pt>
    <dgm:pt modelId="{E503886D-C1D5-4634-9C9C-EF7023AC6CE8}" type="pres">
      <dgm:prSet presAssocID="{B4FC04F1-0728-4A06-BECE-49F41B110DFF}" presName="conn" presStyleLbl="parChTrans1D2" presStyleIdx="0" presStyleCnt="1"/>
      <dgm:spPr/>
      <dgm:t>
        <a:bodyPr/>
        <a:lstStyle/>
        <a:p>
          <a:endParaRPr lang="es-PE"/>
        </a:p>
      </dgm:t>
    </dgm:pt>
    <dgm:pt modelId="{39B2E5FB-523F-4AA4-BAE0-0EFD16356401}" type="pres">
      <dgm:prSet presAssocID="{B4FC04F1-0728-4A06-BECE-49F41B110DFF}" presName="extraNode" presStyleLbl="node1" presStyleIdx="0" presStyleCnt="4"/>
      <dgm:spPr/>
    </dgm:pt>
    <dgm:pt modelId="{F13103C4-F894-42B2-82C6-9E5E377401A1}" type="pres">
      <dgm:prSet presAssocID="{B4FC04F1-0728-4A06-BECE-49F41B110DFF}" presName="dstNode" presStyleLbl="node1" presStyleIdx="0" presStyleCnt="4"/>
      <dgm:spPr/>
    </dgm:pt>
    <dgm:pt modelId="{390E9DD8-2F04-484F-9D70-77CFA6986C76}" type="pres">
      <dgm:prSet presAssocID="{56EE223A-26EB-4078-B17E-BA226B569330}" presName="text_1" presStyleLbl="node1" presStyleIdx="0" presStyleCnt="4">
        <dgm:presLayoutVars>
          <dgm:bulletEnabled val="1"/>
        </dgm:presLayoutVars>
      </dgm:prSet>
      <dgm:spPr/>
      <dgm:t>
        <a:bodyPr/>
        <a:lstStyle/>
        <a:p>
          <a:endParaRPr lang="es-PE"/>
        </a:p>
      </dgm:t>
    </dgm:pt>
    <dgm:pt modelId="{1A1540B8-122B-4BAF-B88F-0DCFC83582E4}" type="pres">
      <dgm:prSet presAssocID="{56EE223A-26EB-4078-B17E-BA226B569330}" presName="accent_1" presStyleCnt="0"/>
      <dgm:spPr/>
    </dgm:pt>
    <dgm:pt modelId="{57ED7BAB-3D6D-44CE-943B-7D6DCBD84091}" type="pres">
      <dgm:prSet presAssocID="{56EE223A-26EB-4078-B17E-BA226B569330}" presName="accentRepeatNode" presStyleLbl="solidFgAcc1" presStyleIdx="0" presStyleCnt="4"/>
      <dgm:spPr/>
    </dgm:pt>
    <dgm:pt modelId="{C5DDE4CB-475B-438A-85F5-3A3CF0AFEE24}" type="pres">
      <dgm:prSet presAssocID="{51F38BF5-371E-46D0-8476-469B33E294EB}" presName="text_2" presStyleLbl="node1" presStyleIdx="1" presStyleCnt="4">
        <dgm:presLayoutVars>
          <dgm:bulletEnabled val="1"/>
        </dgm:presLayoutVars>
      </dgm:prSet>
      <dgm:spPr/>
      <dgm:t>
        <a:bodyPr/>
        <a:lstStyle/>
        <a:p>
          <a:endParaRPr lang="es-PE"/>
        </a:p>
      </dgm:t>
    </dgm:pt>
    <dgm:pt modelId="{084279B4-422D-4036-A96F-3EA114A0E735}" type="pres">
      <dgm:prSet presAssocID="{51F38BF5-371E-46D0-8476-469B33E294EB}" presName="accent_2" presStyleCnt="0"/>
      <dgm:spPr/>
    </dgm:pt>
    <dgm:pt modelId="{4E1A8820-4BD1-4D7C-BF3A-BAD836763D4F}" type="pres">
      <dgm:prSet presAssocID="{51F38BF5-371E-46D0-8476-469B33E294EB}" presName="accentRepeatNode" presStyleLbl="solidFgAcc1" presStyleIdx="1" presStyleCnt="4"/>
      <dgm:spPr/>
    </dgm:pt>
    <dgm:pt modelId="{2102E254-0D87-4886-87CA-C609401402F9}" type="pres">
      <dgm:prSet presAssocID="{9D400E4D-BAFF-4CBF-BA75-2D01CFA08ED8}" presName="text_3" presStyleLbl="node1" presStyleIdx="2" presStyleCnt="4">
        <dgm:presLayoutVars>
          <dgm:bulletEnabled val="1"/>
        </dgm:presLayoutVars>
      </dgm:prSet>
      <dgm:spPr/>
      <dgm:t>
        <a:bodyPr/>
        <a:lstStyle/>
        <a:p>
          <a:endParaRPr lang="es-PE"/>
        </a:p>
      </dgm:t>
    </dgm:pt>
    <dgm:pt modelId="{CC2DA112-B67B-453D-9E81-533500EBABAC}" type="pres">
      <dgm:prSet presAssocID="{9D400E4D-BAFF-4CBF-BA75-2D01CFA08ED8}" presName="accent_3" presStyleCnt="0"/>
      <dgm:spPr/>
    </dgm:pt>
    <dgm:pt modelId="{E4542150-8457-4947-8FEA-AF1F65868492}" type="pres">
      <dgm:prSet presAssocID="{9D400E4D-BAFF-4CBF-BA75-2D01CFA08ED8}" presName="accentRepeatNode" presStyleLbl="solidFgAcc1" presStyleIdx="2" presStyleCnt="4"/>
      <dgm:spPr/>
    </dgm:pt>
    <dgm:pt modelId="{E985B5D6-0C1B-4241-B929-B16FC1628093}" type="pres">
      <dgm:prSet presAssocID="{4FA23356-BEC1-4E0E-9A7B-AD28C6D6436D}" presName="text_4" presStyleLbl="node1" presStyleIdx="3" presStyleCnt="4">
        <dgm:presLayoutVars>
          <dgm:bulletEnabled val="1"/>
        </dgm:presLayoutVars>
      </dgm:prSet>
      <dgm:spPr/>
      <dgm:t>
        <a:bodyPr/>
        <a:lstStyle/>
        <a:p>
          <a:endParaRPr lang="es-PE"/>
        </a:p>
      </dgm:t>
    </dgm:pt>
    <dgm:pt modelId="{EA82E815-9144-4283-9BE4-8EA78F722661}" type="pres">
      <dgm:prSet presAssocID="{4FA23356-BEC1-4E0E-9A7B-AD28C6D6436D}" presName="accent_4" presStyleCnt="0"/>
      <dgm:spPr/>
    </dgm:pt>
    <dgm:pt modelId="{C993AF82-4D8E-4D76-8F77-E9DE3DB33781}" type="pres">
      <dgm:prSet presAssocID="{4FA23356-BEC1-4E0E-9A7B-AD28C6D6436D}" presName="accentRepeatNode" presStyleLbl="solidFgAcc1" presStyleIdx="3" presStyleCnt="4"/>
      <dgm:spPr/>
    </dgm:pt>
  </dgm:ptLst>
  <dgm:cxnLst>
    <dgm:cxn modelId="{A66B4409-3928-4B4B-A518-A1300022A229}" type="presOf" srcId="{CB777D32-EF33-44A3-9F3C-AC21B50E6543}" destId="{E503886D-C1D5-4634-9C9C-EF7023AC6CE8}" srcOrd="0" destOrd="0" presId="urn:microsoft.com/office/officeart/2008/layout/VerticalCurvedList"/>
    <dgm:cxn modelId="{F692AB62-3990-43B8-85B1-03F81B22E278}" type="presOf" srcId="{4FA23356-BEC1-4E0E-9A7B-AD28C6D6436D}" destId="{E985B5D6-0C1B-4241-B929-B16FC1628093}" srcOrd="0" destOrd="0" presId="urn:microsoft.com/office/officeart/2008/layout/VerticalCurvedList"/>
    <dgm:cxn modelId="{FE86D34C-055C-4636-91A7-7DB26209B87F}" type="presOf" srcId="{51F38BF5-371E-46D0-8476-469B33E294EB}" destId="{C5DDE4CB-475B-438A-85F5-3A3CF0AFEE24}" srcOrd="0" destOrd="0" presId="urn:microsoft.com/office/officeart/2008/layout/VerticalCurvedList"/>
    <dgm:cxn modelId="{E23DA866-1C94-4A0F-9B60-B66224E7A717}" srcId="{B4FC04F1-0728-4A06-BECE-49F41B110DFF}" destId="{4FA23356-BEC1-4E0E-9A7B-AD28C6D6436D}" srcOrd="3" destOrd="0" parTransId="{A67B338F-36B7-47A9-9177-68D2B764C876}" sibTransId="{0F8F6303-9295-4068-A125-DB39F94578CD}"/>
    <dgm:cxn modelId="{0F1AD2A0-73C8-4452-B078-DFC03D33890C}" type="presOf" srcId="{B4FC04F1-0728-4A06-BECE-49F41B110DFF}" destId="{486307F6-742D-4B76-92D3-BC3542C98E23}" srcOrd="0" destOrd="0" presId="urn:microsoft.com/office/officeart/2008/layout/VerticalCurvedList"/>
    <dgm:cxn modelId="{18849FB4-1A55-4712-B27D-68EAA65FBC38}" srcId="{B4FC04F1-0728-4A06-BECE-49F41B110DFF}" destId="{51F38BF5-371E-46D0-8476-469B33E294EB}" srcOrd="1" destOrd="0" parTransId="{EFDF8FE5-856B-45D3-95D5-20FF4FA4D429}" sibTransId="{91658121-711E-491E-9DE1-1A80EFD5AAFA}"/>
    <dgm:cxn modelId="{3EAEE4C4-6DDD-4223-8F90-64D98334D057}" type="presOf" srcId="{56EE223A-26EB-4078-B17E-BA226B569330}" destId="{390E9DD8-2F04-484F-9D70-77CFA6986C76}" srcOrd="0" destOrd="0" presId="urn:microsoft.com/office/officeart/2008/layout/VerticalCurvedList"/>
    <dgm:cxn modelId="{06442CA0-BB0E-4A67-8055-F33706A9B251}" srcId="{B4FC04F1-0728-4A06-BECE-49F41B110DFF}" destId="{9D400E4D-BAFF-4CBF-BA75-2D01CFA08ED8}" srcOrd="2" destOrd="0" parTransId="{FB984909-C4ED-412B-8AFE-922D6B85C173}" sibTransId="{0C7EF1FE-0072-490C-A3C8-2803EAFE739C}"/>
    <dgm:cxn modelId="{731CB52F-AAEC-46CC-8BFB-628437036EFE}" type="presOf" srcId="{9D400E4D-BAFF-4CBF-BA75-2D01CFA08ED8}" destId="{2102E254-0D87-4886-87CA-C609401402F9}" srcOrd="0" destOrd="0" presId="urn:microsoft.com/office/officeart/2008/layout/VerticalCurvedList"/>
    <dgm:cxn modelId="{8CF73717-CEF8-409B-8BFD-BD51DC2AF194}" srcId="{B4FC04F1-0728-4A06-BECE-49F41B110DFF}" destId="{56EE223A-26EB-4078-B17E-BA226B569330}" srcOrd="0" destOrd="0" parTransId="{FA163BBE-FA97-41F0-9768-922DEA9C231E}" sibTransId="{CB777D32-EF33-44A3-9F3C-AC21B50E6543}"/>
    <dgm:cxn modelId="{A4D7C2B9-802C-441D-B6EC-BA3EC68FE5FF}" type="presParOf" srcId="{486307F6-742D-4B76-92D3-BC3542C98E23}" destId="{F7B86263-A194-4E8F-84D3-8EE18881EF9F}" srcOrd="0" destOrd="0" presId="urn:microsoft.com/office/officeart/2008/layout/VerticalCurvedList"/>
    <dgm:cxn modelId="{D2C00A8A-400B-489A-BD2C-6DF69ACE35E3}" type="presParOf" srcId="{F7B86263-A194-4E8F-84D3-8EE18881EF9F}" destId="{53828872-FD3C-4E03-AC25-771BAEFC5A5F}" srcOrd="0" destOrd="0" presId="urn:microsoft.com/office/officeart/2008/layout/VerticalCurvedList"/>
    <dgm:cxn modelId="{E9A094B8-051B-461C-BF5C-B684A108A4C0}" type="presParOf" srcId="{53828872-FD3C-4E03-AC25-771BAEFC5A5F}" destId="{6395A6C8-0514-493E-8FF3-544ED0572A55}" srcOrd="0" destOrd="0" presId="urn:microsoft.com/office/officeart/2008/layout/VerticalCurvedList"/>
    <dgm:cxn modelId="{84BF6A2D-C90A-452E-BF10-AAA4F06C9A32}" type="presParOf" srcId="{53828872-FD3C-4E03-AC25-771BAEFC5A5F}" destId="{E503886D-C1D5-4634-9C9C-EF7023AC6CE8}" srcOrd="1" destOrd="0" presId="urn:microsoft.com/office/officeart/2008/layout/VerticalCurvedList"/>
    <dgm:cxn modelId="{B9016957-DF21-40D1-B7CF-29017792C4B0}" type="presParOf" srcId="{53828872-FD3C-4E03-AC25-771BAEFC5A5F}" destId="{39B2E5FB-523F-4AA4-BAE0-0EFD16356401}" srcOrd="2" destOrd="0" presId="urn:microsoft.com/office/officeart/2008/layout/VerticalCurvedList"/>
    <dgm:cxn modelId="{55BE814F-7A39-4007-8642-1421432181D0}" type="presParOf" srcId="{53828872-FD3C-4E03-AC25-771BAEFC5A5F}" destId="{F13103C4-F894-42B2-82C6-9E5E377401A1}" srcOrd="3" destOrd="0" presId="urn:microsoft.com/office/officeart/2008/layout/VerticalCurvedList"/>
    <dgm:cxn modelId="{E67B0175-6FC3-4B20-BDA4-FD8C18F6A921}" type="presParOf" srcId="{F7B86263-A194-4E8F-84D3-8EE18881EF9F}" destId="{390E9DD8-2F04-484F-9D70-77CFA6986C76}" srcOrd="1" destOrd="0" presId="urn:microsoft.com/office/officeart/2008/layout/VerticalCurvedList"/>
    <dgm:cxn modelId="{32B1D045-6B93-41D6-B0CA-8467469868A3}" type="presParOf" srcId="{F7B86263-A194-4E8F-84D3-8EE18881EF9F}" destId="{1A1540B8-122B-4BAF-B88F-0DCFC83582E4}" srcOrd="2" destOrd="0" presId="urn:microsoft.com/office/officeart/2008/layout/VerticalCurvedList"/>
    <dgm:cxn modelId="{73EE5CEC-F5C5-452F-9849-E33714F36EF4}" type="presParOf" srcId="{1A1540B8-122B-4BAF-B88F-0DCFC83582E4}" destId="{57ED7BAB-3D6D-44CE-943B-7D6DCBD84091}" srcOrd="0" destOrd="0" presId="urn:microsoft.com/office/officeart/2008/layout/VerticalCurvedList"/>
    <dgm:cxn modelId="{FA8DB190-8DAB-4639-B96D-63A85AD60917}" type="presParOf" srcId="{F7B86263-A194-4E8F-84D3-8EE18881EF9F}" destId="{C5DDE4CB-475B-438A-85F5-3A3CF0AFEE24}" srcOrd="3" destOrd="0" presId="urn:microsoft.com/office/officeart/2008/layout/VerticalCurvedList"/>
    <dgm:cxn modelId="{68195A1F-A707-4B56-8BBD-4949F068D142}" type="presParOf" srcId="{F7B86263-A194-4E8F-84D3-8EE18881EF9F}" destId="{084279B4-422D-4036-A96F-3EA114A0E735}" srcOrd="4" destOrd="0" presId="urn:microsoft.com/office/officeart/2008/layout/VerticalCurvedList"/>
    <dgm:cxn modelId="{68FC24F7-7418-4C07-93FA-6DC89F765647}" type="presParOf" srcId="{084279B4-422D-4036-A96F-3EA114A0E735}" destId="{4E1A8820-4BD1-4D7C-BF3A-BAD836763D4F}" srcOrd="0" destOrd="0" presId="urn:microsoft.com/office/officeart/2008/layout/VerticalCurvedList"/>
    <dgm:cxn modelId="{9E5B3EB6-F796-42D3-A798-3D10737B817A}" type="presParOf" srcId="{F7B86263-A194-4E8F-84D3-8EE18881EF9F}" destId="{2102E254-0D87-4886-87CA-C609401402F9}" srcOrd="5" destOrd="0" presId="urn:microsoft.com/office/officeart/2008/layout/VerticalCurvedList"/>
    <dgm:cxn modelId="{6A72A80E-1BA1-49F4-96D3-27F8FA3DAEDA}" type="presParOf" srcId="{F7B86263-A194-4E8F-84D3-8EE18881EF9F}" destId="{CC2DA112-B67B-453D-9E81-533500EBABAC}" srcOrd="6" destOrd="0" presId="urn:microsoft.com/office/officeart/2008/layout/VerticalCurvedList"/>
    <dgm:cxn modelId="{0314BE94-A56B-4E2B-B9BD-3C371435638E}" type="presParOf" srcId="{CC2DA112-B67B-453D-9E81-533500EBABAC}" destId="{E4542150-8457-4947-8FEA-AF1F65868492}" srcOrd="0" destOrd="0" presId="urn:microsoft.com/office/officeart/2008/layout/VerticalCurvedList"/>
    <dgm:cxn modelId="{3155B35C-B73D-4315-9235-44CCEABED8F0}" type="presParOf" srcId="{F7B86263-A194-4E8F-84D3-8EE18881EF9F}" destId="{E985B5D6-0C1B-4241-B929-B16FC1628093}" srcOrd="7" destOrd="0" presId="urn:microsoft.com/office/officeart/2008/layout/VerticalCurvedList"/>
    <dgm:cxn modelId="{374AFB3E-A78D-4A67-9C9A-C88FECBD41E8}" type="presParOf" srcId="{F7B86263-A194-4E8F-84D3-8EE18881EF9F}" destId="{EA82E815-9144-4283-9BE4-8EA78F722661}" srcOrd="8" destOrd="0" presId="urn:microsoft.com/office/officeart/2008/layout/VerticalCurvedList"/>
    <dgm:cxn modelId="{3EBC6621-E9BB-492C-945D-04B957BF7ECC}" type="presParOf" srcId="{EA82E815-9144-4283-9BE4-8EA78F722661}" destId="{C993AF82-4D8E-4D76-8F77-E9DE3DB3378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3886D-C1D5-4634-9C9C-EF7023AC6CE8}">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0E9DD8-2F04-484F-9D70-77CFA6986C76}">
      <dsp:nvSpPr>
        <dsp:cNvPr id="0" name=""/>
        <dsp:cNvSpPr/>
      </dsp:nvSpPr>
      <dsp:spPr>
        <a:xfrm>
          <a:off x="460128" y="312440"/>
          <a:ext cx="5580684" cy="6252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73660" rIns="73660" bIns="73660" numCol="1" spcCol="1270" anchor="ctr" anchorCtr="0">
          <a:noAutofit/>
        </a:bodyPr>
        <a:lstStyle/>
        <a:p>
          <a:pPr lvl="0" algn="just" defTabSz="1289050">
            <a:lnSpc>
              <a:spcPct val="90000"/>
            </a:lnSpc>
            <a:spcBef>
              <a:spcPct val="0"/>
            </a:spcBef>
            <a:spcAft>
              <a:spcPct val="35000"/>
            </a:spcAft>
          </a:pPr>
          <a:r>
            <a:rPr lang="es-ES" sz="2900" kern="1200" dirty="0">
              <a:solidFill>
                <a:schemeClr val="tx1"/>
              </a:solidFill>
              <a:latin typeface="Comic Sans MS" panose="030F0702030302020204" pitchFamily="66" charset="0"/>
            </a:rPr>
            <a:t>Estudio preliminar.</a:t>
          </a:r>
        </a:p>
      </dsp:txBody>
      <dsp:txXfrm>
        <a:off x="460128" y="312440"/>
        <a:ext cx="5580684" cy="625205"/>
      </dsp:txXfrm>
    </dsp:sp>
    <dsp:sp modelId="{57ED7BAB-3D6D-44CE-943B-7D6DCBD84091}">
      <dsp:nvSpPr>
        <dsp:cNvPr id="0" name=""/>
        <dsp:cNvSpPr/>
      </dsp:nvSpPr>
      <dsp:spPr>
        <a:xfrm>
          <a:off x="69375" y="234289"/>
          <a:ext cx="781507" cy="7815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DDE4CB-475B-438A-85F5-3A3CF0AFEE24}">
      <dsp:nvSpPr>
        <dsp:cNvPr id="0" name=""/>
        <dsp:cNvSpPr/>
      </dsp:nvSpPr>
      <dsp:spPr>
        <a:xfrm>
          <a:off x="818573" y="1250411"/>
          <a:ext cx="5222240" cy="6252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73660" rIns="73660" bIns="73660" numCol="1" spcCol="1270" anchor="ctr" anchorCtr="0">
          <a:noAutofit/>
        </a:bodyPr>
        <a:lstStyle/>
        <a:p>
          <a:pPr lvl="0" algn="l" defTabSz="1289050">
            <a:lnSpc>
              <a:spcPct val="90000"/>
            </a:lnSpc>
            <a:spcBef>
              <a:spcPct val="0"/>
            </a:spcBef>
            <a:spcAft>
              <a:spcPct val="35000"/>
            </a:spcAft>
          </a:pPr>
          <a:r>
            <a:rPr lang="es-ES" sz="2900" kern="1200" dirty="0">
              <a:solidFill>
                <a:prstClr val="black"/>
              </a:solidFill>
              <a:latin typeface="Comic Sans MS" panose="030F0702030302020204" pitchFamily="66" charset="0"/>
              <a:ea typeface="+mn-ea"/>
              <a:cs typeface="+mn-cs"/>
            </a:rPr>
            <a:t>Estudio detallado</a:t>
          </a:r>
        </a:p>
      </dsp:txBody>
      <dsp:txXfrm>
        <a:off x="818573" y="1250411"/>
        <a:ext cx="5222240" cy="625205"/>
      </dsp:txXfrm>
    </dsp:sp>
    <dsp:sp modelId="{4E1A8820-4BD1-4D7C-BF3A-BAD836763D4F}">
      <dsp:nvSpPr>
        <dsp:cNvPr id="0" name=""/>
        <dsp:cNvSpPr/>
      </dsp:nvSpPr>
      <dsp:spPr>
        <a:xfrm>
          <a:off x="427819" y="1172260"/>
          <a:ext cx="781507" cy="7815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02E254-0D87-4886-87CA-C609401402F9}">
      <dsp:nvSpPr>
        <dsp:cNvPr id="0" name=""/>
        <dsp:cNvSpPr/>
      </dsp:nvSpPr>
      <dsp:spPr>
        <a:xfrm>
          <a:off x="818573" y="2188382"/>
          <a:ext cx="5222240" cy="6252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73660" rIns="73660" bIns="73660" numCol="1" spcCol="1270" anchor="ctr" anchorCtr="0">
          <a:noAutofit/>
        </a:bodyPr>
        <a:lstStyle/>
        <a:p>
          <a:pPr marL="0" lvl="0" indent="0" algn="l" defTabSz="1289050">
            <a:lnSpc>
              <a:spcPct val="90000"/>
            </a:lnSpc>
            <a:spcBef>
              <a:spcPct val="0"/>
            </a:spcBef>
            <a:spcAft>
              <a:spcPct val="35000"/>
            </a:spcAft>
            <a:buNone/>
          </a:pPr>
          <a:r>
            <a:rPr lang="es-ES" sz="2900" kern="1200" dirty="0">
              <a:solidFill>
                <a:prstClr val="black"/>
              </a:solidFill>
              <a:latin typeface="Comic Sans MS" panose="030F0702030302020204" pitchFamily="66" charset="0"/>
              <a:ea typeface="+mn-ea"/>
              <a:cs typeface="+mn-cs"/>
            </a:rPr>
            <a:t>Implementación</a:t>
          </a:r>
        </a:p>
      </dsp:txBody>
      <dsp:txXfrm>
        <a:off x="818573" y="2188382"/>
        <a:ext cx="5222240" cy="625205"/>
      </dsp:txXfrm>
    </dsp:sp>
    <dsp:sp modelId="{E4542150-8457-4947-8FEA-AF1F65868492}">
      <dsp:nvSpPr>
        <dsp:cNvPr id="0" name=""/>
        <dsp:cNvSpPr/>
      </dsp:nvSpPr>
      <dsp:spPr>
        <a:xfrm>
          <a:off x="427819" y="2110232"/>
          <a:ext cx="781507" cy="7815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85B5D6-0C1B-4241-B929-B16FC1628093}">
      <dsp:nvSpPr>
        <dsp:cNvPr id="0" name=""/>
        <dsp:cNvSpPr/>
      </dsp:nvSpPr>
      <dsp:spPr>
        <a:xfrm>
          <a:off x="460128" y="3126353"/>
          <a:ext cx="5580684" cy="6252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marL="0" lvl="0" indent="0" algn="l" defTabSz="1289050">
            <a:lnSpc>
              <a:spcPct val="90000"/>
            </a:lnSpc>
            <a:spcBef>
              <a:spcPct val="0"/>
            </a:spcBef>
            <a:spcAft>
              <a:spcPct val="35000"/>
            </a:spcAft>
            <a:buNone/>
          </a:pPr>
          <a:r>
            <a:rPr lang="es-PE" sz="2400" kern="1200" dirty="0">
              <a:solidFill>
                <a:prstClr val="black"/>
              </a:solidFill>
              <a:latin typeface="Comic Sans MS" panose="030F0702030302020204" pitchFamily="66" charset="0"/>
              <a:ea typeface="+mn-ea"/>
              <a:cs typeface="+mn-cs"/>
            </a:rPr>
            <a:t>Realización y puesta en marcha</a:t>
          </a:r>
          <a:endParaRPr lang="es-ES" sz="2400" kern="1200" dirty="0">
            <a:solidFill>
              <a:prstClr val="black"/>
            </a:solidFill>
            <a:latin typeface="Comic Sans MS" panose="030F0702030302020204" pitchFamily="66" charset="0"/>
            <a:ea typeface="+mn-ea"/>
            <a:cs typeface="+mn-cs"/>
          </a:endParaRPr>
        </a:p>
      </dsp:txBody>
      <dsp:txXfrm>
        <a:off x="460128" y="3126353"/>
        <a:ext cx="5580684" cy="625205"/>
      </dsp:txXfrm>
    </dsp:sp>
    <dsp:sp modelId="{C993AF82-4D8E-4D76-8F77-E9DE3DB33781}">
      <dsp:nvSpPr>
        <dsp:cNvPr id="0" name=""/>
        <dsp:cNvSpPr/>
      </dsp:nvSpPr>
      <dsp:spPr>
        <a:xfrm>
          <a:off x="69375" y="3048203"/>
          <a:ext cx="781507" cy="7815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PE"/>
          </a:p>
        </p:txBody>
      </p:sp>
      <p:sp>
        <p:nvSpPr>
          <p:cNvPr id="4" name="3 Marcador de fecha"/>
          <p:cNvSpPr>
            <a:spLocks noGrp="1"/>
          </p:cNvSpPr>
          <p:nvPr>
            <p:ph type="dt" sz="half" idx="10"/>
          </p:nvPr>
        </p:nvSpPr>
        <p:spPr/>
        <p:txBody>
          <a:bodyPr/>
          <a:lstStyle/>
          <a:p>
            <a:fld id="{9D99413E-4738-40CC-803F-F3FB74973207}" type="datetimeFigureOut">
              <a:rPr lang="es-PE" smtClean="0"/>
              <a:pPr/>
              <a:t>31/08/2016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125519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9D99413E-4738-40CC-803F-F3FB74973207}" type="datetimeFigureOut">
              <a:rPr lang="es-PE" smtClean="0"/>
              <a:pPr/>
              <a:t>31/08/2016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6796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9D99413E-4738-40CC-803F-F3FB74973207}" type="datetimeFigureOut">
              <a:rPr lang="es-PE" smtClean="0"/>
              <a:pPr/>
              <a:t>31/08/2016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228079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9D99413E-4738-40CC-803F-F3FB74973207}" type="datetimeFigureOut">
              <a:rPr lang="es-PE" smtClean="0"/>
              <a:pPr/>
              <a:t>31/08/2016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19417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9D99413E-4738-40CC-803F-F3FB74973207}" type="datetimeFigureOut">
              <a:rPr lang="es-PE" smtClean="0"/>
              <a:pPr/>
              <a:t>31/08/2016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989447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fecha"/>
          <p:cNvSpPr>
            <a:spLocks noGrp="1"/>
          </p:cNvSpPr>
          <p:nvPr>
            <p:ph type="dt" sz="half" idx="10"/>
          </p:nvPr>
        </p:nvSpPr>
        <p:spPr/>
        <p:txBody>
          <a:bodyPr/>
          <a:lstStyle/>
          <a:p>
            <a:fld id="{9D99413E-4738-40CC-803F-F3FB74973207}" type="datetimeFigureOut">
              <a:rPr lang="es-PE" smtClean="0"/>
              <a:pPr/>
              <a:t>31/08/2016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152446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6 Marcador de fecha"/>
          <p:cNvSpPr>
            <a:spLocks noGrp="1"/>
          </p:cNvSpPr>
          <p:nvPr>
            <p:ph type="dt" sz="half" idx="10"/>
          </p:nvPr>
        </p:nvSpPr>
        <p:spPr/>
        <p:txBody>
          <a:bodyPr/>
          <a:lstStyle/>
          <a:p>
            <a:fld id="{9D99413E-4738-40CC-803F-F3FB74973207}" type="datetimeFigureOut">
              <a:rPr lang="es-PE" smtClean="0"/>
              <a:pPr/>
              <a:t>31/08/2016</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32718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fecha"/>
          <p:cNvSpPr>
            <a:spLocks noGrp="1"/>
          </p:cNvSpPr>
          <p:nvPr>
            <p:ph type="dt" sz="half" idx="10"/>
          </p:nvPr>
        </p:nvSpPr>
        <p:spPr/>
        <p:txBody>
          <a:bodyPr/>
          <a:lstStyle/>
          <a:p>
            <a:fld id="{9D99413E-4738-40CC-803F-F3FB74973207}" type="datetimeFigureOut">
              <a:rPr lang="es-PE" smtClean="0"/>
              <a:pPr/>
              <a:t>31/08/2016</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169147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D99413E-4738-40CC-803F-F3FB74973207}" type="datetimeFigureOut">
              <a:rPr lang="es-PE" smtClean="0"/>
              <a:pPr/>
              <a:t>31/08/2016</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9582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D99413E-4738-40CC-803F-F3FB74973207}" type="datetimeFigureOut">
              <a:rPr lang="es-PE" smtClean="0"/>
              <a:pPr/>
              <a:t>31/08/2016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125521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D99413E-4738-40CC-803F-F3FB74973207}" type="datetimeFigureOut">
              <a:rPr lang="es-PE" smtClean="0"/>
              <a:pPr/>
              <a:t>31/08/2016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E25EA7C9-10DF-49E2-AD54-82AE73D7E179}" type="slidenum">
              <a:rPr lang="es-PE" smtClean="0"/>
              <a:pPr/>
              <a:t>‹Nº›</a:t>
            </a:fld>
            <a:endParaRPr lang="es-PE"/>
          </a:p>
        </p:txBody>
      </p:sp>
    </p:spTree>
    <p:extLst>
      <p:ext uri="{BB962C8B-B14F-4D97-AF65-F5344CB8AC3E}">
        <p14:creationId xmlns:p14="http://schemas.microsoft.com/office/powerpoint/2010/main" val="377808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9413E-4738-40CC-803F-F3FB74973207}" type="datetimeFigureOut">
              <a:rPr lang="es-PE" smtClean="0"/>
              <a:pPr/>
              <a:t>31/08/2016</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EA7C9-10DF-49E2-AD54-82AE73D7E179}" type="slidenum">
              <a:rPr lang="es-PE" smtClean="0"/>
              <a:pPr/>
              <a:t>‹Nº›</a:t>
            </a:fld>
            <a:endParaRPr lang="es-PE"/>
          </a:p>
        </p:txBody>
      </p:sp>
      <p:pic>
        <p:nvPicPr>
          <p:cNvPr id="7"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9148778"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67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youtu.be/_U32-6b1rsI"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prezi.com/_gz_bilnlpue/?utm_campaign=share&amp;utm_medium=copy&amp;rc=ex0shar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ZKy14SZCOiI&amp;feature=related" TargetMode="External"/><Relationship Id="rId2" Type="http://schemas.openxmlformats.org/officeDocument/2006/relationships/hyperlink" Target="http://dia.softonic.com/descargar"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rezi.com/tia6mqu5m6su/?utm_campaign=share&amp;utm_medium=copy&amp;rc=ex0shar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11560" y="1268760"/>
            <a:ext cx="7848872" cy="156966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4800" b="1" dirty="0">
                <a:ln/>
                <a:solidFill>
                  <a:srgbClr val="00B050"/>
                </a:solidFill>
                <a:effectLst>
                  <a:outerShdw blurRad="38100" dist="38100" dir="2700000" algn="tl">
                    <a:srgbClr val="000000">
                      <a:alpha val="43137"/>
                    </a:srgbClr>
                  </a:outerShdw>
                </a:effectLst>
                <a:latin typeface="Cooper Black" panose="0208090404030B020404" pitchFamily="18" charset="0"/>
              </a:rPr>
              <a:t>Metodología SSADM y MERISE</a:t>
            </a:r>
            <a:endParaRPr lang="es-PE" sz="4800" b="1" cap="none" spc="0" dirty="0">
              <a:ln/>
              <a:solidFill>
                <a:srgbClr val="00B050"/>
              </a:solidFill>
              <a:effectLst>
                <a:outerShdw blurRad="38100" dist="38100" dir="2700000" algn="tl">
                  <a:srgbClr val="000000">
                    <a:alpha val="43137"/>
                  </a:srgbClr>
                </a:outerShdw>
              </a:effectLst>
              <a:latin typeface="Cooper Black" panose="0208090404030B020404" pitchFamily="18" charset="0"/>
            </a:endParaRPr>
          </a:p>
        </p:txBody>
      </p:sp>
      <p:sp>
        <p:nvSpPr>
          <p:cNvPr id="7" name="4 Subtítulo"/>
          <p:cNvSpPr>
            <a:spLocks noGrp="1"/>
          </p:cNvSpPr>
          <p:nvPr>
            <p:ph type="subTitle" idx="1"/>
          </p:nvPr>
        </p:nvSpPr>
        <p:spPr>
          <a:xfrm>
            <a:off x="179512" y="3068960"/>
            <a:ext cx="8712968" cy="2736304"/>
          </a:xfrm>
        </p:spPr>
        <p:txBody>
          <a:bodyPr>
            <a:noAutofit/>
          </a:bodyPr>
          <a:lstStyle/>
          <a:p>
            <a:pPr algn="just"/>
            <a:r>
              <a:rPr lang="es-PE" sz="2800" b="1" dirty="0">
                <a:solidFill>
                  <a:schemeClr val="tx1"/>
                </a:solidFill>
              </a:rPr>
              <a:t>Carrera: </a:t>
            </a:r>
            <a:r>
              <a:rPr lang="es-PE" sz="2800" dirty="0">
                <a:solidFill>
                  <a:schemeClr val="tx1"/>
                </a:solidFill>
              </a:rPr>
              <a:t>Computación</a:t>
            </a:r>
          </a:p>
          <a:p>
            <a:pPr algn="just"/>
            <a:r>
              <a:rPr lang="es-PE" sz="2800" b="1" dirty="0">
                <a:solidFill>
                  <a:schemeClr val="tx1"/>
                </a:solidFill>
              </a:rPr>
              <a:t>Semestre: </a:t>
            </a:r>
            <a:r>
              <a:rPr lang="es-PE" sz="2800" dirty="0">
                <a:solidFill>
                  <a:schemeClr val="tx1"/>
                </a:solidFill>
              </a:rPr>
              <a:t>III</a:t>
            </a:r>
          </a:p>
          <a:p>
            <a:pPr algn="just"/>
            <a:r>
              <a:rPr lang="es-PE" sz="2800" b="1" dirty="0">
                <a:solidFill>
                  <a:schemeClr val="tx1"/>
                </a:solidFill>
              </a:rPr>
              <a:t>Nombre de Unidad Didáctica: </a:t>
            </a:r>
            <a:r>
              <a:rPr lang="es-PE" sz="2800" dirty="0">
                <a:solidFill>
                  <a:schemeClr val="tx1"/>
                </a:solidFill>
              </a:rPr>
              <a:t>Metodología ligeras</a:t>
            </a:r>
          </a:p>
          <a:p>
            <a:pPr algn="just"/>
            <a:r>
              <a:rPr lang="es-PE" sz="2800" b="1" dirty="0">
                <a:solidFill>
                  <a:schemeClr val="tx1"/>
                </a:solidFill>
              </a:rPr>
              <a:t>Logro Esperado: </a:t>
            </a:r>
            <a:r>
              <a:rPr lang="es-PE" sz="2800" dirty="0">
                <a:solidFill>
                  <a:schemeClr val="tx1"/>
                </a:solidFill>
              </a:rPr>
              <a:t>Utiliza una metodología ligera para la programación externa.</a:t>
            </a:r>
          </a:p>
        </p:txBody>
      </p:sp>
    </p:spTree>
    <p:extLst>
      <p:ext uri="{BB962C8B-B14F-4D97-AF65-F5344CB8AC3E}">
        <p14:creationId xmlns:p14="http://schemas.microsoft.com/office/powerpoint/2010/main" val="3653441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4999" y="895327"/>
            <a:ext cx="8496944" cy="83099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48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Etapas</a:t>
            </a:r>
          </a:p>
        </p:txBody>
      </p:sp>
      <p:sp>
        <p:nvSpPr>
          <p:cNvPr id="3" name="Rectángulo 2"/>
          <p:cNvSpPr/>
          <p:nvPr/>
        </p:nvSpPr>
        <p:spPr>
          <a:xfrm>
            <a:off x="265181" y="2368624"/>
            <a:ext cx="8640960" cy="2246769"/>
          </a:xfrm>
          <a:prstGeom prst="rect">
            <a:avLst/>
          </a:prstGeom>
        </p:spPr>
        <p:txBody>
          <a:bodyPr wrap="square">
            <a:spAutoFit/>
          </a:bodyPr>
          <a:lstStyle/>
          <a:p>
            <a:pPr algn="just"/>
            <a:endParaRPr lang="es-PE" altLang="es-PE" sz="2800" dirty="0">
              <a:latin typeface="Comic Sans MS" panose="030F0702030302020204" pitchFamily="66" charset="0"/>
            </a:endParaRPr>
          </a:p>
          <a:p>
            <a:pPr algn="just"/>
            <a:r>
              <a:rPr lang="es-PE" altLang="es-PE" sz="2800" dirty="0">
                <a:latin typeface="Comic Sans MS" panose="030F0702030302020204" pitchFamily="66" charset="0"/>
              </a:rPr>
              <a:t>Con el fin de determinar si es o no viable un determinado proyecto, tiene que haber algún tipo de investigación sobre los objetivos y las implicaciones del proyecto</a:t>
            </a:r>
            <a:endParaRPr lang="es-ES" altLang="es-PE" sz="2800" dirty="0">
              <a:latin typeface="Comic Sans MS" panose="030F0702030302020204" pitchFamily="66" charset="0"/>
            </a:endParaRPr>
          </a:p>
        </p:txBody>
      </p:sp>
      <p:sp>
        <p:nvSpPr>
          <p:cNvPr id="5" name="Rectángulo 4"/>
          <p:cNvSpPr/>
          <p:nvPr/>
        </p:nvSpPr>
        <p:spPr>
          <a:xfrm>
            <a:off x="337189" y="1753071"/>
            <a:ext cx="8496944" cy="61555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Etapa 0 Estudio de Viabilidad</a:t>
            </a:r>
          </a:p>
        </p:txBody>
      </p:sp>
    </p:spTree>
    <p:extLst>
      <p:ext uri="{BB962C8B-B14F-4D97-AF65-F5344CB8AC3E}">
        <p14:creationId xmlns:p14="http://schemas.microsoft.com/office/powerpoint/2010/main" val="2104402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7810" y="1916832"/>
            <a:ext cx="8568952" cy="2246769"/>
          </a:xfrm>
          <a:prstGeom prst="rect">
            <a:avLst/>
          </a:prstGeom>
        </p:spPr>
        <p:txBody>
          <a:bodyPr wrap="square">
            <a:spAutoFit/>
          </a:bodyPr>
          <a:lstStyle/>
          <a:p>
            <a:pPr algn="just"/>
            <a:r>
              <a:rPr lang="es-PE" sz="2800" dirty="0">
                <a:latin typeface="Comic Sans MS" panose="030F0702030302020204" pitchFamily="66" charset="0"/>
              </a:rPr>
              <a:t>Tras investigar el sistema actual, el analista debe decidir sobre el diseño general del nuevo sistema. Para hacer esto, él o ella deben usar las salidas de la etapa anterior, se desarrolla un conjunto de opciones de negocios del sistema.</a:t>
            </a:r>
          </a:p>
        </p:txBody>
      </p:sp>
      <p:sp>
        <p:nvSpPr>
          <p:cNvPr id="5" name="Rectángulo 4"/>
          <p:cNvSpPr/>
          <p:nvPr/>
        </p:nvSpPr>
        <p:spPr>
          <a:xfrm>
            <a:off x="107504" y="1052736"/>
            <a:ext cx="8496944" cy="5232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es-PE" sz="28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Etapa </a:t>
            </a:r>
            <a:r>
              <a:rPr lang="es-PE" sz="2800" b="1"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1 opciones del sistema de negocios</a:t>
            </a:r>
            <a:endParaRPr lang="es-PE" sz="28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34433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520" y="1124744"/>
            <a:ext cx="8496944" cy="5232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2800" b="1"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Etapa 3 - Requisitos de especificación</a:t>
            </a:r>
            <a:endParaRPr lang="es-PE" sz="28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14" name="Rectángulo 13"/>
          <p:cNvSpPr/>
          <p:nvPr/>
        </p:nvSpPr>
        <p:spPr>
          <a:xfrm>
            <a:off x="162926" y="1844824"/>
            <a:ext cx="8568952" cy="2677656"/>
          </a:xfrm>
          <a:prstGeom prst="rect">
            <a:avLst/>
          </a:prstGeom>
        </p:spPr>
        <p:txBody>
          <a:bodyPr wrap="square">
            <a:spAutoFit/>
          </a:bodyPr>
          <a:lstStyle/>
          <a:p>
            <a:pPr algn="just"/>
            <a:r>
              <a:rPr lang="es-PE" sz="2800" dirty="0">
                <a:latin typeface="Comic Sans MS" panose="030F0702030302020204" pitchFamily="66" charset="0"/>
              </a:rPr>
              <a:t>Esta es probablemente la etapa más compleja en SSADM. Usando los requisitos desarrollados en la etapa 1 y trabajando en el marco de la opción de negocio seleccionado, el analista debe desarrollar una especificación lógica completa de lo que el nuevo sistema debe hacer. </a:t>
            </a:r>
          </a:p>
        </p:txBody>
      </p:sp>
    </p:spTree>
    <p:extLst>
      <p:ext uri="{BB962C8B-B14F-4D97-AF65-F5344CB8AC3E}">
        <p14:creationId xmlns:p14="http://schemas.microsoft.com/office/powerpoint/2010/main" val="1320453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4999" y="1340768"/>
            <a:ext cx="8496944" cy="52322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es-PE" sz="2800" b="1"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Etapa 4 - Opciones del sistema Técnicas</a:t>
            </a:r>
            <a:endParaRPr lang="es-PE" sz="28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6" name="Rectángulo 5"/>
          <p:cNvSpPr/>
          <p:nvPr/>
        </p:nvSpPr>
        <p:spPr>
          <a:xfrm>
            <a:off x="264999" y="2276872"/>
            <a:ext cx="8496944" cy="1569660"/>
          </a:xfrm>
          <a:prstGeom prst="rect">
            <a:avLst/>
          </a:prstGeom>
        </p:spPr>
        <p:txBody>
          <a:bodyPr wrap="square">
            <a:spAutoFit/>
          </a:bodyPr>
          <a:lstStyle/>
          <a:p>
            <a:pPr algn="just"/>
            <a:r>
              <a:rPr lang="es-PE" sz="2400" dirty="0">
                <a:latin typeface="Comic Sans MS" panose="030F0702030302020204" pitchFamily="66" charset="0"/>
              </a:rPr>
              <a:t>Esta primera etapa es una implementación física del nuevo sistema. Al igual que las opciones del sistema de negocio, en esta etapa se generan un gran número de opciones para la aplicación del nuevo sistema. </a:t>
            </a:r>
          </a:p>
        </p:txBody>
      </p:sp>
    </p:spTree>
    <p:extLst>
      <p:ext uri="{BB962C8B-B14F-4D97-AF65-F5344CB8AC3E}">
        <p14:creationId xmlns:p14="http://schemas.microsoft.com/office/powerpoint/2010/main" val="3427994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8" y="1052736"/>
            <a:ext cx="8496944" cy="61555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es-PE" sz="3400" b="1"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Etapa 5 - Diseño lógico</a:t>
            </a: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6" name="Rectángulo 5"/>
          <p:cNvSpPr/>
          <p:nvPr/>
        </p:nvSpPr>
        <p:spPr>
          <a:xfrm>
            <a:off x="317031" y="2204864"/>
            <a:ext cx="8496944" cy="1938992"/>
          </a:xfrm>
          <a:prstGeom prst="rect">
            <a:avLst/>
          </a:prstGeom>
        </p:spPr>
        <p:txBody>
          <a:bodyPr wrap="square">
            <a:spAutoFit/>
          </a:bodyPr>
          <a:lstStyle/>
          <a:p>
            <a:pPr algn="just"/>
            <a:r>
              <a:rPr lang="es-PE" sz="2400" dirty="0">
                <a:latin typeface="Comic Sans MS" panose="030F0702030302020204" pitchFamily="66" charset="0"/>
              </a:rPr>
              <a:t>Los resultados de esta etapa son independiente de la implementación y se concentran en los requisitos de la interfaz de la computadora. El diseño lógico especifica los principales métodos de interacción en términos de estructuras de menús y estructuras de mando.</a:t>
            </a:r>
          </a:p>
        </p:txBody>
      </p:sp>
    </p:spTree>
    <p:extLst>
      <p:ext uri="{BB962C8B-B14F-4D97-AF65-F5344CB8AC3E}">
        <p14:creationId xmlns:p14="http://schemas.microsoft.com/office/powerpoint/2010/main" val="2941630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23528" y="1196752"/>
            <a:ext cx="8496944" cy="61555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es-PE" sz="3400" b="1"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Etapa 6 - Diseño físico</a:t>
            </a: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5" name="Rectángulo 4"/>
          <p:cNvSpPr/>
          <p:nvPr/>
        </p:nvSpPr>
        <p:spPr>
          <a:xfrm>
            <a:off x="317031" y="2204864"/>
            <a:ext cx="8496944" cy="1200329"/>
          </a:xfrm>
          <a:prstGeom prst="rect">
            <a:avLst/>
          </a:prstGeom>
        </p:spPr>
        <p:txBody>
          <a:bodyPr wrap="square">
            <a:spAutoFit/>
          </a:bodyPr>
          <a:lstStyle/>
          <a:p>
            <a:pPr algn="just"/>
            <a:r>
              <a:rPr lang="es-PE" sz="2400" dirty="0">
                <a:latin typeface="Comic Sans MS" panose="030F0702030302020204" pitchFamily="66" charset="0"/>
              </a:rPr>
              <a:t>Esta es la etapa final en la que todas las especificaciones lógicas del sistema se convierten en las descripciones del sistema en términos de hardware y software real. </a:t>
            </a:r>
          </a:p>
        </p:txBody>
      </p:sp>
    </p:spTree>
    <p:extLst>
      <p:ext uri="{BB962C8B-B14F-4D97-AF65-F5344CB8AC3E}">
        <p14:creationId xmlns:p14="http://schemas.microsoft.com/office/powerpoint/2010/main" val="3354491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51520" y="1052736"/>
            <a:ext cx="8496944" cy="11387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cap="none" spc="0" dirty="0" smtClean="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Introducción a </a:t>
            </a:r>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Merise</a:t>
            </a:r>
          </a:p>
          <a:p>
            <a:pPr algn="ct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3" name="Imagen 2">
            <a:hlinkClick r:id="rId2"/>
          </p:cNvPr>
          <p:cNvPicPr>
            <a:picLocks noChangeAspect="1"/>
          </p:cNvPicPr>
          <p:nvPr/>
        </p:nvPicPr>
        <p:blipFill rotWithShape="1">
          <a:blip r:embed="rId3"/>
          <a:srcRect l="2958" t="19485" r="35057" b="18500"/>
          <a:stretch/>
        </p:blipFill>
        <p:spPr>
          <a:xfrm>
            <a:off x="1043608" y="1772816"/>
            <a:ext cx="7168796" cy="4032448"/>
          </a:xfrm>
          <a:prstGeom prst="rect">
            <a:avLst/>
          </a:prstGeom>
        </p:spPr>
      </p:pic>
    </p:spTree>
    <p:extLst>
      <p:ext uri="{BB962C8B-B14F-4D97-AF65-F5344CB8AC3E}">
        <p14:creationId xmlns:p14="http://schemas.microsoft.com/office/powerpoint/2010/main" val="1856195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51520" y="1052736"/>
            <a:ext cx="8496944" cy="11387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cap="none" spc="0" dirty="0" smtClean="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Introducción a </a:t>
            </a:r>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Merise</a:t>
            </a:r>
          </a:p>
          <a:p>
            <a:pPr algn="ct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2" name="Imagen 1">
            <a:hlinkClick r:id="rId2"/>
          </p:cNvPr>
          <p:cNvPicPr>
            <a:picLocks noChangeAspect="1"/>
          </p:cNvPicPr>
          <p:nvPr/>
        </p:nvPicPr>
        <p:blipFill rotWithShape="1">
          <a:blip r:embed="rId3"/>
          <a:srcRect l="15687" t="21454" r="16794" b="16531"/>
          <a:stretch/>
        </p:blipFill>
        <p:spPr>
          <a:xfrm>
            <a:off x="683568" y="1844824"/>
            <a:ext cx="7848873" cy="4053107"/>
          </a:xfrm>
          <a:prstGeom prst="rect">
            <a:avLst/>
          </a:prstGeom>
        </p:spPr>
      </p:pic>
    </p:spTree>
    <p:extLst>
      <p:ext uri="{BB962C8B-B14F-4D97-AF65-F5344CB8AC3E}">
        <p14:creationId xmlns:p14="http://schemas.microsoft.com/office/powerpoint/2010/main" val="2292617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51520" y="1052736"/>
            <a:ext cx="8496944" cy="11387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Concepto de Merise</a:t>
            </a:r>
          </a:p>
          <a:p>
            <a:pPr algn="ct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5" name="Rectángulo 4"/>
          <p:cNvSpPr/>
          <p:nvPr/>
        </p:nvSpPr>
        <p:spPr>
          <a:xfrm>
            <a:off x="317031" y="2204864"/>
            <a:ext cx="8496944" cy="1200329"/>
          </a:xfrm>
          <a:prstGeom prst="rect">
            <a:avLst/>
          </a:prstGeom>
        </p:spPr>
        <p:txBody>
          <a:bodyPr wrap="square">
            <a:spAutoFit/>
          </a:bodyPr>
          <a:lstStyle/>
          <a:p>
            <a:pPr algn="just"/>
            <a:r>
              <a:rPr lang="es-PE" sz="2400" dirty="0">
                <a:latin typeface="Comic Sans MS" panose="030F0702030302020204" pitchFamily="66" charset="0"/>
              </a:rPr>
              <a:t>Es un método de concepción, de desarrollo y de realización</a:t>
            </a:r>
          </a:p>
          <a:p>
            <a:pPr algn="just"/>
            <a:r>
              <a:rPr lang="es-PE" sz="2400" dirty="0">
                <a:latin typeface="Comic Sans MS" panose="030F0702030302020204" pitchFamily="66" charset="0"/>
              </a:rPr>
              <a:t>de proyectos informáticos. La meta de este método es llegar a realizar un sistema de información.</a:t>
            </a:r>
          </a:p>
        </p:txBody>
      </p:sp>
    </p:spTree>
    <p:extLst>
      <p:ext uri="{BB962C8B-B14F-4D97-AF65-F5344CB8AC3E}">
        <p14:creationId xmlns:p14="http://schemas.microsoft.com/office/powerpoint/2010/main" val="3504598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6713" y="782413"/>
            <a:ext cx="8496944" cy="11387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Fases</a:t>
            </a:r>
          </a:p>
          <a:p>
            <a:pPr algn="ct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5" name="Rectángulo 4"/>
          <p:cNvSpPr/>
          <p:nvPr/>
        </p:nvSpPr>
        <p:spPr>
          <a:xfrm>
            <a:off x="251520" y="1459521"/>
            <a:ext cx="8496944" cy="461665"/>
          </a:xfrm>
          <a:prstGeom prst="rect">
            <a:avLst/>
          </a:prstGeom>
        </p:spPr>
        <p:txBody>
          <a:bodyPr wrap="square">
            <a:spAutoFit/>
          </a:bodyPr>
          <a:lstStyle/>
          <a:p>
            <a:pPr algn="just"/>
            <a:r>
              <a:rPr lang="es-PE" sz="2400" dirty="0">
                <a:latin typeface="Comic Sans MS" panose="030F0702030302020204" pitchFamily="66" charset="0"/>
              </a:rPr>
              <a:t>Las fases de la metodología MERISE son:</a:t>
            </a:r>
          </a:p>
        </p:txBody>
      </p:sp>
      <p:graphicFrame>
        <p:nvGraphicFramePr>
          <p:cNvPr id="6" name="Diagrama 5"/>
          <p:cNvGraphicFramePr/>
          <p:nvPr>
            <p:extLst>
              <p:ext uri="{D42A27DB-BD31-4B8C-83A1-F6EECF244321}">
                <p14:modId xmlns:p14="http://schemas.microsoft.com/office/powerpoint/2010/main" val="904754771"/>
              </p:ext>
            </p:extLst>
          </p:nvPr>
        </p:nvGraphicFramePr>
        <p:xfrm>
          <a:off x="1187624" y="202929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3638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395536" y="980728"/>
            <a:ext cx="8388932" cy="584775"/>
          </a:xfrm>
          <a:prstGeom prst="rect">
            <a:avLst/>
          </a:prstGeom>
          <a:noFill/>
        </p:spPr>
        <p:txBody>
          <a:bodyPr wrap="square" rtlCol="0">
            <a:spAutoFit/>
          </a:bodyPr>
          <a:lstStyle/>
          <a:p>
            <a:pPr algn="ctr"/>
            <a:r>
              <a:rPr lang="es-PE" sz="3200" dirty="0">
                <a:latin typeface="Comic Sans MS" panose="030F0702030302020204" pitchFamily="66" charset="0"/>
              </a:rPr>
              <a:t>¿Qué Puedes interpretar en esta imagen?</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1763688" y="1700808"/>
            <a:ext cx="5184576" cy="4248472"/>
          </a:xfrm>
          <a:prstGeom prst="rect">
            <a:avLst/>
          </a:prstGeom>
        </p:spPr>
      </p:pic>
    </p:spTree>
    <p:extLst>
      <p:ext uri="{BB962C8B-B14F-4D97-AF65-F5344CB8AC3E}">
        <p14:creationId xmlns:p14="http://schemas.microsoft.com/office/powerpoint/2010/main" val="3653441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980728"/>
            <a:ext cx="7632848" cy="11387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Estudio Preliminar</a:t>
            </a:r>
          </a:p>
          <a:p>
            <a:pPr algn="ct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 name="Rectángulo 2"/>
          <p:cNvSpPr/>
          <p:nvPr/>
        </p:nvSpPr>
        <p:spPr>
          <a:xfrm>
            <a:off x="287524" y="1844824"/>
            <a:ext cx="8424936" cy="3046988"/>
          </a:xfrm>
          <a:prstGeom prst="rect">
            <a:avLst/>
          </a:prstGeom>
        </p:spPr>
        <p:txBody>
          <a:bodyPr wrap="square">
            <a:spAutoFit/>
          </a:bodyPr>
          <a:lstStyle/>
          <a:p>
            <a:pPr algn="just"/>
            <a:r>
              <a:rPr lang="es-PE" sz="3200" dirty="0">
                <a:latin typeface="Comic Sans MS" panose="030F0702030302020204" pitchFamily="66" charset="0"/>
              </a:rPr>
              <a:t>Esta fase comprende lo que es la planificación del sistema en desarrollo.</a:t>
            </a:r>
          </a:p>
          <a:p>
            <a:pPr algn="just"/>
            <a:r>
              <a:rPr lang="es-PE" sz="3200" dirty="0">
                <a:latin typeface="Comic Sans MS" panose="030F0702030302020204" pitchFamily="66" charset="0"/>
              </a:rPr>
              <a:t>La primera tarea del estudio preliminar es proporcionar un marco de trabajo, que permita organizar los recursos, los costos y el tiempo.</a:t>
            </a:r>
          </a:p>
        </p:txBody>
      </p:sp>
    </p:spTree>
    <p:extLst>
      <p:ext uri="{BB962C8B-B14F-4D97-AF65-F5344CB8AC3E}">
        <p14:creationId xmlns:p14="http://schemas.microsoft.com/office/powerpoint/2010/main" val="813586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980728"/>
            <a:ext cx="7632848" cy="11387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Estudio Detallado</a:t>
            </a:r>
          </a:p>
          <a:p>
            <a:pPr algn="ct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 name="Rectángulo 2"/>
          <p:cNvSpPr/>
          <p:nvPr/>
        </p:nvSpPr>
        <p:spPr>
          <a:xfrm>
            <a:off x="287524" y="1844824"/>
            <a:ext cx="8424936" cy="1077218"/>
          </a:xfrm>
          <a:prstGeom prst="rect">
            <a:avLst/>
          </a:prstGeom>
        </p:spPr>
        <p:txBody>
          <a:bodyPr wrap="square">
            <a:spAutoFit/>
          </a:bodyPr>
          <a:lstStyle/>
          <a:p>
            <a:pPr algn="just"/>
            <a:r>
              <a:rPr lang="es-PE" sz="3200" dirty="0">
                <a:latin typeface="Comic Sans MS" panose="030F0702030302020204" pitchFamily="66" charset="0"/>
              </a:rPr>
              <a:t>El estudio detallado abarca lo que es el análisis y el diseño del sistema.</a:t>
            </a:r>
          </a:p>
        </p:txBody>
      </p:sp>
    </p:spTree>
    <p:extLst>
      <p:ext uri="{BB962C8B-B14F-4D97-AF65-F5344CB8AC3E}">
        <p14:creationId xmlns:p14="http://schemas.microsoft.com/office/powerpoint/2010/main" val="4217361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980728"/>
            <a:ext cx="7632848" cy="11387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Implementación</a:t>
            </a:r>
          </a:p>
          <a:p>
            <a:pPr algn="ct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 name="Rectángulo 2"/>
          <p:cNvSpPr/>
          <p:nvPr/>
        </p:nvSpPr>
        <p:spPr>
          <a:xfrm>
            <a:off x="395536" y="1844824"/>
            <a:ext cx="8424936" cy="2062103"/>
          </a:xfrm>
          <a:prstGeom prst="rect">
            <a:avLst/>
          </a:prstGeom>
        </p:spPr>
        <p:txBody>
          <a:bodyPr wrap="square">
            <a:spAutoFit/>
          </a:bodyPr>
          <a:lstStyle/>
          <a:p>
            <a:pPr algn="just"/>
            <a:r>
              <a:rPr lang="es-PE" sz="3200" dirty="0">
                <a:latin typeface="Comic Sans MS" panose="030F0702030302020204" pitchFamily="66" charset="0"/>
              </a:rPr>
              <a:t>Su objetivo es producir una solución eficiente en un lenguaje ejecutable que implemente las decisiones adoptadas en la fase de diseño.</a:t>
            </a:r>
          </a:p>
        </p:txBody>
      </p:sp>
    </p:spTree>
    <p:extLst>
      <p:ext uri="{BB962C8B-B14F-4D97-AF65-F5344CB8AC3E}">
        <p14:creationId xmlns:p14="http://schemas.microsoft.com/office/powerpoint/2010/main" val="3237145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980728"/>
            <a:ext cx="7632848" cy="11387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Puesta en Marcha</a:t>
            </a:r>
          </a:p>
          <a:p>
            <a:pPr algn="ct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 name="Rectángulo 2"/>
          <p:cNvSpPr/>
          <p:nvPr/>
        </p:nvSpPr>
        <p:spPr>
          <a:xfrm>
            <a:off x="287524" y="1844824"/>
            <a:ext cx="8424936" cy="2554545"/>
          </a:xfrm>
          <a:prstGeom prst="rect">
            <a:avLst/>
          </a:prstGeom>
        </p:spPr>
        <p:txBody>
          <a:bodyPr wrap="square">
            <a:spAutoFit/>
          </a:bodyPr>
          <a:lstStyle/>
          <a:p>
            <a:pPr algn="just"/>
            <a:r>
              <a:rPr lang="es-PE" sz="3200" dirty="0">
                <a:latin typeface="Comic Sans MS" panose="030F0702030302020204" pitchFamily="66" charset="0"/>
              </a:rPr>
              <a:t>La fase de transferencia del producto tiene como objetivo instalar el sistema de software desarrollado en el entorno del cliente y realizar las pruebas de aceptación necesarias.</a:t>
            </a:r>
          </a:p>
        </p:txBody>
      </p:sp>
    </p:spTree>
    <p:extLst>
      <p:ext uri="{BB962C8B-B14F-4D97-AF65-F5344CB8AC3E}">
        <p14:creationId xmlns:p14="http://schemas.microsoft.com/office/powerpoint/2010/main" val="2464389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980728"/>
            <a:ext cx="7632848" cy="11387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Ejemplo</a:t>
            </a: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 name="Rectángulo 2"/>
          <p:cNvSpPr/>
          <p:nvPr/>
        </p:nvSpPr>
        <p:spPr>
          <a:xfrm>
            <a:off x="179512" y="1772816"/>
            <a:ext cx="8640960" cy="3046988"/>
          </a:xfrm>
          <a:prstGeom prst="rect">
            <a:avLst/>
          </a:prstGeom>
        </p:spPr>
        <p:txBody>
          <a:bodyPr wrap="square">
            <a:spAutoFit/>
          </a:bodyPr>
          <a:lstStyle/>
          <a:p>
            <a:pPr algn="just"/>
            <a:r>
              <a:rPr lang="es-PE" sz="3200" dirty="0">
                <a:latin typeface="Comic Sans MS" panose="030F0702030302020204" pitchFamily="66" charset="0"/>
              </a:rPr>
              <a:t>Descarga el siguiente Software Día</a:t>
            </a:r>
          </a:p>
          <a:p>
            <a:pPr algn="just"/>
            <a:r>
              <a:rPr lang="es-PE" sz="3200" dirty="0">
                <a:latin typeface="Comic Sans MS" panose="030F0702030302020204" pitchFamily="66" charset="0"/>
              </a:rPr>
              <a:t>Link de descarga</a:t>
            </a:r>
          </a:p>
          <a:p>
            <a:pPr algn="just"/>
            <a:r>
              <a:rPr lang="es-PE" sz="3200" dirty="0">
                <a:latin typeface="Comic Sans MS" panose="030F0702030302020204" pitchFamily="66" charset="0"/>
                <a:hlinkClick r:id="rId2"/>
              </a:rPr>
              <a:t>http://dia.softonic.com/descargar</a:t>
            </a:r>
            <a:endParaRPr lang="es-PE" sz="3200" dirty="0">
              <a:latin typeface="Comic Sans MS" panose="030F0702030302020204" pitchFamily="66" charset="0"/>
            </a:endParaRPr>
          </a:p>
          <a:p>
            <a:pPr algn="just"/>
            <a:r>
              <a:rPr lang="es-PE" sz="3200" dirty="0">
                <a:latin typeface="Comic Sans MS" panose="030F0702030302020204" pitchFamily="66" charset="0"/>
              </a:rPr>
              <a:t>Observa el tutorial</a:t>
            </a:r>
          </a:p>
          <a:p>
            <a:pPr algn="just"/>
            <a:r>
              <a:rPr lang="es-PE" sz="3200" dirty="0">
                <a:latin typeface="Comic Sans MS" panose="030F0702030302020204" pitchFamily="66" charset="0"/>
                <a:hlinkClick r:id="rId3"/>
              </a:rPr>
              <a:t>http://www.youtube.com/watch?v=ZKy14SZCOiI&amp;feature=related</a:t>
            </a:r>
            <a:endParaRPr lang="es-PE" sz="3200" dirty="0">
              <a:latin typeface="Comic Sans MS" panose="030F0702030302020204" pitchFamily="66" charset="0"/>
            </a:endParaRPr>
          </a:p>
        </p:txBody>
      </p:sp>
    </p:spTree>
    <p:extLst>
      <p:ext uri="{BB962C8B-B14F-4D97-AF65-F5344CB8AC3E}">
        <p14:creationId xmlns:p14="http://schemas.microsoft.com/office/powerpoint/2010/main" val="3160097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520" y="1500844"/>
            <a:ext cx="8611126" cy="4893647"/>
          </a:xfrm>
          <a:prstGeom prst="rect">
            <a:avLst/>
          </a:prstGeom>
        </p:spPr>
        <p:txBody>
          <a:bodyPr wrap="square">
            <a:spAutoFit/>
          </a:bodyPr>
          <a:lstStyle/>
          <a:p>
            <a:pPr algn="ctr"/>
            <a:r>
              <a:rPr lang="es-PE" sz="1400" b="1" dirty="0">
                <a:latin typeface="Comic Sans MS" panose="030F0702030302020204" pitchFamily="66" charset="0"/>
              </a:rPr>
              <a:t>EMPRESA RADIO TAXIS</a:t>
            </a:r>
          </a:p>
          <a:p>
            <a:pPr algn="just"/>
            <a:r>
              <a:rPr lang="es-PE" sz="1400" dirty="0">
                <a:latin typeface="Comic Sans MS" panose="030F0702030302020204" pitchFamily="66" charset="0"/>
              </a:rPr>
              <a:t>La empresa de Radiotaxis “Tan rápido como se pueda” ha solicitado el desarrollo de un sistema computacional que le apoye en sus procesos claves.  El resultado de las reuniones con los diferentes usuarios arroja como resultado los siguientes requerimientos:</a:t>
            </a:r>
          </a:p>
          <a:p>
            <a:pPr algn="just"/>
            <a:r>
              <a:rPr lang="es-PE" sz="1400" dirty="0">
                <a:latin typeface="Comic Sans MS" panose="030F0702030302020204" pitchFamily="66" charset="0"/>
              </a:rPr>
              <a:t>Hay tres tipos de usuarios: Administrativos, Choferes, y el Gerente.</a:t>
            </a:r>
          </a:p>
          <a:p>
            <a:pPr algn="just"/>
            <a:r>
              <a:rPr lang="es-PE" sz="1400" dirty="0">
                <a:latin typeface="Comic Sans MS" panose="030F0702030302020204" pitchFamily="66" charset="0"/>
              </a:rPr>
              <a:t>Los Administrativos de la empresa de Radiotaxis podrán:</a:t>
            </a:r>
          </a:p>
          <a:p>
            <a:pPr algn="just"/>
            <a:r>
              <a:rPr lang="es-PE" sz="1400" dirty="0">
                <a:latin typeface="Comic Sans MS" panose="030F0702030302020204" pitchFamily="66" charset="0"/>
              </a:rPr>
              <a:t>1.- Ingresar nuevos clientes</a:t>
            </a:r>
          </a:p>
          <a:p>
            <a:pPr algn="just"/>
            <a:r>
              <a:rPr lang="es-PE" sz="1400" dirty="0">
                <a:latin typeface="Comic Sans MS" panose="030F0702030302020204" pitchFamily="66" charset="0"/>
              </a:rPr>
              <a:t>2.- Ingresar reservas de viajes indicando el cliente, el chofer solicitado, la dirección de origen, de destino y la hora de salida. Se ha solicitado que si al ingresar una reserva, el cliente en cuestión no existe en el sistema se pueda ingresarlo directamente. También ha solicitado que el sistema brinde la opción de confirmar inmediatamente la reserva que se está ingresando.</a:t>
            </a:r>
          </a:p>
          <a:p>
            <a:pPr algn="just"/>
            <a:r>
              <a:rPr lang="es-PE" sz="1400" dirty="0">
                <a:latin typeface="Comic Sans MS" panose="030F0702030302020204" pitchFamily="66" charset="0"/>
              </a:rPr>
              <a:t>3.- Confirmar o Cancelar las reservas ya ingresadas.</a:t>
            </a:r>
          </a:p>
          <a:p>
            <a:pPr algn="just"/>
            <a:r>
              <a:rPr lang="es-PE" sz="1400" dirty="0">
                <a:latin typeface="Comic Sans MS" panose="030F0702030302020204" pitchFamily="66" charset="0"/>
              </a:rPr>
              <a:t>Los Choferes de la empresa de Radiotaxis podrán consultar las reservas que tienen asignadas para el día de la fecha.</a:t>
            </a:r>
          </a:p>
          <a:p>
            <a:pPr algn="just"/>
            <a:r>
              <a:rPr lang="es-PE" sz="1400" dirty="0">
                <a:latin typeface="Comic Sans MS" panose="030F0702030302020204" pitchFamily="66" charset="0"/>
              </a:rPr>
              <a:t>El gerente podrá realizar todas las operaciones que pueden realizar los Administrativos y los choferes. Además podrán Ingresar nuevos choferes al sistema y liquidar las comisiones de los choferes mensualmente.</a:t>
            </a:r>
          </a:p>
          <a:p>
            <a:pPr algn="just"/>
            <a:r>
              <a:rPr lang="es-PE" sz="1400" dirty="0">
                <a:latin typeface="Comic Sans MS" panose="030F0702030302020204" pitchFamily="66" charset="0"/>
              </a:rPr>
              <a:t>Los Representantes de la empresa aclararon que era deseable que el sistema avise a los Administrativos cuando se acerca el momento de realizar un viaje, en función de las reservas, con 30 minutos de anticipación para poder realizar la confirmación del viaje con el cliente.</a:t>
            </a:r>
          </a:p>
          <a:p>
            <a:pPr algn="just"/>
            <a:endParaRPr lang="es-PE" sz="3200" dirty="0">
              <a:latin typeface="Comic Sans MS" panose="030F0702030302020204" pitchFamily="66" charset="0"/>
            </a:endParaRPr>
          </a:p>
        </p:txBody>
      </p:sp>
      <p:sp>
        <p:nvSpPr>
          <p:cNvPr id="3" name="Rectángulo 2"/>
          <p:cNvSpPr/>
          <p:nvPr/>
        </p:nvSpPr>
        <p:spPr>
          <a:xfrm>
            <a:off x="539552" y="908720"/>
            <a:ext cx="7632848" cy="11387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Ejemplo</a:t>
            </a: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67181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1052736"/>
            <a:ext cx="9144000" cy="5112568"/>
          </a:xfrm>
          <a:prstGeom prst="rect">
            <a:avLst/>
          </a:prstGeom>
        </p:spPr>
      </p:pic>
    </p:spTree>
    <p:extLst>
      <p:ext uri="{BB962C8B-B14F-4D97-AF65-F5344CB8AC3E}">
        <p14:creationId xmlns:p14="http://schemas.microsoft.com/office/powerpoint/2010/main" val="3967161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395536" y="980728"/>
            <a:ext cx="8388932" cy="584775"/>
          </a:xfrm>
          <a:prstGeom prst="rect">
            <a:avLst/>
          </a:prstGeom>
          <a:noFill/>
        </p:spPr>
        <p:txBody>
          <a:bodyPr wrap="square" rtlCol="0">
            <a:spAutoFit/>
          </a:bodyPr>
          <a:lstStyle/>
          <a:p>
            <a:pPr algn="ctr"/>
            <a:r>
              <a:rPr lang="es-PE" sz="3200" dirty="0" smtClean="0">
                <a:latin typeface="Comic Sans MS" panose="030F0702030302020204" pitchFamily="66" charset="0"/>
              </a:rPr>
              <a:t>Clasificación de </a:t>
            </a:r>
            <a:r>
              <a:rPr lang="es-PE" sz="3200" dirty="0" err="1" smtClean="0">
                <a:latin typeface="Comic Sans MS" panose="030F0702030302020204" pitchFamily="66" charset="0"/>
              </a:rPr>
              <a:t>Metodologias</a:t>
            </a:r>
            <a:endParaRPr lang="es-PE" sz="3200" dirty="0">
              <a:latin typeface="Comic Sans MS" panose="030F0702030302020204" pitchFamily="66" charset="0"/>
            </a:endParaRPr>
          </a:p>
        </p:txBody>
      </p:sp>
      <p:pic>
        <p:nvPicPr>
          <p:cNvPr id="2" name="Imagen 1"/>
          <p:cNvPicPr>
            <a:picLocks noChangeAspect="1"/>
          </p:cNvPicPr>
          <p:nvPr/>
        </p:nvPicPr>
        <p:blipFill>
          <a:blip r:embed="rId2"/>
          <a:stretch>
            <a:fillRect/>
          </a:stretch>
        </p:blipFill>
        <p:spPr>
          <a:xfrm>
            <a:off x="1259632" y="1553392"/>
            <a:ext cx="6846548" cy="4322265"/>
          </a:xfrm>
          <a:prstGeom prst="rect">
            <a:avLst/>
          </a:prstGeom>
        </p:spPr>
      </p:pic>
    </p:spTree>
    <p:extLst>
      <p:ext uri="{BB962C8B-B14F-4D97-AF65-F5344CB8AC3E}">
        <p14:creationId xmlns:p14="http://schemas.microsoft.com/office/powerpoint/2010/main" val="3203096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7524" y="1020941"/>
            <a:ext cx="8496944" cy="61555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cap="none" spc="0" dirty="0" smtClean="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Introducción a </a:t>
            </a:r>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SSADM</a:t>
            </a:r>
          </a:p>
        </p:txBody>
      </p:sp>
      <p:pic>
        <p:nvPicPr>
          <p:cNvPr id="3" name="Imagen 2">
            <a:hlinkClick r:id="rId2"/>
          </p:cNvPr>
          <p:cNvPicPr>
            <a:picLocks noChangeAspect="1"/>
          </p:cNvPicPr>
          <p:nvPr/>
        </p:nvPicPr>
        <p:blipFill rotWithShape="1">
          <a:blip r:embed="rId3"/>
          <a:srcRect l="15133" t="21454" r="16240" b="16531"/>
          <a:stretch/>
        </p:blipFill>
        <p:spPr>
          <a:xfrm>
            <a:off x="539552" y="1772816"/>
            <a:ext cx="7992888" cy="4060902"/>
          </a:xfrm>
          <a:prstGeom prst="rect">
            <a:avLst/>
          </a:prstGeom>
        </p:spPr>
      </p:pic>
    </p:spTree>
    <p:extLst>
      <p:ext uri="{BB962C8B-B14F-4D97-AF65-F5344CB8AC3E}">
        <p14:creationId xmlns:p14="http://schemas.microsoft.com/office/powerpoint/2010/main" val="4057511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7524" y="1020941"/>
            <a:ext cx="8496944" cy="61555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Concepto de SSADM</a:t>
            </a:r>
          </a:p>
        </p:txBody>
      </p:sp>
      <p:sp>
        <p:nvSpPr>
          <p:cNvPr id="4" name="Rectángulo 3"/>
          <p:cNvSpPr/>
          <p:nvPr/>
        </p:nvSpPr>
        <p:spPr>
          <a:xfrm>
            <a:off x="3239852" y="1767877"/>
            <a:ext cx="5544616" cy="3970318"/>
          </a:xfrm>
          <a:prstGeom prst="rect">
            <a:avLst/>
          </a:prstGeom>
        </p:spPr>
        <p:txBody>
          <a:bodyPr wrap="square">
            <a:spAutoFit/>
          </a:bodyPr>
          <a:lstStyle/>
          <a:p>
            <a:pPr algn="just"/>
            <a:r>
              <a:rPr lang="es-PE" sz="2800" dirty="0">
                <a:latin typeface="Comic Sans MS" panose="030F0702030302020204" pitchFamily="66" charset="0"/>
              </a:rPr>
              <a:t>Es un enfoque de sistemas para el análisis y diseño de sistemas de información. </a:t>
            </a:r>
          </a:p>
          <a:p>
            <a:pPr algn="just"/>
            <a:endParaRPr lang="es-PE" sz="2800" dirty="0">
              <a:latin typeface="Comic Sans MS" panose="030F0702030302020204" pitchFamily="66" charset="0"/>
            </a:endParaRPr>
          </a:p>
          <a:p>
            <a:pPr algn="just"/>
            <a:r>
              <a:rPr lang="es-PE" sz="2800" dirty="0">
                <a:latin typeface="Comic Sans MS" panose="030F0702030302020204" pitchFamily="66" charset="0"/>
              </a:rPr>
              <a:t>Una de las principales características de SSADM es la participación intensiva de los usuarios en la etapa de análisis de requisitos</a:t>
            </a:r>
            <a:endParaRPr lang="es-PE" sz="2800" dirty="0"/>
          </a:p>
        </p:txBody>
      </p:sp>
      <p:pic>
        <p:nvPicPr>
          <p:cNvPr id="7" name="Imagen 6"/>
          <p:cNvPicPr>
            <a:picLocks noChangeAspect="1"/>
          </p:cNvPicPr>
          <p:nvPr/>
        </p:nvPicPr>
        <p:blipFill>
          <a:blip r:embed="rId2"/>
          <a:stretch>
            <a:fillRect/>
          </a:stretch>
        </p:blipFill>
        <p:spPr>
          <a:xfrm>
            <a:off x="395536" y="2204864"/>
            <a:ext cx="2502278" cy="3096344"/>
          </a:xfrm>
          <a:prstGeom prst="rect">
            <a:avLst/>
          </a:prstGeom>
        </p:spPr>
      </p:pic>
    </p:spTree>
    <p:extLst>
      <p:ext uri="{BB962C8B-B14F-4D97-AF65-F5344CB8AC3E}">
        <p14:creationId xmlns:p14="http://schemas.microsoft.com/office/powerpoint/2010/main" val="4014092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1647" y="908720"/>
            <a:ext cx="8496944" cy="61555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Técnicas Usadas</a:t>
            </a:r>
            <a:endPar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6" name="Imagen 5"/>
          <p:cNvPicPr>
            <a:picLocks noChangeAspect="1"/>
          </p:cNvPicPr>
          <p:nvPr/>
        </p:nvPicPr>
        <p:blipFill>
          <a:blip r:embed="rId2"/>
          <a:stretch>
            <a:fillRect/>
          </a:stretch>
        </p:blipFill>
        <p:spPr>
          <a:xfrm>
            <a:off x="1547664" y="2204864"/>
            <a:ext cx="6303810" cy="2828789"/>
          </a:xfrm>
          <a:prstGeom prst="rect">
            <a:avLst/>
          </a:prstGeom>
        </p:spPr>
      </p:pic>
      <p:sp>
        <p:nvSpPr>
          <p:cNvPr id="7" name="Rectángulo 6"/>
          <p:cNvSpPr/>
          <p:nvPr/>
        </p:nvSpPr>
        <p:spPr>
          <a:xfrm>
            <a:off x="456178" y="1536466"/>
            <a:ext cx="8486782" cy="400110"/>
          </a:xfrm>
          <a:prstGeom prst="rect">
            <a:avLst/>
          </a:prstGeom>
        </p:spPr>
        <p:txBody>
          <a:bodyPr wrap="square">
            <a:spAutoFit/>
          </a:bodyPr>
          <a:lstStyle/>
          <a:p>
            <a:r>
              <a:rPr lang="es-PE" sz="2000" dirty="0">
                <a:latin typeface="Comic Sans MS" panose="030F0702030302020204" pitchFamily="66" charset="0"/>
              </a:rPr>
              <a:t>Las tres técnicas más importantes que se utilizan en SSADM son:</a:t>
            </a:r>
          </a:p>
        </p:txBody>
      </p:sp>
    </p:spTree>
    <p:extLst>
      <p:ext uri="{BB962C8B-B14F-4D97-AF65-F5344CB8AC3E}">
        <p14:creationId xmlns:p14="http://schemas.microsoft.com/office/powerpoint/2010/main" val="2419032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7504" y="908720"/>
            <a:ext cx="8496944" cy="61555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Modelo de datos Lógicos</a:t>
            </a:r>
          </a:p>
        </p:txBody>
      </p:sp>
      <p:sp>
        <p:nvSpPr>
          <p:cNvPr id="6" name="Rectángulo 5"/>
          <p:cNvSpPr/>
          <p:nvPr/>
        </p:nvSpPr>
        <p:spPr>
          <a:xfrm>
            <a:off x="251520" y="1524273"/>
            <a:ext cx="8460940" cy="1384995"/>
          </a:xfrm>
          <a:prstGeom prst="rect">
            <a:avLst/>
          </a:prstGeom>
        </p:spPr>
        <p:txBody>
          <a:bodyPr wrap="square">
            <a:spAutoFit/>
          </a:bodyPr>
          <a:lstStyle/>
          <a:p>
            <a:pPr algn="just"/>
            <a:r>
              <a:rPr lang="es-PE" sz="2800" dirty="0">
                <a:latin typeface="Comic Sans MS" panose="030F0702030302020204" pitchFamily="66" charset="0"/>
              </a:rPr>
              <a:t>El proceso de identificación, modelado y documentación de los requisitos de datos del sistema que está siendo diseñado.</a:t>
            </a:r>
            <a:endParaRPr lang="es-PE" sz="2800" dirty="0"/>
          </a:p>
        </p:txBody>
      </p:sp>
      <p:pic>
        <p:nvPicPr>
          <p:cNvPr id="3" name="Imagen 2"/>
          <p:cNvPicPr>
            <a:picLocks noChangeAspect="1"/>
          </p:cNvPicPr>
          <p:nvPr/>
        </p:nvPicPr>
        <p:blipFill>
          <a:blip r:embed="rId2"/>
          <a:stretch>
            <a:fillRect/>
          </a:stretch>
        </p:blipFill>
        <p:spPr>
          <a:xfrm>
            <a:off x="2051720" y="2780928"/>
            <a:ext cx="5089664" cy="3168352"/>
          </a:xfrm>
          <a:prstGeom prst="rect">
            <a:avLst/>
          </a:prstGeom>
        </p:spPr>
      </p:pic>
    </p:spTree>
    <p:extLst>
      <p:ext uri="{BB962C8B-B14F-4D97-AF65-F5344CB8AC3E}">
        <p14:creationId xmlns:p14="http://schemas.microsoft.com/office/powerpoint/2010/main" val="3518037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reatecnologia.com/informatica/imagenes/diagrama-flujo-par-imp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030530"/>
            <a:ext cx="2880320" cy="3171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301647" y="1067852"/>
            <a:ext cx="8496944" cy="61555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Modelo de datos de Flujo</a:t>
            </a:r>
          </a:p>
        </p:txBody>
      </p:sp>
      <p:sp>
        <p:nvSpPr>
          <p:cNvPr id="7" name="Rectángulo 6"/>
          <p:cNvSpPr/>
          <p:nvPr/>
        </p:nvSpPr>
        <p:spPr>
          <a:xfrm>
            <a:off x="4190147" y="2492896"/>
            <a:ext cx="4586631" cy="2246769"/>
          </a:xfrm>
          <a:prstGeom prst="rect">
            <a:avLst/>
          </a:prstGeom>
        </p:spPr>
        <p:txBody>
          <a:bodyPr wrap="square">
            <a:spAutoFit/>
          </a:bodyPr>
          <a:lstStyle/>
          <a:p>
            <a:pPr algn="just"/>
            <a:r>
              <a:rPr lang="es-PE" sz="2800" dirty="0">
                <a:latin typeface="Comic Sans MS" panose="030F0702030302020204" pitchFamily="66" charset="0"/>
              </a:rPr>
              <a:t>El proceso de identificar, modelar y documentar cómo los datos se mueven alrededor de un sistema de información.</a:t>
            </a:r>
            <a:endParaRPr lang="es-PE" sz="2800" dirty="0"/>
          </a:p>
        </p:txBody>
      </p:sp>
    </p:spTree>
    <p:extLst>
      <p:ext uri="{BB962C8B-B14F-4D97-AF65-F5344CB8AC3E}">
        <p14:creationId xmlns:p14="http://schemas.microsoft.com/office/powerpoint/2010/main" val="4154216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1647" y="1067852"/>
            <a:ext cx="8496944" cy="61555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PE" sz="3400" b="1" cap="none" spc="0" dirty="0">
                <a:ln/>
                <a:solidFill>
                  <a:srgbClr val="00B05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Modelo de Entidad de evento</a:t>
            </a:r>
          </a:p>
        </p:txBody>
      </p:sp>
      <p:sp>
        <p:nvSpPr>
          <p:cNvPr id="3" name="Rectángulo 2"/>
          <p:cNvSpPr/>
          <p:nvPr/>
        </p:nvSpPr>
        <p:spPr>
          <a:xfrm>
            <a:off x="755575" y="1844824"/>
            <a:ext cx="8043015" cy="954107"/>
          </a:xfrm>
          <a:prstGeom prst="rect">
            <a:avLst/>
          </a:prstGeom>
        </p:spPr>
        <p:txBody>
          <a:bodyPr wrap="square">
            <a:spAutoFit/>
          </a:bodyPr>
          <a:lstStyle/>
          <a:p>
            <a:pPr indent="-457200" algn="just">
              <a:buFont typeface="Wingdings" panose="05000000000000000000" pitchFamily="2" charset="2"/>
            </a:pPr>
            <a:r>
              <a:rPr lang="es-PE" sz="2800" dirty="0">
                <a:latin typeface="Comic Sans MS" panose="030F0702030302020204" pitchFamily="66" charset="0"/>
              </a:rPr>
              <a:t>Identificar, modelar y documentar los eventos que afectan a cada entidad y la secuencia</a:t>
            </a:r>
          </a:p>
        </p:txBody>
      </p:sp>
      <p:pic>
        <p:nvPicPr>
          <p:cNvPr id="5" name="Imagen 4"/>
          <p:cNvPicPr>
            <a:picLocks noChangeAspect="1"/>
          </p:cNvPicPr>
          <p:nvPr/>
        </p:nvPicPr>
        <p:blipFill>
          <a:blip r:embed="rId2"/>
          <a:stretch>
            <a:fillRect/>
          </a:stretch>
        </p:blipFill>
        <p:spPr>
          <a:xfrm>
            <a:off x="1835696" y="2814773"/>
            <a:ext cx="5112568" cy="2970727"/>
          </a:xfrm>
          <a:prstGeom prst="rect">
            <a:avLst/>
          </a:prstGeom>
        </p:spPr>
      </p:pic>
    </p:spTree>
    <p:extLst>
      <p:ext uri="{BB962C8B-B14F-4D97-AF65-F5344CB8AC3E}">
        <p14:creationId xmlns:p14="http://schemas.microsoft.com/office/powerpoint/2010/main" val="3483637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875</Words>
  <Application>Microsoft Office PowerPoint</Application>
  <PresentationFormat>Presentación en pantalla (4:3)</PresentationFormat>
  <Paragraphs>71</Paragraphs>
  <Slides>26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Arial</vt:lpstr>
      <vt:lpstr>Calibri</vt:lpstr>
      <vt:lpstr>Comic Sans MS</vt:lpstr>
      <vt:lpstr>Cooper Black</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Huaita Molero</dc:creator>
  <cp:lastModifiedBy>Pedro Hugo, Valencia Morales</cp:lastModifiedBy>
  <cp:revision>42</cp:revision>
  <dcterms:created xsi:type="dcterms:W3CDTF">2015-10-08T15:20:35Z</dcterms:created>
  <dcterms:modified xsi:type="dcterms:W3CDTF">2016-08-31T16:29:35Z</dcterms:modified>
</cp:coreProperties>
</file>