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5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71" autoAdjust="0"/>
  </p:normalViewPr>
  <p:slideViewPr>
    <p:cSldViewPr>
      <p:cViewPr varScale="1">
        <p:scale>
          <a:sx n="72" d="100"/>
          <a:sy n="72" d="100"/>
        </p:scale>
        <p:origin x="5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F00-307A-41B9-87E6-7D43E0F7946E}" type="datetimeFigureOut">
              <a:rPr lang="es-PE" smtClean="0"/>
              <a:t>06/09/2016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666C-B9EA-41BA-9901-B66067C8EC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42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63" y="33338"/>
            <a:ext cx="7953375" cy="6588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42988" y="836613"/>
            <a:ext cx="3884612" cy="56880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0000" y="836613"/>
            <a:ext cx="3884613" cy="56880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8E0C-8206-40D0-98A5-DF5C0B6FAD0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61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76064"/>
          </a:xfrm>
        </p:spPr>
        <p:txBody>
          <a:bodyPr anchor="t" anchorCtr="0">
            <a:normAutofit/>
          </a:bodyPr>
          <a:lstStyle>
            <a:lvl1pPr algn="l">
              <a:defRPr sz="2400" b="1">
                <a:solidFill>
                  <a:srgbClr val="FFC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5"/>
          </a:xfrm>
        </p:spPr>
        <p:txBody>
          <a:bodyPr/>
          <a:lstStyle>
            <a:lvl1pPr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76064"/>
          </a:xfrm>
        </p:spPr>
        <p:txBody>
          <a:bodyPr anchor="t" anchorCtr="0">
            <a:normAutofit/>
          </a:bodyPr>
          <a:lstStyle>
            <a:lvl1pPr algn="l">
              <a:defRPr sz="2400" b="1">
                <a:solidFill>
                  <a:srgbClr val="FFC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06/09/2016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Vgc6yufxaF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sz="5400" b="1" dirty="0" smtClean="0">
                <a:solidFill>
                  <a:srgbClr val="002060"/>
                </a:solidFill>
              </a:rPr>
              <a:t>Ciclo </a:t>
            </a:r>
            <a:r>
              <a:rPr lang="es-PE" sz="5400" b="1" dirty="0">
                <a:solidFill>
                  <a:srgbClr val="002060"/>
                </a:solidFill>
              </a:rPr>
              <a:t>de Vida </a:t>
            </a:r>
            <a:r>
              <a:rPr lang="es-PE" sz="5400" b="1" dirty="0" smtClean="0">
                <a:solidFill>
                  <a:srgbClr val="002060"/>
                </a:solidFill>
              </a:rPr>
              <a:t>de Metodologías Tradicionales</a:t>
            </a:r>
            <a:endParaRPr lang="es-PE" sz="5400" b="1" dirty="0">
              <a:solidFill>
                <a:srgbClr val="002060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4282" y="4429132"/>
            <a:ext cx="8606190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/>
              <a:t>Carrera: COMPUTACIÓN E INFORMÁTICA</a:t>
            </a:r>
          </a:p>
          <a:p>
            <a:pPr algn="l"/>
            <a:r>
              <a:rPr lang="es-PE" sz="2000" b="1" dirty="0"/>
              <a:t>Semestre: 2016 - II</a:t>
            </a:r>
          </a:p>
          <a:p>
            <a:pPr algn="l"/>
            <a:r>
              <a:rPr lang="es-PE" sz="2000" b="1" dirty="0"/>
              <a:t>Nombre de Unidad Didáctica: </a:t>
            </a:r>
            <a:r>
              <a:rPr lang="es-PE" sz="2000" b="1" dirty="0" smtClean="0"/>
              <a:t>MODELAMIENTO DE DESARROLLO DE SOFTWARE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2.1 Modelo de ciclo de vida del software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Describe las fases principales de desarrollo de software</a:t>
            </a:r>
          </a:p>
          <a:p>
            <a:r>
              <a:rPr lang="es-PE" dirty="0" smtClean="0"/>
              <a:t>Define </a:t>
            </a:r>
            <a:r>
              <a:rPr lang="es-PE" dirty="0"/>
              <a:t>las fases primarias esperadas de ser ejecutadas durante esas fases</a:t>
            </a:r>
          </a:p>
          <a:p>
            <a:r>
              <a:rPr lang="es-PE" dirty="0" smtClean="0"/>
              <a:t>Ayuda </a:t>
            </a:r>
            <a:r>
              <a:rPr lang="es-PE" dirty="0"/>
              <a:t>a administrar el progreso del desarrollo</a:t>
            </a:r>
          </a:p>
          <a:p>
            <a:r>
              <a:rPr lang="es-PE" dirty="0" smtClean="0"/>
              <a:t>Provee </a:t>
            </a:r>
            <a:r>
              <a:rPr lang="es-PE" dirty="0"/>
              <a:t>un espacio de trabajo para la definición de un proceso detallado de </a:t>
            </a:r>
            <a:r>
              <a:rPr lang="es-PE" dirty="0" smtClean="0"/>
              <a:t>desarrollo de </a:t>
            </a:r>
            <a:r>
              <a:rPr lang="es-PE" dirty="0"/>
              <a:t>software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72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2.2 Modelo en Cascada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Enfoque </a:t>
            </a:r>
            <a:r>
              <a:rPr lang="es-PE" dirty="0"/>
              <a:t>metodológico que ordena rigurosamente las etapas del ciclo de vida </a:t>
            </a:r>
            <a:r>
              <a:rPr lang="es-PE" dirty="0" smtClean="0"/>
              <a:t>del software</a:t>
            </a:r>
            <a:r>
              <a:rPr lang="es-PE" dirty="0"/>
              <a:t>, de forma que el inicio de cada etapa debe esperar a la finalización de </a:t>
            </a:r>
            <a:r>
              <a:rPr lang="es-PE" dirty="0" smtClean="0"/>
              <a:t>la inmediatamente </a:t>
            </a:r>
            <a:r>
              <a:rPr lang="es-PE" dirty="0"/>
              <a:t>anterior.</a:t>
            </a:r>
          </a:p>
          <a:p>
            <a:r>
              <a:rPr lang="es-PE" dirty="0"/>
              <a:t>El modelo en cascada es un proceso de desarrollo secuencial, en el que el desarrollo se </a:t>
            </a:r>
            <a:r>
              <a:rPr lang="es-PE" dirty="0" smtClean="0"/>
              <a:t>ve fluyendo </a:t>
            </a:r>
            <a:r>
              <a:rPr lang="es-PE" dirty="0"/>
              <a:t>hacia abajo (como una cascada) sobre las fases que componen el ciclo de vida.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3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2.2 Modelo en Cascada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1221" t="21454" r="22328" b="11610"/>
          <a:stretch/>
        </p:blipFill>
        <p:spPr>
          <a:xfrm>
            <a:off x="1259632" y="1340768"/>
            <a:ext cx="702078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2.3 Modelo en V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Dice </a:t>
            </a:r>
            <a:r>
              <a:rPr lang="es-PE" dirty="0"/>
              <a:t>que las pruebas necesitan empezarse lo más pronto </a:t>
            </a:r>
            <a:r>
              <a:rPr lang="es-PE" dirty="0" smtClean="0"/>
              <a:t>posible en </a:t>
            </a:r>
            <a:r>
              <a:rPr lang="es-PE" dirty="0"/>
              <a:t>el ciclo de </a:t>
            </a:r>
            <a:r>
              <a:rPr lang="es-PE" dirty="0" smtClean="0"/>
              <a:t>vida.</a:t>
            </a:r>
          </a:p>
          <a:p>
            <a:r>
              <a:rPr lang="es-PE" dirty="0" smtClean="0"/>
              <a:t>Muestra </a:t>
            </a:r>
            <a:r>
              <a:rPr lang="es-PE" dirty="0"/>
              <a:t>que las pruebas no son sólo una actividad basada </a:t>
            </a:r>
            <a:r>
              <a:rPr lang="es-PE" dirty="0" smtClean="0"/>
              <a:t>en la </a:t>
            </a:r>
            <a:r>
              <a:rPr lang="es-PE" dirty="0"/>
              <a:t>ejecución</a:t>
            </a:r>
            <a:r>
              <a:rPr lang="es-PE" dirty="0" smtClean="0"/>
              <a:t>.</a:t>
            </a:r>
          </a:p>
          <a:p>
            <a:r>
              <a:rPr lang="es-PE" dirty="0" smtClean="0"/>
              <a:t>Hay </a:t>
            </a:r>
            <a:r>
              <a:rPr lang="es-PE" dirty="0"/>
              <a:t>una variedad de actividades que se han de realizar antes del fin de la </a:t>
            </a:r>
            <a:r>
              <a:rPr lang="es-PE" dirty="0" smtClean="0"/>
              <a:t>fase de </a:t>
            </a:r>
            <a:r>
              <a:rPr lang="es-PE" dirty="0"/>
              <a:t>codificación</a:t>
            </a:r>
            <a:r>
              <a:rPr lang="es-PE" dirty="0" smtClean="0"/>
              <a:t>.</a:t>
            </a:r>
          </a:p>
          <a:p>
            <a:r>
              <a:rPr lang="es-PE" dirty="0" smtClean="0"/>
              <a:t>Ilustra </a:t>
            </a:r>
            <a:r>
              <a:rPr lang="es-PE" dirty="0"/>
              <a:t>cómo </a:t>
            </a:r>
            <a:r>
              <a:rPr lang="es-PE" dirty="0" smtClean="0"/>
              <a:t>las actividades </a:t>
            </a:r>
            <a:r>
              <a:rPr lang="es-PE" dirty="0"/>
              <a:t>de prueba (verificación y validación) se pueden integrar en cada fase del ciclo </a:t>
            </a:r>
            <a:r>
              <a:rPr lang="es-PE" dirty="0" smtClean="0"/>
              <a:t>de vida</a:t>
            </a:r>
            <a:r>
              <a:rPr lang="es-PE" dirty="0"/>
              <a:t>.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2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2.3 Modelo en V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882" t="20470" r="23988" b="8656"/>
          <a:stretch/>
        </p:blipFill>
        <p:spPr>
          <a:xfrm>
            <a:off x="1556665" y="1340768"/>
            <a:ext cx="624069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2.4 Modelo Iterativo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Consiste en la iteración de varios ciclos de vida en cascada</a:t>
            </a:r>
            <a:r>
              <a:rPr lang="es-PE" dirty="0" smtClean="0"/>
              <a:t>.</a:t>
            </a:r>
          </a:p>
          <a:p>
            <a:r>
              <a:rPr lang="es-PE" dirty="0" smtClean="0"/>
              <a:t>Al </a:t>
            </a:r>
            <a:r>
              <a:rPr lang="es-PE" dirty="0"/>
              <a:t>final de cada iteración se </a:t>
            </a:r>
            <a:r>
              <a:rPr lang="es-PE" dirty="0" smtClean="0"/>
              <a:t>le entrega </a:t>
            </a:r>
            <a:r>
              <a:rPr lang="es-PE" dirty="0"/>
              <a:t>al cliente una versión mejorada o con mayores funcionalidades del producto</a:t>
            </a:r>
            <a:r>
              <a:rPr lang="es-PE" dirty="0" smtClean="0"/>
              <a:t>.</a:t>
            </a:r>
          </a:p>
          <a:p>
            <a:r>
              <a:rPr lang="es-PE" dirty="0" smtClean="0"/>
              <a:t>El cliente </a:t>
            </a:r>
            <a:r>
              <a:rPr lang="es-PE" dirty="0"/>
              <a:t>es quien después de cada iteración evalúa el producto y lo corrige o </a:t>
            </a:r>
            <a:r>
              <a:rPr lang="es-PE" dirty="0" smtClean="0"/>
              <a:t>propone mejoras.</a:t>
            </a:r>
          </a:p>
          <a:p>
            <a:r>
              <a:rPr lang="es-PE" dirty="0" smtClean="0"/>
              <a:t>Estas </a:t>
            </a:r>
            <a:r>
              <a:rPr lang="es-PE" dirty="0"/>
              <a:t>iteraciones se repetirán hasta obtener un producto que satisfaga </a:t>
            </a:r>
            <a:r>
              <a:rPr lang="es-PE" dirty="0" smtClean="0"/>
              <a:t>las necesidades </a:t>
            </a:r>
            <a:r>
              <a:rPr lang="es-PE" dirty="0"/>
              <a:t>del cliente.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86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2.4 </a:t>
            </a:r>
            <a:r>
              <a:rPr lang="es-PE" dirty="0" smtClean="0"/>
              <a:t>Modelo </a:t>
            </a:r>
            <a:r>
              <a:rPr lang="es-PE" dirty="0" smtClean="0"/>
              <a:t>Iterativo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16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3474" t="24406" r="14026" b="8657"/>
          <a:stretch/>
        </p:blipFill>
        <p:spPr>
          <a:xfrm>
            <a:off x="212177" y="1556792"/>
            <a:ext cx="860072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2.5 Modelo Incremental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Construir </a:t>
            </a:r>
            <a:r>
              <a:rPr lang="es-PE" dirty="0"/>
              <a:t>incrementando </a:t>
            </a:r>
            <a:r>
              <a:rPr lang="es-PE" dirty="0" smtClean="0"/>
              <a:t>las funcionalidades </a:t>
            </a:r>
            <a:r>
              <a:rPr lang="es-PE" dirty="0"/>
              <a:t>del programa</a:t>
            </a:r>
            <a:r>
              <a:rPr lang="es-PE" dirty="0" smtClean="0"/>
              <a:t>.</a:t>
            </a:r>
          </a:p>
          <a:p>
            <a:r>
              <a:rPr lang="es-PE" dirty="0" smtClean="0"/>
              <a:t>El </a:t>
            </a:r>
            <a:r>
              <a:rPr lang="es-PE" dirty="0"/>
              <a:t>primer incremento es </a:t>
            </a:r>
            <a:r>
              <a:rPr lang="es-PE" dirty="0" smtClean="0"/>
              <a:t>un producto esencial</a:t>
            </a:r>
            <a:r>
              <a:rPr lang="es-PE" dirty="0"/>
              <a:t>, sólo con los requisitos </a:t>
            </a:r>
            <a:r>
              <a:rPr lang="es-PE" dirty="0" smtClean="0"/>
              <a:t>básicos.</a:t>
            </a:r>
          </a:p>
          <a:p>
            <a:r>
              <a:rPr lang="es-PE" dirty="0" smtClean="0"/>
              <a:t>Entrega un producto </a:t>
            </a:r>
            <a:r>
              <a:rPr lang="es-PE" dirty="0"/>
              <a:t>operativo con cada incremento</a:t>
            </a:r>
            <a:r>
              <a:rPr lang="es-PE" dirty="0" smtClean="0"/>
              <a:t>.</a:t>
            </a:r>
          </a:p>
          <a:p>
            <a:r>
              <a:rPr lang="es-PE" dirty="0" smtClean="0"/>
              <a:t>Los </a:t>
            </a:r>
            <a:r>
              <a:rPr lang="es-PE" dirty="0"/>
              <a:t>primeros incrementos son </a:t>
            </a:r>
            <a:r>
              <a:rPr lang="es-PE" dirty="0" smtClean="0"/>
              <a:t>versiones incompletas </a:t>
            </a:r>
            <a:r>
              <a:rPr lang="es-PE" dirty="0"/>
              <a:t>del producto final, pero proporcionan al usuario la funcionalidad que precisa </a:t>
            </a:r>
            <a:r>
              <a:rPr lang="es-PE" dirty="0" smtClean="0"/>
              <a:t>y también </a:t>
            </a:r>
            <a:r>
              <a:rPr lang="es-PE" dirty="0"/>
              <a:t>una plataforma para la evaluación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15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2.5 Modelo Incremental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18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4027" t="25391" r="15134" b="9641"/>
          <a:stretch/>
        </p:blipFill>
        <p:spPr>
          <a:xfrm>
            <a:off x="433536" y="1556792"/>
            <a:ext cx="837911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2.6 Modelo en Espiral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Las actividades de </a:t>
            </a:r>
            <a:r>
              <a:rPr lang="es-PE" dirty="0" smtClean="0"/>
              <a:t>este modelo </a:t>
            </a:r>
            <a:r>
              <a:rPr lang="es-PE" dirty="0"/>
              <a:t>se conforman en una espiral, cada bucle representa un conjunto de actividades</a:t>
            </a:r>
            <a:r>
              <a:rPr lang="es-PE" dirty="0" smtClean="0"/>
              <a:t>.</a:t>
            </a:r>
          </a:p>
          <a:p>
            <a:r>
              <a:rPr lang="es-PE" dirty="0" smtClean="0"/>
              <a:t>Las actividades </a:t>
            </a:r>
            <a:r>
              <a:rPr lang="es-PE" dirty="0"/>
              <a:t>no están fijadas a priori, sino que las siguientes se eligen en función del </a:t>
            </a:r>
            <a:r>
              <a:rPr lang="es-PE" dirty="0" smtClean="0"/>
              <a:t>análisis de </a:t>
            </a:r>
            <a:r>
              <a:rPr lang="es-PE" dirty="0"/>
              <a:t>riesgos, </a:t>
            </a:r>
            <a:r>
              <a:rPr lang="es-PE" dirty="0" smtClean="0"/>
              <a:t>comenzando </a:t>
            </a:r>
            <a:r>
              <a:rPr lang="es-PE" dirty="0"/>
              <a:t>por el bucle anterior</a:t>
            </a:r>
            <a:r>
              <a:rPr lang="es-PE" dirty="0" smtClean="0"/>
              <a:t>.</a:t>
            </a:r>
          </a:p>
          <a:p>
            <a:r>
              <a:rPr lang="es-PE" dirty="0"/>
              <a:t>Este sistema es muy utilizado en proyectos grandes y complejos como puede ser, </a:t>
            </a:r>
            <a:r>
              <a:rPr lang="es-PE" dirty="0" smtClean="0"/>
              <a:t>por ejemplo</a:t>
            </a:r>
            <a:r>
              <a:rPr lang="es-PE" dirty="0"/>
              <a:t>, la creación de un sistema operativo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17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</a:t>
            </a:r>
            <a:endParaRPr lang="es-E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b="1" dirty="0" smtClean="0"/>
              <a:t>Ciclo de Vida de Desarrollo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/>
              <a:t>Modelos de Ciclo de Vida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/>
              <a:t>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 smtClean="0"/>
              <a:t>Referencia</a:t>
            </a:r>
            <a:endParaRPr lang="es-PE" b="1" dirty="0" smtClean="0"/>
          </a:p>
        </p:txBody>
      </p:sp>
      <p:sp>
        <p:nvSpPr>
          <p:cNvPr id="4098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93A9C-D2FE-4DA0-BD95-D242F526826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0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2.6 Modelo en Espiral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5649" t="31297" r="27310" b="17516"/>
          <a:stretch/>
        </p:blipFill>
        <p:spPr>
          <a:xfrm>
            <a:off x="1136304" y="1412776"/>
            <a:ext cx="7272808" cy="44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2.6 Modelo en Espiral: Tareas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Planificación</a:t>
            </a:r>
            <a:r>
              <a:rPr lang="es-PE" dirty="0"/>
              <a:t>: para definir recursos, responsabilidades, hitos </a:t>
            </a:r>
            <a:r>
              <a:rPr lang="es-PE" dirty="0" smtClean="0"/>
              <a:t>y planificaciones</a:t>
            </a:r>
            <a:endParaRPr lang="es-PE" dirty="0"/>
          </a:p>
          <a:p>
            <a:r>
              <a:rPr lang="es-PE" dirty="0" smtClean="0"/>
              <a:t>Determinación </a:t>
            </a:r>
            <a:r>
              <a:rPr lang="es-PE" dirty="0"/>
              <a:t>de objetivos: para definir los requisitos y las </a:t>
            </a:r>
            <a:r>
              <a:rPr lang="es-PE" dirty="0" smtClean="0"/>
              <a:t>restricciones para </a:t>
            </a:r>
            <a:r>
              <a:rPr lang="es-PE" dirty="0"/>
              <a:t>el producto y definir las posibles alternativas</a:t>
            </a:r>
          </a:p>
          <a:p>
            <a:r>
              <a:rPr lang="es-PE" dirty="0" smtClean="0"/>
              <a:t>Análisis </a:t>
            </a:r>
            <a:r>
              <a:rPr lang="es-PE" dirty="0"/>
              <a:t>de riesgos: para evaluar riesgos tanto técnicos como de gestión</a:t>
            </a:r>
          </a:p>
          <a:p>
            <a:r>
              <a:rPr lang="es-PE" dirty="0" smtClean="0"/>
              <a:t>Ingeniería</a:t>
            </a:r>
            <a:r>
              <a:rPr lang="es-PE" dirty="0"/>
              <a:t>: para diseñar e implementar uno o más prototipos o </a:t>
            </a:r>
            <a:r>
              <a:rPr lang="es-PE" dirty="0" smtClean="0"/>
              <a:t>ejemplos de </a:t>
            </a:r>
            <a:r>
              <a:rPr lang="es-PE" dirty="0"/>
              <a:t>la aplicación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1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3. CONCLUSIONES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No existe una metodología universal para hacer frente con éxito a cualquier proyecto </a:t>
            </a:r>
            <a:r>
              <a:rPr lang="es-PE" dirty="0" smtClean="0"/>
              <a:t>de desarrollo </a:t>
            </a:r>
            <a:r>
              <a:rPr lang="es-PE" dirty="0"/>
              <a:t>de </a:t>
            </a:r>
            <a:r>
              <a:rPr lang="es-PE" dirty="0" smtClean="0"/>
              <a:t>software.</a:t>
            </a:r>
          </a:p>
          <a:p>
            <a:r>
              <a:rPr lang="es-PE" dirty="0" smtClean="0"/>
              <a:t>Toda </a:t>
            </a:r>
            <a:r>
              <a:rPr lang="es-PE" dirty="0"/>
              <a:t>metodología debe ser adaptada al contexto del </a:t>
            </a:r>
            <a:r>
              <a:rPr lang="es-PE" dirty="0" smtClean="0"/>
              <a:t>proyecto (</a:t>
            </a:r>
            <a:r>
              <a:rPr lang="es-PE" dirty="0"/>
              <a:t>recursos técnicos y humano, tiempo de desarrollo, tipo de sistema, etc</a:t>
            </a:r>
            <a:r>
              <a:rPr lang="es-PE" dirty="0" smtClean="0"/>
              <a:t>.).</a:t>
            </a:r>
          </a:p>
          <a:p>
            <a:r>
              <a:rPr lang="es-PE" dirty="0" smtClean="0"/>
              <a:t>Históricamente, las </a:t>
            </a:r>
            <a:r>
              <a:rPr lang="es-PE" dirty="0"/>
              <a:t>metodologías tradicionales han intentado abordar la mayor cantidad de situaciones </a:t>
            </a:r>
            <a:r>
              <a:rPr lang="es-PE" dirty="0" smtClean="0"/>
              <a:t>de contexto </a:t>
            </a:r>
            <a:r>
              <a:rPr lang="es-PE" dirty="0"/>
              <a:t>del proyecto, exigiendo un esfuerzo </a:t>
            </a:r>
            <a:r>
              <a:rPr lang="es-PE" dirty="0" smtClean="0"/>
              <a:t>considerable </a:t>
            </a:r>
            <a:r>
              <a:rPr lang="es-PE" dirty="0"/>
              <a:t>para ser adaptadas, sobre </a:t>
            </a:r>
            <a:r>
              <a:rPr lang="es-PE" dirty="0" smtClean="0"/>
              <a:t>todo en </a:t>
            </a:r>
            <a:r>
              <a:rPr lang="es-PE" dirty="0"/>
              <a:t>proyectos pequeños y con requisitos muy cambiantes</a:t>
            </a:r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7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4. REFERENCIA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23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0706" t="29329" r="14027" b="26375"/>
          <a:stretch/>
        </p:blipFill>
        <p:spPr>
          <a:xfrm>
            <a:off x="150641" y="2276872"/>
            <a:ext cx="8719389" cy="28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 </a:t>
            </a:r>
            <a:r>
              <a:rPr lang="es-PE" dirty="0" smtClean="0"/>
              <a:t>CICLO DE VIDA DE DESARROLLO DE SOFTWARE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2958" t="19484" r="35057" b="18500"/>
          <a:stretch/>
        </p:blipFill>
        <p:spPr>
          <a:xfrm>
            <a:off x="611560" y="1412776"/>
            <a:ext cx="8206597" cy="46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1.1 </a:t>
            </a:r>
            <a:r>
              <a:rPr lang="es-PE" dirty="0" smtClean="0"/>
              <a:t>Ciclo de Vida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Conjunto </a:t>
            </a:r>
            <a:r>
              <a:rPr lang="es-PE" dirty="0"/>
              <a:t>de fases por las que pasa el sistema que se está</a:t>
            </a:r>
          </a:p>
          <a:p>
            <a:pPr marL="0" indent="0">
              <a:buNone/>
            </a:pPr>
            <a:r>
              <a:rPr lang="es-PE" dirty="0"/>
              <a:t>desarrollando desde que nace la idea inicial hasta que el software es retirado o </a:t>
            </a:r>
            <a:r>
              <a:rPr lang="es-PE" dirty="0" smtClean="0"/>
              <a:t>remplazado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924944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1.2 Funciones del Ciclo de Vida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Determinar el orden de las fases del proceso de software</a:t>
            </a:r>
          </a:p>
          <a:p>
            <a:r>
              <a:rPr lang="es-PE" dirty="0" smtClean="0"/>
              <a:t>Establecer </a:t>
            </a:r>
            <a:r>
              <a:rPr lang="es-PE" dirty="0"/>
              <a:t>los criterios de transición para pasar de una fase a la siguiente</a:t>
            </a:r>
          </a:p>
          <a:p>
            <a:r>
              <a:rPr lang="es-PE" dirty="0" smtClean="0"/>
              <a:t>Definir </a:t>
            </a:r>
            <a:r>
              <a:rPr lang="es-PE" dirty="0"/>
              <a:t>las entradas y salidas de cada fase</a:t>
            </a:r>
          </a:p>
          <a:p>
            <a:r>
              <a:rPr lang="es-PE" dirty="0" smtClean="0"/>
              <a:t>Describir </a:t>
            </a:r>
            <a:r>
              <a:rPr lang="es-PE" dirty="0"/>
              <a:t>los estados por los que pasa el producto</a:t>
            </a:r>
          </a:p>
          <a:p>
            <a:r>
              <a:rPr lang="es-PE" dirty="0" smtClean="0"/>
              <a:t>Describir </a:t>
            </a:r>
            <a:r>
              <a:rPr lang="es-PE" dirty="0"/>
              <a:t>las actividades a realizar para transformar el producto</a:t>
            </a:r>
          </a:p>
          <a:p>
            <a:r>
              <a:rPr lang="es-PE" dirty="0" smtClean="0"/>
              <a:t>Definir </a:t>
            </a:r>
            <a:r>
              <a:rPr lang="es-PE" dirty="0"/>
              <a:t>un esquema que sirve como base para planificar, organizar, </a:t>
            </a:r>
            <a:r>
              <a:rPr lang="es-PE" dirty="0" smtClean="0"/>
              <a:t>coordinar, desarrollar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8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1.3 Fase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Conjunto </a:t>
            </a:r>
            <a:r>
              <a:rPr lang="es-PE" dirty="0"/>
              <a:t>de actividades relacionadas con un objetivo en el</a:t>
            </a:r>
          </a:p>
          <a:p>
            <a:pPr marL="0" indent="0">
              <a:buNone/>
            </a:pPr>
            <a:r>
              <a:rPr lang="es-PE" dirty="0"/>
              <a:t>desarrollo del proyecto. Se construye agrupando tareas (actividades </a:t>
            </a:r>
            <a:r>
              <a:rPr lang="es-PE" dirty="0" smtClean="0"/>
              <a:t>elementales) que </a:t>
            </a:r>
            <a:r>
              <a:rPr lang="es-PE" dirty="0"/>
              <a:t>pueden compartir un tramo determinado del tiempo de vida de un proyecto. </a:t>
            </a:r>
            <a:r>
              <a:rPr lang="es-PE" dirty="0" smtClean="0"/>
              <a:t>La agrupación </a:t>
            </a:r>
            <a:r>
              <a:rPr lang="es-PE" dirty="0"/>
              <a:t>temporal de tareas impone requisitos </a:t>
            </a:r>
            <a:r>
              <a:rPr lang="es-PE" dirty="0" smtClean="0"/>
              <a:t>temporales </a:t>
            </a:r>
            <a:r>
              <a:rPr lang="es-PE" dirty="0"/>
              <a:t>correspondientes a </a:t>
            </a:r>
            <a:r>
              <a:rPr lang="es-PE" dirty="0" smtClean="0"/>
              <a:t>la asignación </a:t>
            </a:r>
            <a:r>
              <a:rPr lang="es-PE" dirty="0"/>
              <a:t>de recursos (humanos, financieros o materiales).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442013"/>
            <a:ext cx="4179193" cy="16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1.4 Entregable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Productos </a:t>
            </a:r>
            <a:r>
              <a:rPr lang="es-PE" dirty="0"/>
              <a:t>intermedios que generan las fases. Pueden ser</a:t>
            </a:r>
          </a:p>
          <a:p>
            <a:pPr marL="0" indent="0">
              <a:buNone/>
            </a:pPr>
            <a:r>
              <a:rPr lang="es-PE" dirty="0"/>
              <a:t>materiales o inmateriales (documentos, software). Los entregables permiten </a:t>
            </a:r>
            <a:r>
              <a:rPr lang="es-PE" dirty="0" smtClean="0"/>
              <a:t>evaluar la </a:t>
            </a:r>
            <a:r>
              <a:rPr lang="es-PE" dirty="0"/>
              <a:t>marcha del proyecto mediante comprobaciones de su adecuación o no a los</a:t>
            </a:r>
          </a:p>
          <a:p>
            <a:pPr marL="0" indent="0">
              <a:buNone/>
            </a:pPr>
            <a:r>
              <a:rPr lang="es-PE" dirty="0"/>
              <a:t>requisitos funcionales y de condiciones de realización </a:t>
            </a:r>
            <a:r>
              <a:rPr lang="es-PE" dirty="0" smtClean="0"/>
              <a:t>previamente establecidos.</a:t>
            </a:r>
            <a:endParaRPr lang="es-PE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455725"/>
            <a:ext cx="2797968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1.5 Tipos de modelo de ciclo de vida</a:t>
            </a:r>
            <a:endParaRPr lang="es-E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Principales </a:t>
            </a:r>
            <a:r>
              <a:rPr lang="es-PE" dirty="0"/>
              <a:t>diferencias entre </a:t>
            </a:r>
            <a:r>
              <a:rPr lang="es-PE" dirty="0" smtClean="0"/>
              <a:t>los distintos </a:t>
            </a:r>
            <a:r>
              <a:rPr lang="es-PE" dirty="0"/>
              <a:t>modelos de ciclo de </a:t>
            </a:r>
            <a:r>
              <a:rPr lang="es-PE" dirty="0" smtClean="0"/>
              <a:t>vida:</a:t>
            </a:r>
            <a:endParaRPr lang="es-PE" dirty="0"/>
          </a:p>
          <a:p>
            <a:r>
              <a:rPr lang="es-PE" dirty="0" smtClean="0"/>
              <a:t>El </a:t>
            </a:r>
            <a:r>
              <a:rPr lang="es-PE" dirty="0"/>
              <a:t>alcance del ciclo dependiendo de hasta dónde llegue el proyecto correspondiente</a:t>
            </a:r>
            <a:r>
              <a:rPr lang="es-PE" dirty="0" smtClean="0"/>
              <a:t>.</a:t>
            </a:r>
          </a:p>
          <a:p>
            <a:r>
              <a:rPr lang="es-PE" dirty="0"/>
              <a:t>Las características (contenidos) de las fases en que dividen el ciclo</a:t>
            </a:r>
            <a:r>
              <a:rPr lang="es-PE" dirty="0" smtClean="0"/>
              <a:t>.</a:t>
            </a:r>
          </a:p>
          <a:p>
            <a:r>
              <a:rPr lang="es-PE" dirty="0" smtClean="0"/>
              <a:t>La </a:t>
            </a:r>
            <a:r>
              <a:rPr lang="es-PE" dirty="0"/>
              <a:t>estructura y la sucesión de las etapas, si hay realimentación </a:t>
            </a:r>
            <a:r>
              <a:rPr lang="es-PE" dirty="0" smtClean="0"/>
              <a:t>o iteración</a:t>
            </a:r>
            <a:endParaRPr lang="es-PE" dirty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4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 MODELOS DE CICLO DE VIDA</a:t>
            </a:r>
            <a:endParaRPr lang="es-ES" dirty="0" smtClean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DA7E0-DC19-4636-A2C2-42F860BF7D38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3367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905</Words>
  <Application>Microsoft Office PowerPoint</Application>
  <PresentationFormat>Presentación en pantalla (4:3)</PresentationFormat>
  <Paragraphs>97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Ciclo de Vida de Metodologías Tradicionales</vt:lpstr>
      <vt:lpstr>Contenido</vt:lpstr>
      <vt:lpstr>1. CICLO DE VIDA DE DESARROLLO DE SOFTWARE</vt:lpstr>
      <vt:lpstr>1.1 Ciclo de Vida</vt:lpstr>
      <vt:lpstr>1.2 Funciones del Ciclo de Vida</vt:lpstr>
      <vt:lpstr>1.3 Fase</vt:lpstr>
      <vt:lpstr>1.4 Entregable</vt:lpstr>
      <vt:lpstr>1.5 Tipos de modelo de ciclo de vida</vt:lpstr>
      <vt:lpstr>2. MODELOS DE CICLO DE VIDA</vt:lpstr>
      <vt:lpstr>2.1 Modelo de ciclo de vida del software</vt:lpstr>
      <vt:lpstr>2.2 Modelo en Cascada</vt:lpstr>
      <vt:lpstr>2.2 Modelo en Cascada</vt:lpstr>
      <vt:lpstr>2.3 Modelo en V</vt:lpstr>
      <vt:lpstr>2.3 Modelo en V</vt:lpstr>
      <vt:lpstr>2.4 Modelo Iterativo</vt:lpstr>
      <vt:lpstr>2.4 Modelo Iterativo</vt:lpstr>
      <vt:lpstr>2.5 Modelo Incremental</vt:lpstr>
      <vt:lpstr>2.5 Modelo Incremental</vt:lpstr>
      <vt:lpstr>2.6 Modelo en Espiral</vt:lpstr>
      <vt:lpstr>2.6 Modelo en Espiral</vt:lpstr>
      <vt:lpstr>2.6 Modelo en Espiral: Tareas</vt:lpstr>
      <vt:lpstr>3. CONCLUSIONES</vt:lpstr>
      <vt:lpstr>4. REFERENCIA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Pedro Hugo, Valencia Morales</cp:lastModifiedBy>
  <cp:revision>160</cp:revision>
  <dcterms:created xsi:type="dcterms:W3CDTF">2015-10-08T15:20:35Z</dcterms:created>
  <dcterms:modified xsi:type="dcterms:W3CDTF">2016-09-06T14:46:17Z</dcterms:modified>
</cp:coreProperties>
</file>