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2" r:id="rId2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51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6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079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94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4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1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21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808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13E-4738-40CC-803F-F3FB74973207}" type="datetimeFigureOut">
              <a:rPr lang="es-PE" smtClean="0"/>
              <a:pPr/>
              <a:t>11/09/2016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C9-10DF-49E2-AD54-82AE73D7E179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87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TGSMlMhDvY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11560" y="1268760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48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Metodología Métrica y RUP</a:t>
            </a:r>
            <a:endParaRPr lang="es-PE" sz="48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7" name="4 Subtítulo"/>
          <p:cNvSpPr>
            <a:spLocks noGrp="1"/>
          </p:cNvSpPr>
          <p:nvPr>
            <p:ph type="subTitle" idx="1"/>
          </p:nvPr>
        </p:nvSpPr>
        <p:spPr>
          <a:xfrm>
            <a:off x="179512" y="3068960"/>
            <a:ext cx="8712968" cy="2736304"/>
          </a:xfrm>
        </p:spPr>
        <p:txBody>
          <a:bodyPr>
            <a:noAutofit/>
          </a:bodyPr>
          <a:lstStyle/>
          <a:p>
            <a:pPr algn="just"/>
            <a:r>
              <a:rPr lang="es-PE" sz="2800" b="1" dirty="0">
                <a:solidFill>
                  <a:schemeClr val="tx1"/>
                </a:solidFill>
              </a:rPr>
              <a:t>Carrera: </a:t>
            </a:r>
            <a:r>
              <a:rPr lang="es-PE" sz="2800" dirty="0">
                <a:solidFill>
                  <a:schemeClr val="tx1"/>
                </a:solidFill>
              </a:rPr>
              <a:t>Computación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Semestre: </a:t>
            </a:r>
            <a:r>
              <a:rPr lang="es-PE" sz="2800" dirty="0">
                <a:solidFill>
                  <a:schemeClr val="tx1"/>
                </a:solidFill>
              </a:rPr>
              <a:t>III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Nombre de Unidad Didáctica: </a:t>
            </a:r>
            <a:r>
              <a:rPr lang="es-PE" sz="2800" dirty="0">
                <a:solidFill>
                  <a:schemeClr val="tx1"/>
                </a:solidFill>
              </a:rPr>
              <a:t>Metodología RUP</a:t>
            </a:r>
          </a:p>
          <a:p>
            <a:pPr algn="just"/>
            <a:r>
              <a:rPr lang="es-PE" sz="2800" b="1" dirty="0">
                <a:solidFill>
                  <a:schemeClr val="tx1"/>
                </a:solidFill>
              </a:rPr>
              <a:t>Logro Esperado: </a:t>
            </a:r>
            <a:r>
              <a:rPr lang="es-ES" sz="2800" dirty="0">
                <a:solidFill>
                  <a:schemeClr val="tx1"/>
                </a:solidFill>
              </a:rPr>
              <a:t>Reconoce las fases de la metodología RUP</a:t>
            </a:r>
            <a:endParaRPr lang="es-P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8891" y="980728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8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Construcción del Sistema</a:t>
            </a:r>
            <a:endParaRPr lang="es-PE" sz="28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182887" y="1498958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latin typeface="Comic Sans MS" panose="030F0702030302020204" pitchFamily="66" charset="0"/>
              </a:rPr>
              <a:t>Construcción y prueba de los distintos componentes del sistema de información. Además, se desarrollan los procedimientos de operación y seguridad, y se elaboran los manuales de usuario final y de explotación.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2" y="2481973"/>
            <a:ext cx="6333329" cy="363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6833" y="1052736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8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Implantación del Sistema de Información</a:t>
            </a:r>
            <a:endParaRPr lang="es-PE" sz="28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6835" y="1575956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Entrega y aceptación del sistema, incluyendo actividades para el paso a producción del sistema.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06953"/>
            <a:ext cx="7857415" cy="35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7031" y="908720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Mantenimiento del Sistema de Información 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7031" y="191683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Obtener una nueva versión de un sistema de información, a partir de las peticiones de mantenimiento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6" y="3252977"/>
            <a:ext cx="8230313" cy="13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3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11505" y="1628800"/>
            <a:ext cx="78889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1. Agruparnos por equipos.</a:t>
            </a:r>
          </a:p>
          <a:p>
            <a:pPr algn="just"/>
            <a:r>
              <a:rPr lang="es-PE" sz="2400" dirty="0">
                <a:latin typeface="Comic Sans MS" panose="030F0702030302020204" pitchFamily="66" charset="0"/>
              </a:rPr>
              <a:t>2. Elegir un proceso.</a:t>
            </a:r>
          </a:p>
          <a:p>
            <a:pPr algn="just"/>
            <a:r>
              <a:rPr lang="es-PE" sz="2400" dirty="0">
                <a:latin typeface="Comic Sans MS" panose="030F0702030302020204" pitchFamily="66" charset="0"/>
              </a:rPr>
              <a:t>3. Seleccionar un conjunto de tareas.</a:t>
            </a:r>
          </a:p>
          <a:p>
            <a:pPr algn="just"/>
            <a:r>
              <a:rPr lang="es-PE" sz="2400" dirty="0">
                <a:latin typeface="Comic Sans MS" panose="030F0702030302020204" pitchFamily="66" charset="0"/>
              </a:rPr>
              <a:t>4. Las exponemos y las ordenamos.</a:t>
            </a:r>
          </a:p>
          <a:p>
            <a:pPr algn="just"/>
            <a:r>
              <a:rPr lang="es-PE" sz="2400" dirty="0">
                <a:latin typeface="Comic Sans MS" panose="030F0702030302020204" pitchFamily="66" charset="0"/>
              </a:rPr>
              <a:t>5. Las agrupamos en sus actividades.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9552" y="908720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3528" y="980728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Metodología RUP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2004" y="1596281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dirty="0">
                <a:latin typeface="Comic Sans MS" panose="030F0702030302020204" pitchFamily="66" charset="0"/>
              </a:rPr>
              <a:t>Constituye la metodología estándar más utilizada para el análisis, implementación y documentación de sistemas orientados a objetos.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08920"/>
            <a:ext cx="4824536" cy="34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1520" y="1052736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05961" y="1668289"/>
            <a:ext cx="59046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Asigna tareas y responsabilidades (quien hace que, cuándo y cómo)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Pretende implementar las mejores prácticas en Ingeniería de software.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Desarrollo Iterativo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Administración de requisitos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Arquitectura basada en componentes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Control de cambios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Modelado visual de software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dirty="0">
                <a:latin typeface="Comic Sans MS" panose="030F0702030302020204" pitchFamily="66" charset="0"/>
              </a:rPr>
              <a:t> Verificación de la calidad del software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42" y="2007844"/>
            <a:ext cx="2592288" cy="34758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23528" y="980728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Características del  RUP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6713" y="782413"/>
            <a:ext cx="8496944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Filosofía</a:t>
            </a:r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del RUP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1459521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>
                <a:latin typeface="Comic Sans MS" panose="030F0702030302020204" pitchFamily="66" charset="0"/>
              </a:rPr>
              <a:t>Adaptar el proceso: </a:t>
            </a:r>
            <a:r>
              <a:rPr lang="es-PE" sz="2400" dirty="0">
                <a:latin typeface="Comic Sans MS" panose="030F0702030302020204" pitchFamily="66" charset="0"/>
              </a:rPr>
              <a:t>El proceso deberá adaptarse a las características propias de la organización. Balancear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>
                <a:latin typeface="Comic Sans MS" panose="030F0702030302020204" pitchFamily="66" charset="0"/>
              </a:rPr>
              <a:t>Prioridades: </a:t>
            </a:r>
            <a:r>
              <a:rPr lang="es-PE" sz="2400" dirty="0">
                <a:latin typeface="Comic Sans MS" panose="030F0702030302020204" pitchFamily="66" charset="0"/>
              </a:rPr>
              <a:t>Los requerimientos de los diversos clientes a los cuales se les realizara el proyecto.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>
                <a:latin typeface="Comic Sans MS" panose="030F0702030302020204" pitchFamily="66" charset="0"/>
              </a:rPr>
              <a:t>Demostrar valor iterativamente: </a:t>
            </a:r>
            <a:r>
              <a:rPr lang="es-PE" sz="2400" dirty="0">
                <a:latin typeface="Comic Sans MS" panose="030F0702030302020204" pitchFamily="66" charset="0"/>
              </a:rPr>
              <a:t>Los proyectos se entregan, aunque sea de un modo interno, en etapas iteradas.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>
                <a:latin typeface="Comic Sans MS" panose="030F0702030302020204" pitchFamily="66" charset="0"/>
              </a:rPr>
              <a:t>Elevar el nivel de abstracción: </a:t>
            </a:r>
            <a:r>
              <a:rPr lang="es-PE" sz="2400" dirty="0">
                <a:latin typeface="Comic Sans MS" panose="030F0702030302020204" pitchFamily="66" charset="0"/>
              </a:rPr>
              <a:t>Este principio dominante motiva el uso de conceptos reutilizables.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PE" sz="2400" b="1" dirty="0">
                <a:latin typeface="Comic Sans MS" panose="030F0702030302020204" pitchFamily="66" charset="0"/>
              </a:rPr>
              <a:t>Enfocarse en la calidad: </a:t>
            </a:r>
            <a:r>
              <a:rPr lang="es-PE" sz="2400" dirty="0">
                <a:latin typeface="Comic Sans MS" panose="030F0702030302020204" pitchFamily="66" charset="0"/>
              </a:rPr>
              <a:t>El control de calidad no debe realizarse al final de cada iteración, sino en todos los aspectos de la producción.</a:t>
            </a:r>
          </a:p>
          <a:p>
            <a:pPr algn="just"/>
            <a:endParaRPr lang="es-PE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3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80728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Fases del RUP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3529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08720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de Inicio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1628800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dirty="0">
                <a:latin typeface="Comic Sans MS" panose="030F0702030302020204" pitchFamily="66" charset="0"/>
              </a:rPr>
              <a:t>En esta  fase se especifican  los  requerimientos, se definen los  casos de negocio y  se empieza a describir  el  alcance actores primarios  que  interactuaran con el  software y  factores críticos de la entrega  del  proyecto.</a:t>
            </a:r>
          </a:p>
        </p:txBody>
      </p:sp>
    </p:spTree>
    <p:extLst>
      <p:ext uri="{BB962C8B-B14F-4D97-AF65-F5344CB8AC3E}">
        <p14:creationId xmlns:p14="http://schemas.microsoft.com/office/powerpoint/2010/main" val="421736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80728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de Elaboración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7524" y="1550114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dirty="0">
                <a:latin typeface="Comic Sans MS" panose="030F0702030302020204" pitchFamily="66" charset="0"/>
              </a:rPr>
              <a:t>En esta  fase se analiza el dominio  del  diseño de la aplicación  y  establecer las  fases de la arquitectura  del  software es la más importante  en la entrega  de un  proyecto y una de la de más alto  riesgo por lo  critico de la toma de decisiones de la arquitectura del  diseño.</a:t>
            </a:r>
          </a:p>
        </p:txBody>
      </p:sp>
    </p:spTree>
    <p:extLst>
      <p:ext uri="{BB962C8B-B14F-4D97-AF65-F5344CB8AC3E}">
        <p14:creationId xmlns:p14="http://schemas.microsoft.com/office/powerpoint/2010/main" val="323714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95536" y="980728"/>
            <a:ext cx="838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latin typeface="Comic Sans MS" panose="030F0702030302020204" pitchFamily="66" charset="0"/>
              </a:rPr>
              <a:t>¿Observa el Video?</a:t>
            </a:r>
          </a:p>
        </p:txBody>
      </p:sp>
      <p:pic>
        <p:nvPicPr>
          <p:cNvPr id="2" name="Imagen 1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" t="3889" r="5618" b="10476"/>
          <a:stretch/>
        </p:blipFill>
        <p:spPr>
          <a:xfrm>
            <a:off x="1619672" y="1628800"/>
            <a:ext cx="5688632" cy="41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80728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de Construcción</a:t>
            </a: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87524" y="1844824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dirty="0">
                <a:latin typeface="Comic Sans MS" panose="030F0702030302020204" pitchFamily="66" charset="0"/>
              </a:rPr>
              <a:t>Se compone de  cada desarrollo 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46438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3568" y="980728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Fase de Transición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1772816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200" dirty="0">
                <a:latin typeface="Comic Sans MS" panose="030F0702030302020204" pitchFamily="66" charset="0"/>
              </a:rPr>
              <a:t>Se centran  la actividades  requeridas para colocar  el  software en las manos  de los  usuarios finales incluye  varias  interacciones de archivos  beta y  corrección  de errores y  mejoras.</a:t>
            </a:r>
          </a:p>
        </p:txBody>
      </p:sp>
    </p:spTree>
    <p:extLst>
      <p:ext uri="{BB962C8B-B14F-4D97-AF65-F5344CB8AC3E}">
        <p14:creationId xmlns:p14="http://schemas.microsoft.com/office/powerpoint/2010/main" val="316009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9552" y="908720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1464006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000" dirty="0">
                <a:latin typeface="Comic Sans MS" panose="030F0702030302020204" pitchFamily="66" charset="0"/>
              </a:rPr>
              <a:t>Pedir  una pizza a domicilio.</a:t>
            </a:r>
          </a:p>
          <a:p>
            <a:pPr algn="just"/>
            <a:r>
              <a:rPr lang="it-IT" sz="3000" b="1" dirty="0">
                <a:latin typeface="Comic Sans MS" panose="030F0702030302020204" pitchFamily="66" charset="0"/>
              </a:rPr>
              <a:t>Inicio:</a:t>
            </a:r>
            <a:r>
              <a:rPr lang="it-IT" sz="3000" dirty="0">
                <a:latin typeface="Comic Sans MS" panose="030F0702030302020204" pitchFamily="66" charset="0"/>
              </a:rPr>
              <a:t> </a:t>
            </a:r>
            <a:r>
              <a:rPr lang="es-PE" sz="3000" dirty="0">
                <a:latin typeface="Comic Sans MS" panose="030F0702030302020204" pitchFamily="66" charset="0"/>
              </a:rPr>
              <a:t>Al pedir una pizza el cliente llama al  operador y  realiza  una  orden esto  sería  el  requerimiento( quiere una  pizza de peperoni).</a:t>
            </a:r>
          </a:p>
          <a:p>
            <a:pPr algn="just"/>
            <a:endParaRPr lang="es-PE" sz="3000" dirty="0">
              <a:latin typeface="Comic Sans MS" panose="030F0702030302020204" pitchFamily="66" charset="0"/>
            </a:endParaRPr>
          </a:p>
          <a:p>
            <a:pPr algn="just"/>
            <a:r>
              <a:rPr lang="es-PE" sz="3000" b="1" dirty="0">
                <a:latin typeface="Comic Sans MS" panose="030F0702030302020204" pitchFamily="66" charset="0"/>
              </a:rPr>
              <a:t>Elaboración:</a:t>
            </a:r>
            <a:r>
              <a:rPr lang="es-PE" sz="3000" dirty="0">
                <a:latin typeface="Comic Sans MS" panose="030F0702030302020204" pitchFamily="66" charset="0"/>
              </a:rPr>
              <a:t> Una  vez recibida la  orden  el chef  piensa los  ingredientes que utilizara y   como  la  va a cocinar en el  horno  y  a cuentos  grados  de temperatura.</a:t>
            </a:r>
          </a:p>
          <a:p>
            <a:pPr algn="just"/>
            <a:endParaRPr lang="es-PE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39552" y="908720"/>
            <a:ext cx="7632848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1520" y="1464006"/>
            <a:ext cx="864096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000" b="1" dirty="0">
                <a:latin typeface="Comic Sans MS" panose="030F0702030302020204" pitchFamily="66" charset="0"/>
              </a:rPr>
              <a:t>Construcción:</a:t>
            </a:r>
            <a:r>
              <a:rPr lang="it-IT" sz="3000" dirty="0">
                <a:latin typeface="Comic Sans MS" panose="030F0702030302020204" pitchFamily="66" charset="0"/>
              </a:rPr>
              <a:t> </a:t>
            </a:r>
            <a:r>
              <a:rPr lang="es-PE" sz="3000" dirty="0">
                <a:latin typeface="Comic Sans MS" panose="030F0702030302020204" pitchFamily="66" charset="0"/>
              </a:rPr>
              <a:t>El  Chef sigue  los pasos  previamente  establecidos  une todos los ingredientes y cocina la  pizza.</a:t>
            </a:r>
          </a:p>
          <a:p>
            <a:pPr algn="just"/>
            <a:endParaRPr lang="es-PE" sz="3000" dirty="0">
              <a:latin typeface="Comic Sans MS" panose="030F0702030302020204" pitchFamily="66" charset="0"/>
            </a:endParaRPr>
          </a:p>
          <a:p>
            <a:pPr algn="just"/>
            <a:r>
              <a:rPr lang="es-PE" sz="3000" b="1" dirty="0">
                <a:latin typeface="Comic Sans MS" panose="030F0702030302020204" pitchFamily="66" charset="0"/>
              </a:rPr>
              <a:t>Elaboración:</a:t>
            </a:r>
            <a:r>
              <a:rPr lang="es-PE" sz="3000" dirty="0">
                <a:latin typeface="Comic Sans MS" panose="030F0702030302020204" pitchFamily="66" charset="0"/>
              </a:rPr>
              <a:t> El producto  es empaquetado   y  llevado a su destino para ser entregado al cliente.</a:t>
            </a:r>
          </a:p>
          <a:p>
            <a:pPr algn="just"/>
            <a:endParaRPr lang="es-PE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7524" y="1020941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 de Métrica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671900" y="2060848"/>
            <a:ext cx="5112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800" dirty="0">
                <a:latin typeface="Comic Sans MS" panose="030F0702030302020204" pitchFamily="66" charset="0"/>
              </a:rPr>
              <a:t>Es una metodología para la planificación, desarrollo y mantenimiento de sistemas de información.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0" y="1916832"/>
            <a:ext cx="3107051" cy="28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647" y="836712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 de la Métrica</a:t>
            </a:r>
            <a:endParaRPr lang="es-PE" sz="3400" b="1" cap="none" spc="0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2" y="1556792"/>
            <a:ext cx="861907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3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919" y="777752"/>
            <a:ext cx="8496944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3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82435"/>
            <a:ext cx="8191327" cy="45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1647" y="1067852"/>
            <a:ext cx="84969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8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Planificación de Sistema de Información PSI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01647" y="1844824"/>
            <a:ext cx="8604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000" dirty="0">
                <a:latin typeface="Comic Sans MS" panose="030F0702030302020204" pitchFamily="66" charset="0"/>
              </a:rPr>
              <a:t>Obtener un marco de referencia para el desarrollo  de S.I. que responda a los objetivos estratégicos de la  organización.</a:t>
            </a:r>
            <a:endParaRPr lang="es-PE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638"/>
            <a:ext cx="9036496" cy="33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1646" y="1034643"/>
            <a:ext cx="84969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4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Estudio de Viabilidad de Sistemas (EVS)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31988" y="1496308"/>
            <a:ext cx="8704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Wingdings" panose="05000000000000000000" pitchFamily="2" charset="2"/>
            </a:pPr>
            <a:r>
              <a:rPr lang="es-PE" sz="2400" dirty="0">
                <a:latin typeface="Comic Sans MS" panose="030F0702030302020204" pitchFamily="66" charset="0"/>
              </a:rPr>
              <a:t>Analiza un conjunto concreto de necesidades, y  propone una solución a corto plazo, considerando criterios  económicos, técnicos , legales y operativos.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" y="2852936"/>
            <a:ext cx="89289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9512" y="842965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8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del Sistema de Información</a:t>
            </a:r>
          </a:p>
        </p:txBody>
      </p:sp>
      <p:sp>
        <p:nvSpPr>
          <p:cNvPr id="6" name="object 3"/>
          <p:cNvSpPr/>
          <p:nvPr/>
        </p:nvSpPr>
        <p:spPr>
          <a:xfrm>
            <a:off x="755576" y="2348880"/>
            <a:ext cx="7920880" cy="367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755576" y="132616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Comic Sans MS" panose="030F0702030302020204" pitchFamily="66" charset="0"/>
              </a:rPr>
              <a:t>Conseguir la especificación detallada del sistema de información, a través de un catálogo de requisitos y una serie de modelos que cubran las necesidades de información </a:t>
            </a:r>
          </a:p>
        </p:txBody>
      </p:sp>
    </p:spTree>
    <p:extLst>
      <p:ext uri="{BB962C8B-B14F-4D97-AF65-F5344CB8AC3E}">
        <p14:creationId xmlns:p14="http://schemas.microsoft.com/office/powerpoint/2010/main" val="210440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7504" y="1014446"/>
            <a:ext cx="84969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PE" sz="2800" b="1" cap="none" spc="0" dirty="0">
                <a:ln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Diseño del Sistema de Información</a:t>
            </a:r>
          </a:p>
        </p:txBody>
      </p:sp>
      <p:sp>
        <p:nvSpPr>
          <p:cNvPr id="4" name="object 2"/>
          <p:cNvSpPr/>
          <p:nvPr/>
        </p:nvSpPr>
        <p:spPr>
          <a:xfrm>
            <a:off x="359532" y="2460996"/>
            <a:ext cx="8352928" cy="3457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ángulo 2"/>
          <p:cNvSpPr/>
          <p:nvPr/>
        </p:nvSpPr>
        <p:spPr>
          <a:xfrm>
            <a:off x="791580" y="153766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Comic Sans MS" panose="030F0702030302020204" pitchFamily="66" charset="0"/>
              </a:rPr>
              <a:t>Obtener la definición de la arquitectura del sistema y del entorno tecnológico que le va a dar soporte, junto con la especificación detallada de los componentes del sistema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134433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718</Words>
  <Application>Microsoft Office PowerPoint</Application>
  <PresentationFormat>Presentación en pantalla (4:3)</PresentationFormat>
  <Paragraphs>65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Cooper Black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Huaita Molero</dc:creator>
  <cp:lastModifiedBy>ERIKA</cp:lastModifiedBy>
  <cp:revision>50</cp:revision>
  <dcterms:created xsi:type="dcterms:W3CDTF">2015-10-08T15:20:35Z</dcterms:created>
  <dcterms:modified xsi:type="dcterms:W3CDTF">2016-09-12T02:49:26Z</dcterms:modified>
</cp:coreProperties>
</file>