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4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4" r:id="rId21"/>
    <p:sldId id="285" r:id="rId22"/>
    <p:sldId id="287" r:id="rId23"/>
    <p:sldId id="288" r:id="rId24"/>
    <p:sldId id="291" r:id="rId25"/>
    <p:sldId id="292" r:id="rId26"/>
    <p:sldId id="299" r:id="rId27"/>
    <p:sldId id="300" r:id="rId28"/>
    <p:sldId id="301" r:id="rId29"/>
    <p:sldId id="302" r:id="rId3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71" autoAdjust="0"/>
  </p:normalViewPr>
  <p:slideViewPr>
    <p:cSldViewPr>
      <p:cViewPr varScale="1">
        <p:scale>
          <a:sx n="85" d="100"/>
          <a:sy n="85" d="100"/>
        </p:scale>
        <p:origin x="8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68F00-307A-41B9-87E6-7D43E0F7946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2666C-B9EA-41BA-9901-B66067C8EC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421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67926D-1CC8-44AA-9716-0CD3BF90444A}" type="slidenum">
              <a:rPr lang="es-MX"/>
              <a:pPr/>
              <a:t>7</a:t>
            </a:fld>
            <a:endParaRPr lang="es-MX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174579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753C40-DAF8-422C-8373-5CED52F48A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67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11/08/2016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11/08/2016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11/08/2016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11/08/2016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11/08/2016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11/08/2016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11/08/2016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eKnQG2ATq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/>
              <a:t>HTML</a:t>
            </a:r>
            <a:endParaRPr lang="es-PE" sz="4800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14282" y="4429132"/>
            <a:ext cx="8606190" cy="1285884"/>
          </a:xfrm>
        </p:spPr>
        <p:txBody>
          <a:bodyPr>
            <a:noAutofit/>
          </a:bodyPr>
          <a:lstStyle/>
          <a:p>
            <a:pPr algn="l"/>
            <a:r>
              <a:rPr lang="es-PE" sz="2000" b="1" dirty="0"/>
              <a:t>Carrera: </a:t>
            </a:r>
            <a:r>
              <a:rPr lang="es-PE" sz="2000" b="1" dirty="0"/>
              <a:t>COMPUTACIÓN E INFORMÁTICA</a:t>
            </a:r>
            <a:endParaRPr lang="es-PE" sz="2000" b="1" dirty="0"/>
          </a:p>
          <a:p>
            <a:pPr algn="l"/>
            <a:r>
              <a:rPr lang="es-PE" sz="2000" b="1" dirty="0"/>
              <a:t>Semestre: 2016 - II</a:t>
            </a:r>
          </a:p>
          <a:p>
            <a:pPr algn="l"/>
            <a:r>
              <a:rPr lang="es-PE" sz="2000" b="1" dirty="0"/>
              <a:t>Nombre de Unidad Didáctica: </a:t>
            </a:r>
            <a:r>
              <a:rPr lang="es-PE" sz="2000" b="1" dirty="0"/>
              <a:t>TALLER DE </a:t>
            </a:r>
            <a:r>
              <a:rPr lang="es-PE" sz="2000" b="1" dirty="0"/>
              <a:t>PROGRAMACION CONCURRENTE</a:t>
            </a:r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3575050" y="-171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CO" sz="2400" b="1" u="sng" dirty="0">
                <a:solidFill>
                  <a:schemeClr val="bg1"/>
                </a:solidFill>
              </a:rPr>
              <a:t>TEXTO</a:t>
            </a:r>
            <a:endParaRPr lang="es-ES" sz="2400" b="1" u="sng" dirty="0">
              <a:solidFill>
                <a:schemeClr val="bg1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25540"/>
            <a:ext cx="4038600" cy="460375"/>
          </a:xfrm>
        </p:spPr>
        <p:txBody>
          <a:bodyPr/>
          <a:lstStyle/>
          <a:p>
            <a:pPr eaLnBrk="1" hangingPunct="1"/>
            <a:r>
              <a:rPr lang="es-CO" sz="1800"/>
              <a:t>Se requiere dar formato al texto</a:t>
            </a:r>
            <a:endParaRPr lang="es-ES" sz="1800"/>
          </a:p>
        </p:txBody>
      </p:sp>
      <p:graphicFrame>
        <p:nvGraphicFramePr>
          <p:cNvPr id="13070" name="Group 78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2014624"/>
              </p:ext>
            </p:extLst>
          </p:nvPr>
        </p:nvGraphicFramePr>
        <p:xfrm>
          <a:off x="5652122" y="1628774"/>
          <a:ext cx="3095625" cy="4389440"/>
        </p:xfrm>
        <a:graphic>
          <a:graphicData uri="http://schemas.openxmlformats.org/drawingml/2006/table">
            <a:tbl>
              <a:tblPr/>
              <a:tblGrid>
                <a:gridCol w="1096962"/>
                <a:gridCol w="1998663"/>
              </a:tblGrid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Carácter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Representación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&lt;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&amp;lt;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&gt;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&amp;gt;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á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&amp;aacute;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Á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&amp;Aacute;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é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&amp;eacute;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É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&amp;Eacute;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í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&amp;iacute;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Í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&amp;Iacute;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ó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&amp;oacute;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Ó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&amp;Oacute;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ú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&amp;uacute;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Ú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&amp;Uacute;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ñ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&amp;ntilde;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Ñ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&amp;Ntilde;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™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&amp;#153;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61" name="Rectangle 4"/>
          <p:cNvSpPr>
            <a:spLocks noChangeArrowheads="1"/>
          </p:cNvSpPr>
          <p:nvPr/>
        </p:nvSpPr>
        <p:spPr bwMode="auto">
          <a:xfrm>
            <a:off x="395290" y="2852740"/>
            <a:ext cx="24479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CO" sz="2000"/>
              <a:t>Algunos caracteres</a:t>
            </a:r>
          </a:p>
          <a:p>
            <a:pPr marL="342900" indent="-342900">
              <a:spcBef>
                <a:spcPct val="20000"/>
              </a:spcBef>
            </a:pPr>
            <a:r>
              <a:rPr lang="es-CO" sz="2000"/>
              <a:t>especiales</a:t>
            </a:r>
            <a:endParaRPr lang="es-ES" sz="2000"/>
          </a:p>
        </p:txBody>
      </p:sp>
      <p:sp>
        <p:nvSpPr>
          <p:cNvPr id="21562" name="Rectangle 5"/>
          <p:cNvSpPr>
            <a:spLocks noChangeArrowheads="1"/>
          </p:cNvSpPr>
          <p:nvPr/>
        </p:nvSpPr>
        <p:spPr bwMode="auto">
          <a:xfrm>
            <a:off x="344488" y="1628776"/>
            <a:ext cx="499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buFontTx/>
              <a:buChar char="•"/>
            </a:pPr>
            <a:r>
              <a:rPr lang="es-ES" b="1" dirty="0"/>
              <a:t> 	&lt; </a:t>
            </a:r>
            <a:r>
              <a:rPr lang="es-ES" dirty="0"/>
              <a:t>y</a:t>
            </a:r>
            <a:r>
              <a:rPr lang="es-ES" b="1" dirty="0"/>
              <a:t> &gt;</a:t>
            </a:r>
            <a:r>
              <a:rPr lang="es-ES" dirty="0"/>
              <a:t> 	indican inicio y fin de etiqueta</a:t>
            </a:r>
            <a:endParaRPr lang="es-ES" b="1" dirty="0"/>
          </a:p>
        </p:txBody>
      </p:sp>
      <p:sp>
        <p:nvSpPr>
          <p:cNvPr id="21563" name="Text Box 783"/>
          <p:cNvSpPr txBox="1">
            <a:spLocks noChangeArrowheads="1"/>
          </p:cNvSpPr>
          <p:nvPr/>
        </p:nvSpPr>
        <p:spPr bwMode="auto">
          <a:xfrm>
            <a:off x="427005" y="4156075"/>
            <a:ext cx="3346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dirty="0"/>
              <a:t>Se puede escribir directamente</a:t>
            </a:r>
          </a:p>
          <a:p>
            <a:pPr eaLnBrk="1" hangingPunct="1"/>
            <a:r>
              <a:rPr lang="es-CO" dirty="0"/>
              <a:t>sin la representación en HTML</a:t>
            </a:r>
            <a:endParaRPr lang="es-ES" dirty="0"/>
          </a:p>
        </p:txBody>
      </p:sp>
      <p:sp>
        <p:nvSpPr>
          <p:cNvPr id="21564" name="Rectangle 784"/>
          <p:cNvSpPr>
            <a:spLocks noChangeArrowheads="1"/>
          </p:cNvSpPr>
          <p:nvPr/>
        </p:nvSpPr>
        <p:spPr bwMode="auto">
          <a:xfrm>
            <a:off x="523844" y="4944621"/>
            <a:ext cx="286052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&amp;nbsp	espacio en blanco</a:t>
            </a:r>
            <a:r>
              <a:rPr lang="es-E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4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56909" y="1154036"/>
            <a:ext cx="4150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/>
              <a:t>&lt;!--</a:t>
            </a:r>
            <a:r>
              <a:rPr lang="es-ES" dirty="0"/>
              <a:t> y </a:t>
            </a:r>
            <a:r>
              <a:rPr lang="es-ES" b="1" dirty="0"/>
              <a:t>//--&gt;</a:t>
            </a:r>
            <a:r>
              <a:rPr lang="es-ES" dirty="0"/>
              <a:t>.	</a:t>
            </a:r>
            <a:r>
              <a:rPr lang="es-ES" dirty="0"/>
              <a:t>                 comentarios </a:t>
            </a:r>
            <a:endParaRPr lang="es-ES" dirty="0"/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856907" y="1805782"/>
            <a:ext cx="715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&lt;br&gt;</a:t>
            </a:r>
            <a:r>
              <a:rPr lang="es-ES"/>
              <a:t>	 		Saltos de línea,no requiere fin de etiqueta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928347" y="2590007"/>
            <a:ext cx="1944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&lt;pre&gt;</a:t>
            </a:r>
            <a:r>
              <a:rPr lang="es-ES"/>
              <a:t> y </a:t>
            </a:r>
            <a:r>
              <a:rPr lang="es-ES" b="1"/>
              <a:t>&lt;/pre&gt;</a:t>
            </a:r>
            <a:r>
              <a:rPr lang="es-ES"/>
              <a:t> 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3593757" y="2453484"/>
            <a:ext cx="475138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 dirty="0"/>
              <a:t>texto </a:t>
            </a:r>
            <a:r>
              <a:rPr lang="es-ES" b="1" dirty="0" err="1"/>
              <a:t>preformateado</a:t>
            </a:r>
            <a:r>
              <a:rPr lang="es-ES" dirty="0"/>
              <a:t>. Aparece tal como se lo escribe,</a:t>
            </a:r>
            <a:r>
              <a:rPr lang="es-CO" dirty="0"/>
              <a:t> no requiere saltos de </a:t>
            </a:r>
            <a:r>
              <a:rPr lang="es-CO" dirty="0"/>
              <a:t>línea </a:t>
            </a:r>
            <a:r>
              <a:rPr lang="es-CO" dirty="0"/>
              <a:t>ni espacios en blanco en HTML</a:t>
            </a:r>
          </a:p>
          <a:p>
            <a:pPr eaLnBrk="1" hangingPunct="1"/>
            <a:endParaRPr lang="es-CO" dirty="0"/>
          </a:p>
          <a:p>
            <a:pPr eaLnBrk="1" hangingPunct="1"/>
            <a:r>
              <a:rPr lang="es-CO" dirty="0"/>
              <a:t>No permite incluir en el texto etiquetas:</a:t>
            </a:r>
          </a:p>
          <a:p>
            <a:pPr eaLnBrk="1" hangingPunct="1"/>
            <a:r>
              <a:rPr lang="es-ES" b="1" dirty="0"/>
              <a:t>&lt;</a:t>
            </a:r>
            <a:r>
              <a:rPr lang="es-ES" b="1" dirty="0" err="1"/>
              <a:t>img</a:t>
            </a:r>
            <a:r>
              <a:rPr lang="es-ES" b="1" dirty="0"/>
              <a:t>&gt;</a:t>
            </a:r>
            <a:r>
              <a:rPr lang="es-ES" dirty="0"/>
              <a:t> (para incluir imágenes), </a:t>
            </a:r>
            <a:r>
              <a:rPr lang="es-ES" b="1" dirty="0"/>
              <a:t>&lt;</a:t>
            </a:r>
            <a:r>
              <a:rPr lang="es-ES" b="1" dirty="0" err="1"/>
              <a:t>object</a:t>
            </a:r>
            <a:r>
              <a:rPr lang="es-ES" b="1" dirty="0"/>
              <a:t>&gt;</a:t>
            </a:r>
            <a:r>
              <a:rPr lang="es-ES" dirty="0"/>
              <a:t> (para incluir objetos como animaciones), </a:t>
            </a:r>
            <a:r>
              <a:rPr lang="es-ES" b="1" dirty="0"/>
              <a:t>&lt;</a:t>
            </a:r>
            <a:r>
              <a:rPr lang="es-ES" b="1" dirty="0" err="1"/>
              <a:t>big</a:t>
            </a:r>
            <a:r>
              <a:rPr lang="es-ES" b="1" dirty="0"/>
              <a:t>&gt;</a:t>
            </a:r>
            <a:r>
              <a:rPr lang="es-ES" dirty="0"/>
              <a:t>, </a:t>
            </a:r>
            <a:r>
              <a:rPr lang="es-ES" b="1" dirty="0"/>
              <a:t>&lt;</a:t>
            </a:r>
            <a:r>
              <a:rPr lang="es-ES" b="1" dirty="0" err="1"/>
              <a:t>small</a:t>
            </a:r>
            <a:r>
              <a:rPr lang="es-ES" b="1" dirty="0"/>
              <a:t>&gt;</a:t>
            </a:r>
            <a:r>
              <a:rPr lang="es-ES" dirty="0"/>
              <a:t>, </a:t>
            </a:r>
            <a:r>
              <a:rPr lang="es-ES" b="1" dirty="0"/>
              <a:t>&lt;sub&gt;</a:t>
            </a:r>
            <a:r>
              <a:rPr lang="es-ES" dirty="0"/>
              <a:t> ni </a:t>
            </a:r>
            <a:r>
              <a:rPr lang="es-ES" b="1" dirty="0"/>
              <a:t>&lt;</a:t>
            </a:r>
            <a:r>
              <a:rPr lang="es-ES" b="1" dirty="0" err="1"/>
              <a:t>sup</a:t>
            </a:r>
            <a:r>
              <a:rPr lang="es-ES" b="1" dirty="0"/>
              <a:t>&gt;</a:t>
            </a:r>
            <a:r>
              <a:rPr lang="es-ES" dirty="0"/>
              <a:t> </a:t>
            </a:r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1072809" y="5043381"/>
            <a:ext cx="16886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&lt;hr&gt;</a:t>
            </a:r>
            <a:endParaRPr lang="es-ES"/>
          </a:p>
          <a:p>
            <a:pPr eaLnBrk="1" hangingPunct="1"/>
            <a:r>
              <a:rPr lang="es-CO"/>
              <a:t>Regla horizontal</a:t>
            </a:r>
            <a:endParaRPr lang="es-ES"/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3736632" y="4972844"/>
            <a:ext cx="43767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/>
              <a:t>separar secciones dentro de una misma página.</a:t>
            </a:r>
          </a:p>
          <a:p>
            <a:pPr eaLnBrk="1" hangingPunct="1"/>
            <a:r>
              <a:rPr lang="es-ES"/>
              <a:t>no precisa ninguna etiqueta de cierre </a:t>
            </a:r>
          </a:p>
        </p:txBody>
      </p:sp>
    </p:spTree>
    <p:extLst>
      <p:ext uri="{BB962C8B-B14F-4D97-AF65-F5344CB8AC3E}">
        <p14:creationId xmlns:p14="http://schemas.microsoft.com/office/powerpoint/2010/main" val="40068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9" name="Group 107"/>
          <p:cNvGraphicFramePr>
            <a:graphicFrameLocks noGrp="1"/>
          </p:cNvGraphicFramePr>
          <p:nvPr/>
        </p:nvGraphicFramePr>
        <p:xfrm>
          <a:off x="900115" y="1268415"/>
          <a:ext cx="6573837" cy="3251199"/>
        </p:xfrm>
        <a:graphic>
          <a:graphicData uri="http://schemas.openxmlformats.org/drawingml/2006/table">
            <a:tbl>
              <a:tblPr/>
              <a:tblGrid>
                <a:gridCol w="935037"/>
                <a:gridCol w="1584325"/>
                <a:gridCol w="4054475"/>
              </a:tblGrid>
              <a:tr h="760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align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de la regla dentro de la página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(izquierda)</a:t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(derecha)</a:t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center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(centro)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ancho de la regla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size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alto de la regla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noshade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eliminar el sombreado de la regla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puede tomar valores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1" name="Rectangle 104"/>
          <p:cNvSpPr>
            <a:spLocks noChangeArrowheads="1"/>
          </p:cNvSpPr>
          <p:nvPr/>
        </p:nvSpPr>
        <p:spPr bwMode="auto">
          <a:xfrm>
            <a:off x="250825" y="5153027"/>
            <a:ext cx="869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i="1"/>
              <a:t>Inicio</a:t>
            </a:r>
            <a:r>
              <a:rPr lang="es-ES" b="1"/>
              <a:t>&lt;hr align="left" width=</a:t>
            </a:r>
            <a:r>
              <a:rPr lang="es-ES" b="1" i="1"/>
              <a:t>“50%"</a:t>
            </a:r>
            <a:r>
              <a:rPr lang="es-ES" b="1"/>
              <a:t> size=</a:t>
            </a:r>
            <a:r>
              <a:rPr lang="es-ES" b="1" i="1"/>
              <a:t>“10"</a:t>
            </a:r>
            <a:r>
              <a:rPr lang="es-ES" b="1"/>
              <a:t> noshade&gt;</a:t>
            </a:r>
            <a:r>
              <a:rPr lang="es-ES" i="1"/>
              <a:t>Bienvenidos a mi página.</a:t>
            </a:r>
            <a:r>
              <a:rPr lang="es-E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26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727077" y="1022520"/>
            <a:ext cx="17460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&lt;font&gt;</a:t>
            </a:r>
            <a:r>
              <a:rPr lang="es-ES"/>
              <a:t> y </a:t>
            </a:r>
            <a:r>
              <a:rPr lang="es-ES" b="1"/>
              <a:t>&lt;/font&gt;</a:t>
            </a:r>
            <a:endParaRPr lang="es-ES"/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-28574" y="291561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PE"/>
          </a:p>
        </p:txBody>
      </p:sp>
      <p:graphicFrame>
        <p:nvGraphicFramePr>
          <p:cNvPr id="2056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76888"/>
              </p:ext>
            </p:extLst>
          </p:nvPr>
        </p:nvGraphicFramePr>
        <p:xfrm>
          <a:off x="727077" y="1815992"/>
          <a:ext cx="7345363" cy="1646238"/>
        </p:xfrm>
        <a:graphic>
          <a:graphicData uri="http://schemas.openxmlformats.org/drawingml/2006/table">
            <a:tbl>
              <a:tblPr/>
              <a:tblGrid>
                <a:gridCol w="1008063"/>
                <a:gridCol w="1584325"/>
                <a:gridCol w="4752975"/>
              </a:tblGrid>
              <a:tr h="3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face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fuente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 de la fuente, o fuentes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color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texto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 o texto predefinido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size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 del texto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valores del 1 al 7, siendo por defecto el 3,</a:t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desplazamiento respecto al tamaño por defecto,</a:t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añadiendo 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 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delante del valor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1" name="Rectangle 90"/>
          <p:cNvSpPr>
            <a:spLocks noChangeArrowheads="1"/>
          </p:cNvSpPr>
          <p:nvPr/>
        </p:nvSpPr>
        <p:spPr bwMode="auto">
          <a:xfrm>
            <a:off x="1879600" y="3827356"/>
            <a:ext cx="55435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&lt;font color=</a:t>
            </a:r>
            <a:r>
              <a:rPr lang="es-ES" b="1" i="1"/>
              <a:t>"#993366"</a:t>
            </a:r>
            <a:r>
              <a:rPr lang="es-ES" b="1"/>
              <a:t> size=</a:t>
            </a:r>
            <a:r>
              <a:rPr lang="es-ES" b="1" i="1"/>
              <a:t>"4"</a:t>
            </a:r>
            <a:r>
              <a:rPr lang="es-ES" b="1"/>
              <a:t> face=</a:t>
            </a:r>
            <a:r>
              <a:rPr lang="es-ES" b="1" i="1"/>
              <a:t>"Arial"</a:t>
            </a:r>
            <a:r>
              <a:rPr lang="es-ES" b="1"/>
              <a:t>&gt;</a:t>
            </a:r>
          </a:p>
          <a:p>
            <a:pPr eaLnBrk="1" hangingPunct="1"/>
            <a:r>
              <a:rPr lang="es-ES" b="1" i="1"/>
              <a:t>Bienvenidos a mi página, texto con propiedades</a:t>
            </a:r>
          </a:p>
          <a:p>
            <a:pPr eaLnBrk="1" hangingPunct="1"/>
            <a:r>
              <a:rPr lang="es-ES" b="1"/>
              <a:t>&lt;/font&gt;</a:t>
            </a:r>
          </a:p>
        </p:txBody>
      </p:sp>
      <p:sp>
        <p:nvSpPr>
          <p:cNvPr id="26652" name="Rectangle 91"/>
          <p:cNvSpPr>
            <a:spLocks noChangeArrowheads="1"/>
          </p:cNvSpPr>
          <p:nvPr/>
        </p:nvSpPr>
        <p:spPr bwMode="auto">
          <a:xfrm>
            <a:off x="1590677" y="5555646"/>
            <a:ext cx="49788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&lt;body&gt;</a:t>
            </a:r>
            <a:br>
              <a:rPr lang="es-ES" b="1"/>
            </a:br>
            <a:r>
              <a:rPr lang="es-ES" b="1"/>
              <a:t>&lt;basefont color=</a:t>
            </a:r>
            <a:r>
              <a:rPr lang="es-ES" b="1" i="1"/>
              <a:t>"#006699"</a:t>
            </a:r>
            <a:r>
              <a:rPr lang="es-ES" b="1"/>
              <a:t> size=</a:t>
            </a:r>
            <a:r>
              <a:rPr lang="es-ES" b="1" i="1"/>
              <a:t>"4"</a:t>
            </a:r>
            <a:r>
              <a:rPr lang="es-ES" b="1"/>
              <a:t> face=</a:t>
            </a:r>
            <a:r>
              <a:rPr lang="es-ES" b="1" i="1"/>
              <a:t>"Arial"</a:t>
            </a:r>
            <a:r>
              <a:rPr lang="es-ES" b="1"/>
              <a:t>&gt;</a:t>
            </a:r>
            <a:r>
              <a:rPr lang="es-ES"/>
              <a:t/>
            </a:r>
            <a:br>
              <a:rPr lang="es-ES"/>
            </a:br>
            <a:endParaRPr lang="es-ES"/>
          </a:p>
        </p:txBody>
      </p:sp>
      <p:sp>
        <p:nvSpPr>
          <p:cNvPr id="26653" name="Text Box 92"/>
          <p:cNvSpPr txBox="1">
            <a:spLocks noChangeArrowheads="1"/>
          </p:cNvSpPr>
          <p:nvPr/>
        </p:nvSpPr>
        <p:spPr bwMode="auto">
          <a:xfrm>
            <a:off x="727075" y="5030681"/>
            <a:ext cx="3963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000" b="1">
                <a:solidFill>
                  <a:schemeClr val="accent2"/>
                </a:solidFill>
              </a:rPr>
              <a:t>fuente para todo el documento </a:t>
            </a:r>
          </a:p>
        </p:txBody>
      </p:sp>
    </p:spTree>
    <p:extLst>
      <p:ext uri="{BB962C8B-B14F-4D97-AF65-F5344CB8AC3E}">
        <p14:creationId xmlns:p14="http://schemas.microsoft.com/office/powerpoint/2010/main" val="7985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" y="434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PE"/>
          </a:p>
        </p:txBody>
      </p:sp>
      <p:graphicFrame>
        <p:nvGraphicFramePr>
          <p:cNvPr id="30883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26"/>
              </p:ext>
            </p:extLst>
          </p:nvPr>
        </p:nvGraphicFramePr>
        <p:xfrm>
          <a:off x="791369" y="1305128"/>
          <a:ext cx="7561262" cy="4694237"/>
        </p:xfrm>
        <a:graphic>
          <a:graphicData uri="http://schemas.openxmlformats.org/drawingml/2006/table">
            <a:tbl>
              <a:tblPr/>
              <a:tblGrid>
                <a:gridCol w="2038350"/>
                <a:gridCol w="2384425"/>
                <a:gridCol w="3138487"/>
              </a:tblGrid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Etiqueta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&lt;b&gt;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negrita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&lt;i&gt;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cursiva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&lt;u&gt;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subrayado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</a:t>
                      </a: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&lt;s&gt;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tachado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&lt;tt&gt;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teletipo (máquina de escribir)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curso HTML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&lt;big&gt;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aumenta el tamaño de la fuente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&lt;small&gt;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disminuye el tamaño de la fuente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9" name="Rectangle 158"/>
          <p:cNvSpPr>
            <a:spLocks noChangeArrowheads="1"/>
          </p:cNvSpPr>
          <p:nvPr/>
        </p:nvSpPr>
        <p:spPr bwMode="auto">
          <a:xfrm>
            <a:off x="0" y="6010747"/>
            <a:ext cx="21031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900"/>
              <a:t>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5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357366" y="1482209"/>
            <a:ext cx="12554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&lt;p&gt;</a:t>
            </a:r>
            <a:r>
              <a:rPr lang="es-ES"/>
              <a:t> y </a:t>
            </a:r>
            <a:r>
              <a:rPr lang="es-ES" b="1"/>
              <a:t>&lt;/p&gt;</a:t>
            </a:r>
            <a:r>
              <a:rPr lang="es-ES"/>
              <a:t> 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640191" y="1431133"/>
            <a:ext cx="61211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dirty="0" err="1"/>
              <a:t>Parráfos</a:t>
            </a:r>
            <a:endParaRPr lang="es-CO" dirty="0"/>
          </a:p>
          <a:p>
            <a:pPr eaLnBrk="1" hangingPunct="1"/>
            <a:r>
              <a:rPr lang="es-ES" dirty="0"/>
              <a:t>atributo </a:t>
            </a:r>
            <a:r>
              <a:rPr lang="es-ES" b="1" dirty="0" err="1"/>
              <a:t>align</a:t>
            </a:r>
            <a:r>
              <a:rPr lang="es-ES" dirty="0"/>
              <a:t>: cuyos valores pueden ser </a:t>
            </a:r>
            <a:r>
              <a:rPr lang="es-ES" b="1" dirty="0" err="1"/>
              <a:t>left</a:t>
            </a:r>
            <a:r>
              <a:rPr lang="es-ES" dirty="0"/>
              <a:t> (izquierda), </a:t>
            </a:r>
            <a:r>
              <a:rPr lang="es-ES" b="1" dirty="0" err="1"/>
              <a:t>right</a:t>
            </a:r>
            <a:r>
              <a:rPr lang="es-ES" b="1" dirty="0"/>
              <a:t> </a:t>
            </a:r>
            <a:r>
              <a:rPr lang="es-ES" dirty="0"/>
              <a:t>(derecha), </a:t>
            </a:r>
            <a:r>
              <a:rPr lang="es-ES" b="1" dirty="0"/>
              <a:t>center </a:t>
            </a:r>
            <a:r>
              <a:rPr lang="es-ES" dirty="0"/>
              <a:t>(centrado) o </a:t>
            </a:r>
            <a:r>
              <a:rPr lang="es-ES" b="1" dirty="0" err="1"/>
              <a:t>justify</a:t>
            </a:r>
            <a:r>
              <a:rPr lang="es-ES" b="1" dirty="0"/>
              <a:t> </a:t>
            </a:r>
            <a:r>
              <a:rPr lang="es-ES" dirty="0"/>
              <a:t>(justificado). </a:t>
            </a:r>
          </a:p>
          <a:p>
            <a:pPr eaLnBrk="1" hangingPunct="1"/>
            <a:endParaRPr lang="es-ES" dirty="0"/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290495" y="3068420"/>
            <a:ext cx="1532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/>
              <a:t>&lt;div&gt;</a:t>
            </a:r>
            <a:r>
              <a:rPr lang="es-ES" dirty="0"/>
              <a:t> y </a:t>
            </a:r>
            <a:r>
              <a:rPr lang="es-ES" b="1" dirty="0"/>
              <a:t>&lt;/div&gt;</a:t>
            </a:r>
            <a:endParaRPr lang="es-ES" dirty="0"/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2473892" y="3069729"/>
            <a:ext cx="63171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/>
              <a:t>agrupar bloques de texto, pero con la diferencia de que la separación entre ellos es menor.  Tiene los mismos atributos de alineación. </a:t>
            </a: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263139" y="4581130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 dirty="0"/>
              <a:t>&lt;center&gt;</a:t>
            </a:r>
            <a:r>
              <a:rPr lang="es-ES" dirty="0"/>
              <a:t> y </a:t>
            </a:r>
            <a:r>
              <a:rPr lang="es-ES" b="1" dirty="0"/>
              <a:t>&lt;/center&gt;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70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2" y="12981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PE"/>
          </a:p>
        </p:txBody>
      </p:sp>
      <p:graphicFrame>
        <p:nvGraphicFramePr>
          <p:cNvPr id="22632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16923"/>
              </p:ext>
            </p:extLst>
          </p:nvPr>
        </p:nvGraphicFramePr>
        <p:xfrm>
          <a:off x="1403350" y="1279636"/>
          <a:ext cx="6192838" cy="4054475"/>
        </p:xfrm>
        <a:graphic>
          <a:graphicData uri="http://schemas.openxmlformats.org/drawingml/2006/table">
            <a:tbl>
              <a:tblPr/>
              <a:tblGrid>
                <a:gridCol w="1368425"/>
                <a:gridCol w="4824413"/>
              </a:tblGrid>
              <a:tr h="771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Etiqueta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&lt;H1&gt;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1: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&lt;H2&gt;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2: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&lt;H3&gt;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3: HTML</a:t>
                      </a:r>
                      <a:b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s-E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&lt;H4&gt;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4: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&lt;H5&gt;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5: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&lt;H6&gt;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6: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6" name="Rectangle 93"/>
          <p:cNvSpPr>
            <a:spLocks noChangeArrowheads="1"/>
          </p:cNvSpPr>
          <p:nvPr/>
        </p:nvSpPr>
        <p:spPr bwMode="auto">
          <a:xfrm>
            <a:off x="0" y="4448756"/>
            <a:ext cx="21031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900"/>
              <a:t> </a:t>
            </a:r>
            <a:endParaRPr lang="es-ES"/>
          </a:p>
        </p:txBody>
      </p:sp>
      <p:sp>
        <p:nvSpPr>
          <p:cNvPr id="29727" name="Rectangle 105"/>
          <p:cNvSpPr>
            <a:spLocks noChangeArrowheads="1"/>
          </p:cNvSpPr>
          <p:nvPr/>
        </p:nvSpPr>
        <p:spPr bwMode="auto">
          <a:xfrm>
            <a:off x="539750" y="5600809"/>
            <a:ext cx="7969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sz="1600" b="1"/>
              <a:t>&lt;H2 align="center"&gt;</a:t>
            </a:r>
            <a:r>
              <a:rPr lang="es-ES" sz="1600" b="1" i="1"/>
              <a:t>El lenguaje HTML</a:t>
            </a:r>
            <a:r>
              <a:rPr lang="es-ES" sz="1600" b="1"/>
              <a:t>&lt;/H2&gt;&lt;H4&gt;</a:t>
            </a:r>
            <a:r>
              <a:rPr lang="es-ES" sz="1600" b="1" i="1"/>
              <a:t>Apartado 1: Las etiquetas</a:t>
            </a:r>
            <a:r>
              <a:rPr lang="es-ES" sz="1600" b="1"/>
              <a:t>&lt;/H4&gt;</a:t>
            </a:r>
            <a:r>
              <a:rPr lang="es-E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8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60375" y="1196754"/>
            <a:ext cx="8229600" cy="777875"/>
          </a:xfrm>
        </p:spPr>
        <p:txBody>
          <a:bodyPr/>
          <a:lstStyle/>
          <a:p>
            <a:pPr>
              <a:defRPr/>
            </a:pPr>
            <a:r>
              <a:rPr lang="es-CO" dirty="0"/>
              <a:t>Marquesinas</a:t>
            </a:r>
            <a:endParaRPr lang="es-ES" dirty="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549277" y="2974479"/>
            <a:ext cx="72881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&lt;marquee</a:t>
            </a:r>
            <a:r>
              <a:rPr lang="es-ES"/>
              <a:t> </a:t>
            </a:r>
            <a:r>
              <a:rPr lang="es-ES" b="1"/>
              <a:t>bgcolor=</a:t>
            </a:r>
            <a:r>
              <a:rPr lang="es-ES" b="1" i="1"/>
              <a:t>"#006699"</a:t>
            </a:r>
            <a:r>
              <a:rPr lang="es-ES"/>
              <a:t> </a:t>
            </a:r>
            <a:r>
              <a:rPr lang="es-ES" b="1"/>
              <a:t>behavior="alternate"</a:t>
            </a:r>
            <a:r>
              <a:rPr lang="es-ES"/>
              <a:t> </a:t>
            </a:r>
            <a:r>
              <a:rPr lang="es-ES" b="1"/>
              <a:t>direction="right"&gt;</a:t>
            </a:r>
            <a:r>
              <a:rPr lang="es-ES"/>
              <a:t/>
            </a:r>
            <a:br>
              <a:rPr lang="es-ES"/>
            </a:br>
            <a:r>
              <a:rPr lang="es-ES" b="1"/>
              <a:t>  &lt;b&gt;&lt;font</a:t>
            </a:r>
            <a:r>
              <a:rPr lang="es-ES"/>
              <a:t> </a:t>
            </a:r>
            <a:r>
              <a:rPr lang="es-ES" b="1"/>
              <a:t>color=</a:t>
            </a:r>
            <a:r>
              <a:rPr lang="es-ES" b="1" i="1"/>
              <a:t>"#FFFFCC"</a:t>
            </a:r>
            <a:r>
              <a:rPr lang="es-ES"/>
              <a:t> </a:t>
            </a:r>
            <a:r>
              <a:rPr lang="es-ES" b="1"/>
              <a:t>size=</a:t>
            </a:r>
            <a:r>
              <a:rPr lang="es-ES" b="1" i="1"/>
              <a:t>"5"</a:t>
            </a:r>
            <a:r>
              <a:rPr lang="es-ES" b="1"/>
              <a:t>&gt;</a:t>
            </a:r>
            <a:r>
              <a:rPr lang="es-ES" b="1" i="1"/>
              <a:t>Esto es una marquesina</a:t>
            </a:r>
            <a:r>
              <a:rPr lang="es-ES"/>
              <a:t> </a:t>
            </a:r>
            <a:r>
              <a:rPr lang="es-ES" b="1"/>
              <a:t>&lt;/font&gt;&lt;/b&gt;</a:t>
            </a:r>
            <a:r>
              <a:rPr lang="es-ES"/>
              <a:t> </a:t>
            </a:r>
            <a:br>
              <a:rPr lang="es-ES"/>
            </a:br>
            <a:r>
              <a:rPr lang="es-ES" b="1"/>
              <a:t>&lt;/marquee&gt;</a:t>
            </a:r>
            <a:r>
              <a:rPr lang="es-ES"/>
              <a:t> </a:t>
            </a:r>
          </a:p>
        </p:txBody>
      </p:sp>
      <p:sp>
        <p:nvSpPr>
          <p:cNvPr id="30727" name="Rectangle 9"/>
          <p:cNvSpPr>
            <a:spLocks noChangeArrowheads="1"/>
          </p:cNvSpPr>
          <p:nvPr/>
        </p:nvSpPr>
        <p:spPr bwMode="auto">
          <a:xfrm>
            <a:off x="3141663" y="2472015"/>
            <a:ext cx="2782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&lt;marquee&gt;</a:t>
            </a:r>
            <a:r>
              <a:rPr lang="es-ES"/>
              <a:t> y </a:t>
            </a:r>
            <a:r>
              <a:rPr lang="es-ES" b="1"/>
              <a:t>&lt;/marquee&gt;</a:t>
            </a:r>
            <a:r>
              <a:rPr lang="es-ES"/>
              <a:t>. </a:t>
            </a:r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836613" y="4056340"/>
            <a:ext cx="10806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behavior</a:t>
            </a:r>
            <a:r>
              <a:rPr lang="es-ES"/>
              <a:t> </a:t>
            </a:r>
          </a:p>
        </p:txBody>
      </p:sp>
      <p:sp>
        <p:nvSpPr>
          <p:cNvPr id="30729" name="Rectangle 11"/>
          <p:cNvSpPr>
            <a:spLocks noChangeArrowheads="1"/>
          </p:cNvSpPr>
          <p:nvPr/>
        </p:nvSpPr>
        <p:spPr bwMode="auto">
          <a:xfrm>
            <a:off x="2636838" y="4056340"/>
            <a:ext cx="1109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alternate</a:t>
            </a:r>
            <a:r>
              <a:rPr lang="es-ES"/>
              <a:t> </a:t>
            </a:r>
          </a:p>
        </p:txBody>
      </p:sp>
      <p:sp>
        <p:nvSpPr>
          <p:cNvPr id="30730" name="Rectangle 12"/>
          <p:cNvSpPr>
            <a:spLocks noChangeArrowheads="1"/>
          </p:cNvSpPr>
          <p:nvPr/>
        </p:nvSpPr>
        <p:spPr bwMode="auto">
          <a:xfrm>
            <a:off x="3717925" y="4056340"/>
            <a:ext cx="739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scroll</a:t>
            </a:r>
            <a:r>
              <a:rPr lang="es-ES"/>
              <a:t> </a:t>
            </a:r>
          </a:p>
        </p:txBody>
      </p:sp>
      <p:sp>
        <p:nvSpPr>
          <p:cNvPr id="30731" name="Rectangle 13"/>
          <p:cNvSpPr>
            <a:spLocks noChangeArrowheads="1"/>
          </p:cNvSpPr>
          <p:nvPr/>
        </p:nvSpPr>
        <p:spPr bwMode="auto">
          <a:xfrm>
            <a:off x="4510088" y="4056340"/>
            <a:ext cx="6799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slide</a:t>
            </a:r>
            <a:r>
              <a:rPr lang="es-ES"/>
              <a:t> </a:t>
            </a:r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auto">
          <a:xfrm>
            <a:off x="909638" y="4632603"/>
            <a:ext cx="1091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direction</a:t>
            </a:r>
            <a:r>
              <a:rPr lang="es-ES"/>
              <a:t> </a:t>
            </a:r>
          </a:p>
        </p:txBody>
      </p:sp>
      <p:sp>
        <p:nvSpPr>
          <p:cNvPr id="30733" name="Rectangle 15"/>
          <p:cNvSpPr>
            <a:spLocks noChangeArrowheads="1"/>
          </p:cNvSpPr>
          <p:nvPr/>
        </p:nvSpPr>
        <p:spPr bwMode="auto">
          <a:xfrm>
            <a:off x="2636840" y="4561165"/>
            <a:ext cx="778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down</a:t>
            </a:r>
            <a:r>
              <a:rPr lang="es-ES"/>
              <a:t> </a:t>
            </a:r>
          </a:p>
        </p:txBody>
      </p:sp>
      <p:sp>
        <p:nvSpPr>
          <p:cNvPr id="30734" name="Rectangle 16"/>
          <p:cNvSpPr>
            <a:spLocks noChangeArrowheads="1"/>
          </p:cNvSpPr>
          <p:nvPr/>
        </p:nvSpPr>
        <p:spPr bwMode="auto">
          <a:xfrm>
            <a:off x="3502025" y="4561165"/>
            <a:ext cx="4844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up</a:t>
            </a:r>
            <a:r>
              <a:rPr lang="es-ES"/>
              <a:t> </a:t>
            </a:r>
          </a:p>
        </p:txBody>
      </p:sp>
      <p:sp>
        <p:nvSpPr>
          <p:cNvPr id="30735" name="Rectangle 17"/>
          <p:cNvSpPr>
            <a:spLocks noChangeArrowheads="1"/>
          </p:cNvSpPr>
          <p:nvPr/>
        </p:nvSpPr>
        <p:spPr bwMode="auto">
          <a:xfrm>
            <a:off x="4076700" y="4561165"/>
            <a:ext cx="5613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left</a:t>
            </a:r>
            <a:r>
              <a:rPr lang="es-ES"/>
              <a:t> </a:t>
            </a:r>
          </a:p>
        </p:txBody>
      </p:sp>
      <p:sp>
        <p:nvSpPr>
          <p:cNvPr id="30736" name="Rectangle 19"/>
          <p:cNvSpPr>
            <a:spLocks noChangeArrowheads="1"/>
          </p:cNvSpPr>
          <p:nvPr/>
        </p:nvSpPr>
        <p:spPr bwMode="auto">
          <a:xfrm>
            <a:off x="4652965" y="4561165"/>
            <a:ext cx="6858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right</a:t>
            </a:r>
            <a:r>
              <a:rPr lang="es-E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6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-2441575" y="0"/>
            <a:ext cx="8229600" cy="850900"/>
          </a:xfrm>
        </p:spPr>
        <p:txBody>
          <a:bodyPr/>
          <a:lstStyle/>
          <a:p>
            <a:pPr>
              <a:defRPr/>
            </a:pPr>
            <a:r>
              <a:rPr lang="es-CO" u="sng" dirty="0">
                <a:solidFill>
                  <a:schemeClr val="bg1"/>
                </a:solidFill>
              </a:rPr>
              <a:t>ENLACES</a:t>
            </a:r>
            <a:endParaRPr lang="es-ES" u="sng" dirty="0">
              <a:solidFill>
                <a:schemeClr val="bg1"/>
              </a:solidFill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395287" y="1060424"/>
            <a:ext cx="3573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dirty="0"/>
              <a:t>hiperenlace, hipervínculo, o vínculo 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811400" y="1548090"/>
            <a:ext cx="1288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&lt;a&gt;</a:t>
            </a:r>
            <a:r>
              <a:rPr lang="es-ES"/>
              <a:t> y </a:t>
            </a:r>
            <a:r>
              <a:rPr lang="es-ES" b="1"/>
              <a:t>&lt;/a&gt;</a:t>
            </a:r>
            <a:r>
              <a:rPr lang="es-ES"/>
              <a:t>. 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811400" y="2051793"/>
            <a:ext cx="5980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 err="1"/>
              <a:t>href</a:t>
            </a:r>
            <a:r>
              <a:rPr lang="es-ES" dirty="0"/>
              <a:t> 	especifica la página a la que está asociado el enlace </a:t>
            </a:r>
          </a:p>
        </p:txBody>
      </p:sp>
      <p:sp>
        <p:nvSpPr>
          <p:cNvPr id="32774" name="Rectangle 9"/>
          <p:cNvSpPr>
            <a:spLocks noChangeArrowheads="1"/>
          </p:cNvSpPr>
          <p:nvPr/>
        </p:nvSpPr>
        <p:spPr bwMode="auto">
          <a:xfrm>
            <a:off x="411129" y="2636758"/>
            <a:ext cx="6067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/>
              <a:t>Referencia absoluta: </a:t>
            </a:r>
            <a:r>
              <a:rPr lang="es-ES" dirty="0"/>
              <a:t> Conduce a una ubicación externa al sitio </a:t>
            </a: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411205" y="3966368"/>
            <a:ext cx="720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 dirty="0"/>
              <a:t>Referencia relativa al sitio: Conduce a un documento situado </a:t>
            </a:r>
          </a:p>
          <a:p>
            <a:pPr eaLnBrk="1" hangingPunct="1"/>
            <a:r>
              <a:rPr lang="es-ES" b="1" dirty="0"/>
              <a:t>			    dentro del mismo sitio</a:t>
            </a:r>
            <a:r>
              <a:rPr lang="es-ES" dirty="0"/>
              <a:t>  </a:t>
            </a:r>
          </a:p>
        </p:txBody>
      </p:sp>
      <p:sp>
        <p:nvSpPr>
          <p:cNvPr id="32776" name="Rectangle 12"/>
          <p:cNvSpPr>
            <a:spLocks noChangeArrowheads="1"/>
          </p:cNvSpPr>
          <p:nvPr/>
        </p:nvSpPr>
        <p:spPr bwMode="auto">
          <a:xfrm>
            <a:off x="811398" y="3065650"/>
            <a:ext cx="579395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pt-BR" sz="2000"/>
              <a:t>&lt;a href="http://www.google.com"&gt;Visita  Google&lt;/a&gt;</a:t>
            </a:r>
          </a:p>
        </p:txBody>
      </p:sp>
      <p:sp>
        <p:nvSpPr>
          <p:cNvPr id="32777" name="Rectangle 13"/>
          <p:cNvSpPr>
            <a:spLocks noChangeArrowheads="1"/>
          </p:cNvSpPr>
          <p:nvPr/>
        </p:nvSpPr>
        <p:spPr bwMode="auto">
          <a:xfrm>
            <a:off x="395287" y="4829968"/>
            <a:ext cx="82819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CO" sz="2000"/>
              <a:t>&lt;a href="inicio1.html"&gt;cambiar a otro documento "ref. relativa"&lt;/a&gt; </a:t>
            </a:r>
          </a:p>
          <a:p>
            <a:pPr eaLnBrk="1" hangingPunct="1"/>
            <a:r>
              <a:rPr lang="es-CO" sz="2000"/>
              <a:t>&lt;a href="../mipagina/imagenes/inicio1.html"&gt;otra carpeta &lt;/a&gt;</a:t>
            </a:r>
          </a:p>
        </p:txBody>
      </p:sp>
    </p:spTree>
    <p:extLst>
      <p:ext uri="{BB962C8B-B14F-4D97-AF65-F5344CB8AC3E}">
        <p14:creationId xmlns:p14="http://schemas.microsoft.com/office/powerpoint/2010/main" val="28266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>
            <a:off x="478167" y="166137"/>
            <a:ext cx="2552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2400" dirty="0">
                <a:solidFill>
                  <a:schemeClr val="bg1"/>
                </a:solidFill>
              </a:rPr>
              <a:t>Destino del enlace </a:t>
            </a:r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509774" y="1124228"/>
            <a:ext cx="6050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dirty="0"/>
              <a:t>determina en qué ventana va a ser abierta la página vinculada 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900113" y="1843366"/>
            <a:ext cx="1620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atributo </a:t>
            </a:r>
            <a:r>
              <a:rPr lang="es-ES" b="1"/>
              <a:t>target</a:t>
            </a:r>
            <a:r>
              <a:rPr lang="es-ES"/>
              <a:t> 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3276600" y="1779590"/>
            <a:ext cx="5327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_blank</a:t>
            </a:r>
            <a:r>
              <a:rPr lang="es-ES"/>
              <a:t>     Abre el documento vinculado en una ventana nueva del navegador. </a:t>
            </a:r>
          </a:p>
          <a:p>
            <a:pPr eaLnBrk="1" hangingPunct="1"/>
            <a:r>
              <a:rPr lang="es-ES"/>
              <a:t> </a:t>
            </a:r>
            <a:r>
              <a:rPr lang="es-ES" b="1"/>
              <a:t>_self</a:t>
            </a:r>
            <a:r>
              <a:rPr lang="es-ES"/>
              <a:t>      Abre el documento vinculado en el mismo marco o ventana que el vínculo </a:t>
            </a:r>
          </a:p>
        </p:txBody>
      </p:sp>
      <p:sp>
        <p:nvSpPr>
          <p:cNvPr id="33798" name="Rectangle 11"/>
          <p:cNvSpPr>
            <a:spLocks noChangeArrowheads="1"/>
          </p:cNvSpPr>
          <p:nvPr/>
        </p:nvSpPr>
        <p:spPr bwMode="auto">
          <a:xfrm>
            <a:off x="478167" y="4030020"/>
            <a:ext cx="3668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2400" b="1" dirty="0"/>
              <a:t>Anclas o puntos de fijación </a:t>
            </a:r>
          </a:p>
        </p:txBody>
      </p:sp>
      <p:sp>
        <p:nvSpPr>
          <p:cNvPr id="33799" name="Rectangle 12"/>
          <p:cNvSpPr>
            <a:spLocks noChangeArrowheads="1"/>
          </p:cNvSpPr>
          <p:nvPr/>
        </p:nvSpPr>
        <p:spPr bwMode="auto">
          <a:xfrm>
            <a:off x="573309" y="4501963"/>
            <a:ext cx="6904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dirty="0"/>
              <a:t>permite ir directamente al apartado deseado en un documento extenso</a:t>
            </a:r>
          </a:p>
        </p:txBody>
      </p:sp>
      <p:sp>
        <p:nvSpPr>
          <p:cNvPr id="33800" name="Rectangle 13"/>
          <p:cNvSpPr>
            <a:spLocks noChangeArrowheads="1"/>
          </p:cNvSpPr>
          <p:nvPr/>
        </p:nvSpPr>
        <p:spPr bwMode="auto">
          <a:xfrm>
            <a:off x="827088" y="5117307"/>
            <a:ext cx="724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/>
              <a:t>&lt;a </a:t>
            </a:r>
            <a:r>
              <a:rPr lang="es-ES" b="1" dirty="0" err="1"/>
              <a:t>name</a:t>
            </a:r>
            <a:r>
              <a:rPr lang="es-ES" b="1" dirty="0"/>
              <a:t>=</a:t>
            </a:r>
            <a:r>
              <a:rPr lang="es-ES" b="1" i="1" dirty="0"/>
              <a:t>"</a:t>
            </a:r>
            <a:r>
              <a:rPr lang="es-ES" b="1" i="1" dirty="0" err="1"/>
              <a:t>miancla</a:t>
            </a:r>
            <a:r>
              <a:rPr lang="es-ES" b="1" i="1" dirty="0"/>
              <a:t>"</a:t>
            </a:r>
            <a:r>
              <a:rPr lang="es-ES" b="1" dirty="0"/>
              <a:t>&gt;&lt;/a&gt;</a:t>
            </a:r>
            <a:r>
              <a:rPr lang="es-ES" b="1" i="1" dirty="0"/>
              <a:t>Texto con ancla	 	</a:t>
            </a:r>
            <a:r>
              <a:rPr lang="es-ES" b="1" dirty="0"/>
              <a:t>define el ancla</a:t>
            </a:r>
          </a:p>
        </p:txBody>
      </p:sp>
      <p:sp>
        <p:nvSpPr>
          <p:cNvPr id="33801" name="Rectangle 14"/>
          <p:cNvSpPr>
            <a:spLocks noChangeArrowheads="1"/>
          </p:cNvSpPr>
          <p:nvPr/>
        </p:nvSpPr>
        <p:spPr bwMode="auto">
          <a:xfrm>
            <a:off x="746727" y="5517521"/>
            <a:ext cx="7632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&lt;a href=</a:t>
            </a:r>
            <a:r>
              <a:rPr lang="es-ES" b="1" i="1"/>
              <a:t>"#miancla"</a:t>
            </a:r>
            <a:r>
              <a:rPr lang="es-ES" b="1"/>
              <a:t>&gt;</a:t>
            </a:r>
            <a:r>
              <a:rPr lang="es-ES" b="1" i="1"/>
              <a:t>Enlace al ancla</a:t>
            </a:r>
            <a:r>
              <a:rPr lang="es-ES" b="1"/>
              <a:t>&lt;/a&gt;		lleva al ancla	</a:t>
            </a:r>
            <a:br>
              <a:rPr lang="es-ES" b="1"/>
            </a:br>
            <a:r>
              <a:rPr lang="es-ES" b="1"/>
              <a:t>	</a:t>
            </a:r>
          </a:p>
        </p:txBody>
      </p:sp>
      <p:sp>
        <p:nvSpPr>
          <p:cNvPr id="33802" name="Rectangle 15"/>
          <p:cNvSpPr>
            <a:spLocks noChangeArrowheads="1"/>
          </p:cNvSpPr>
          <p:nvPr/>
        </p:nvSpPr>
        <p:spPr bwMode="auto">
          <a:xfrm>
            <a:off x="679450" y="3141664"/>
            <a:ext cx="4889672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"/>
              <a:t>&lt;a href="inicio1.html" target="_blank"&gt;</a:t>
            </a:r>
          </a:p>
          <a:p>
            <a:pPr eaLnBrk="1" hangingPunct="1"/>
            <a:r>
              <a:rPr lang="es-ES"/>
              <a:t>cambiar a otro documento "ref. relativa"&lt;/a&gt; &lt;br&gt;</a:t>
            </a:r>
          </a:p>
        </p:txBody>
      </p:sp>
    </p:spTree>
    <p:extLst>
      <p:ext uri="{BB962C8B-B14F-4D97-AF65-F5344CB8AC3E}">
        <p14:creationId xmlns:p14="http://schemas.microsoft.com/office/powerpoint/2010/main" val="27944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eKnQG2ATq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3528" y="1268760"/>
            <a:ext cx="8568952" cy="48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-2370137" y="0"/>
            <a:ext cx="8686800" cy="841248"/>
          </a:xfrm>
        </p:spPr>
        <p:txBody>
          <a:bodyPr/>
          <a:lstStyle/>
          <a:p>
            <a:pPr>
              <a:defRPr/>
            </a:pPr>
            <a:r>
              <a:rPr lang="es-CO" u="sng" dirty="0">
                <a:solidFill>
                  <a:schemeClr val="bg1"/>
                </a:solidFill>
              </a:rPr>
              <a:t>IMAGENES</a:t>
            </a:r>
            <a:endParaRPr lang="es-ES" u="sng" dirty="0">
              <a:solidFill>
                <a:schemeClr val="bg1"/>
              </a:solidFill>
            </a:endParaRP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821199" y="1323104"/>
            <a:ext cx="7681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&lt;img&gt;</a:t>
            </a:r>
            <a:endParaRPr lang="es-ES"/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821199" y="1972392"/>
            <a:ext cx="38630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src</a:t>
            </a:r>
            <a:r>
              <a:rPr lang="es-ES"/>
              <a:t> : especifica el nombre de la imagen </a:t>
            </a:r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892636" y="2475629"/>
            <a:ext cx="645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Las imágenes pueden ser de formatos diferentes: bmp, gif, jpg, etc </a:t>
            </a:r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1252997" y="3053203"/>
            <a:ext cx="63373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ES"/>
              <a:t>&lt;img src="imagenes/gatito.gif" alt="imagen ejemplo"&gt;</a:t>
            </a:r>
          </a:p>
          <a:p>
            <a:pPr eaLnBrk="1" hangingPunct="1"/>
            <a:endParaRPr lang="es-ES"/>
          </a:p>
          <a:p>
            <a:pPr eaLnBrk="1" hangingPunct="1"/>
            <a:r>
              <a:rPr lang="es-ES"/>
              <a:t>&lt;img src="imagenes/foto.gif" alt="mi fiesta"&gt;</a:t>
            </a:r>
          </a:p>
        </p:txBody>
      </p:sp>
      <p:sp>
        <p:nvSpPr>
          <p:cNvPr id="35847" name="Rectangle 10"/>
          <p:cNvSpPr>
            <a:spLocks noChangeArrowheads="1"/>
          </p:cNvSpPr>
          <p:nvPr/>
        </p:nvSpPr>
        <p:spPr bwMode="auto">
          <a:xfrm>
            <a:off x="892634" y="4275854"/>
            <a:ext cx="4945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El atributo </a:t>
            </a:r>
            <a:r>
              <a:rPr lang="es-ES" b="1"/>
              <a:t>border</a:t>
            </a:r>
            <a:r>
              <a:rPr lang="es-ES"/>
              <a:t> puede tomar valores numéricos </a:t>
            </a:r>
          </a:p>
        </p:txBody>
      </p:sp>
      <p:sp>
        <p:nvSpPr>
          <p:cNvPr id="35848" name="Rectangle 11"/>
          <p:cNvSpPr>
            <a:spLocks noChangeArrowheads="1"/>
          </p:cNvSpPr>
          <p:nvPr/>
        </p:nvSpPr>
        <p:spPr bwMode="auto">
          <a:xfrm>
            <a:off x="1037097" y="4781989"/>
            <a:ext cx="641105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"/>
              <a:t>&lt;img src="imagenes/gatito.gif" alt="imagen ejemplo" border="4"&gt;</a:t>
            </a:r>
          </a:p>
        </p:txBody>
      </p:sp>
    </p:spTree>
    <p:extLst>
      <p:ext uri="{BB962C8B-B14F-4D97-AF65-F5344CB8AC3E}">
        <p14:creationId xmlns:p14="http://schemas.microsoft.com/office/powerpoint/2010/main" val="25491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672008" y="802633"/>
            <a:ext cx="4595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2400"/>
              <a:t>imagen con borde y con un enlace: 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1476375" y="1484784"/>
            <a:ext cx="4357924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&lt;a href="inicio1.html" target="_blank" &gt;</a:t>
            </a:r>
          </a:p>
          <a:p>
            <a:pPr eaLnBrk="1" hangingPunct="1"/>
            <a:r>
              <a:rPr lang="en-US"/>
              <a:t>&lt;img src="imagenes/gatito.gif" border="4" &gt;</a:t>
            </a:r>
          </a:p>
          <a:p>
            <a:pPr eaLnBrk="1" hangingPunct="1"/>
            <a:r>
              <a:rPr lang="en-US"/>
              <a:t>&lt;/a&gt;</a:t>
            </a:r>
            <a:endParaRPr lang="es-ES"/>
          </a:p>
        </p:txBody>
      </p:sp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1476377" y="3715499"/>
            <a:ext cx="3303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width</a:t>
            </a:r>
            <a:r>
              <a:rPr lang="es-ES"/>
              <a:t> (anchura) y </a:t>
            </a:r>
            <a:r>
              <a:rPr lang="es-ES" b="1"/>
              <a:t>height</a:t>
            </a:r>
            <a:r>
              <a:rPr lang="es-ES"/>
              <a:t> (altura) </a:t>
            </a:r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827090" y="2950991"/>
            <a:ext cx="2877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2400"/>
              <a:t>tamaño de la imagen </a:t>
            </a:r>
          </a:p>
        </p:txBody>
      </p:sp>
      <p:sp>
        <p:nvSpPr>
          <p:cNvPr id="36870" name="Rectangle 9"/>
          <p:cNvSpPr>
            <a:spLocks noChangeArrowheads="1"/>
          </p:cNvSpPr>
          <p:nvPr/>
        </p:nvSpPr>
        <p:spPr bwMode="auto">
          <a:xfrm>
            <a:off x="900115" y="4366096"/>
            <a:ext cx="69847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de-DE"/>
              <a:t>&lt;img src="imagenes/foto.gif" alt="mi fiesta" width="500" height="400"&gt;</a:t>
            </a:r>
            <a:endParaRPr lang="es-ES"/>
          </a:p>
        </p:txBody>
      </p:sp>
      <p:sp>
        <p:nvSpPr>
          <p:cNvPr id="36871" name="Text Box 10"/>
          <p:cNvSpPr txBox="1">
            <a:spLocks noChangeArrowheads="1"/>
          </p:cNvSpPr>
          <p:nvPr/>
        </p:nvSpPr>
        <p:spPr bwMode="auto">
          <a:xfrm>
            <a:off x="879475" y="4888384"/>
            <a:ext cx="445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sz="2400"/>
              <a:t>Alineacion de la imagen	 </a:t>
            </a:r>
            <a:r>
              <a:rPr lang="es-ES" b="1"/>
              <a:t>align</a:t>
            </a:r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1476375" y="5517036"/>
            <a:ext cx="59769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s-ES"/>
              <a:t>Este atributo indica la alineación de las imágenes con respecto a la línea de texto en la que se encuentran.</a:t>
            </a:r>
          </a:p>
          <a:p>
            <a:pPr algn="ctr"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9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-2844824" y="0"/>
            <a:ext cx="8686800" cy="841248"/>
          </a:xfrm>
        </p:spPr>
        <p:txBody>
          <a:bodyPr/>
          <a:lstStyle/>
          <a:p>
            <a:pPr>
              <a:defRPr/>
            </a:pPr>
            <a:r>
              <a:rPr lang="es-CO" u="sng" dirty="0">
                <a:solidFill>
                  <a:schemeClr val="bg1"/>
                </a:solidFill>
              </a:rPr>
              <a:t>TABLAS</a:t>
            </a:r>
            <a:endParaRPr lang="es-ES" u="sng" dirty="0">
              <a:solidFill>
                <a:schemeClr val="bg1"/>
              </a:solidFill>
            </a:endParaRP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611560" y="1189316"/>
            <a:ext cx="4967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&lt;table&gt;</a:t>
            </a:r>
            <a:r>
              <a:rPr lang="es-ES"/>
              <a:t> y </a:t>
            </a:r>
            <a:r>
              <a:rPr lang="es-ES" b="1"/>
              <a:t>&lt;/table&gt;</a:t>
            </a:r>
            <a:r>
              <a:rPr lang="es-ES"/>
              <a:t>		INICO Y FIN DE TABLA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11560" y="1654970"/>
            <a:ext cx="461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&lt;tr&gt;</a:t>
            </a:r>
            <a:r>
              <a:rPr lang="es-ES"/>
              <a:t> y </a:t>
            </a:r>
            <a:r>
              <a:rPr lang="es-ES" b="1"/>
              <a:t>&lt;/tr&gt;</a:t>
            </a:r>
            <a:r>
              <a:rPr lang="es-ES"/>
              <a:t> 		Inicio y fin de fila</a:t>
            </a: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629528" y="2150709"/>
            <a:ext cx="465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/>
              <a:t>&lt;</a:t>
            </a:r>
            <a:r>
              <a:rPr lang="es-ES" b="1" dirty="0" err="1"/>
              <a:t>td</a:t>
            </a:r>
            <a:r>
              <a:rPr lang="es-ES" b="1" dirty="0"/>
              <a:t>&gt;</a:t>
            </a:r>
            <a:r>
              <a:rPr lang="es-ES" dirty="0"/>
              <a:t> y </a:t>
            </a:r>
            <a:r>
              <a:rPr lang="es-ES" b="1" dirty="0"/>
              <a:t>&lt;/</a:t>
            </a:r>
            <a:r>
              <a:rPr lang="es-ES" b="1" dirty="0" err="1"/>
              <a:t>td</a:t>
            </a:r>
            <a:r>
              <a:rPr lang="es-ES" b="1" dirty="0"/>
              <a:t>&gt;		</a:t>
            </a:r>
            <a:r>
              <a:rPr lang="es-ES" dirty="0"/>
              <a:t>columna o celda 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678666" y="2708920"/>
            <a:ext cx="6121400" cy="312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&lt;table&gt;			inicio de tabla</a:t>
            </a:r>
            <a:br>
              <a:rPr lang="es-ES" b="1"/>
            </a:br>
            <a:r>
              <a:rPr lang="es-ES" b="1"/>
              <a:t>  &lt;tr&gt;			inicio de fila 1</a:t>
            </a:r>
          </a:p>
          <a:p>
            <a:pPr eaLnBrk="1" hangingPunct="1"/>
            <a:r>
              <a:rPr lang="es-CO" b="1"/>
              <a:t>       </a:t>
            </a:r>
            <a:r>
              <a:rPr lang="es-ES" b="1"/>
              <a:t>&lt;td&gt;…&lt;/td&gt;		celda 1 de la fila 1</a:t>
            </a:r>
          </a:p>
          <a:p>
            <a:pPr eaLnBrk="1" hangingPunct="1"/>
            <a:r>
              <a:rPr lang="es-ES" b="1"/>
              <a:t>       &lt;td&gt;…&lt;/td&gt;		celda 2 de la fila 1</a:t>
            </a:r>
          </a:p>
          <a:p>
            <a:pPr eaLnBrk="1" hangingPunct="1"/>
            <a:r>
              <a:rPr lang="es-ES" b="1"/>
              <a:t>  &lt;/tr&gt;			fin de la fila 1</a:t>
            </a:r>
          </a:p>
          <a:p>
            <a:pPr eaLnBrk="1" hangingPunct="1"/>
            <a:r>
              <a:rPr lang="es-ES" b="1"/>
              <a:t>  &lt;tr&gt;			inicio de fila 2</a:t>
            </a:r>
          </a:p>
          <a:p>
            <a:pPr algn="ctr" eaLnBrk="1" hangingPunct="1"/>
            <a:r>
              <a:rPr lang="es-ES" b="1"/>
              <a:t>&lt;td&gt;…&lt;/td&gt;		celda 1 de la fila 2</a:t>
            </a:r>
          </a:p>
          <a:p>
            <a:pPr algn="ctr" eaLnBrk="1" hangingPunct="1"/>
            <a:r>
              <a:rPr lang="es-ES" b="1"/>
              <a:t>&lt;td&gt;…&lt;/td&gt;		celda 2 de la fila 2</a:t>
            </a:r>
          </a:p>
          <a:p>
            <a:pPr eaLnBrk="1" hangingPunct="1"/>
            <a:r>
              <a:rPr lang="es-ES" b="1"/>
              <a:t>  &lt;/tr&gt;			fin de la fila 2</a:t>
            </a:r>
          </a:p>
          <a:p>
            <a:pPr eaLnBrk="1" hangingPunct="1"/>
            <a:r>
              <a:rPr lang="es-ES" b="1"/>
              <a:t>……..</a:t>
            </a:r>
            <a:br>
              <a:rPr lang="es-ES" b="1"/>
            </a:br>
            <a:r>
              <a:rPr lang="es-ES" b="1"/>
              <a:t>&lt;/table&gt;</a:t>
            </a:r>
            <a:r>
              <a:rPr lang="es-ES"/>
              <a:t> 		</a:t>
            </a:r>
            <a:r>
              <a:rPr lang="es-ES" b="1"/>
              <a:t>fin de la tabla</a:t>
            </a:r>
          </a:p>
        </p:txBody>
      </p:sp>
    </p:spTree>
    <p:extLst>
      <p:ext uri="{BB962C8B-B14F-4D97-AF65-F5344CB8AC3E}">
        <p14:creationId xmlns:p14="http://schemas.microsoft.com/office/powerpoint/2010/main" val="40507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63" name="Group 203"/>
          <p:cNvGraphicFramePr>
            <a:graphicFrameLocks noGrp="1"/>
          </p:cNvGraphicFramePr>
          <p:nvPr/>
        </p:nvGraphicFramePr>
        <p:xfrm>
          <a:off x="468315" y="1052515"/>
          <a:ext cx="7921625" cy="4816473"/>
        </p:xfrm>
        <a:graphic>
          <a:graphicData uri="http://schemas.openxmlformats.org/drawingml/2006/table">
            <a:tbl>
              <a:tblPr/>
              <a:tblGrid>
                <a:gridCol w="1368425"/>
                <a:gridCol w="2593975"/>
                <a:gridCol w="3959225"/>
              </a:tblGrid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ancho de la tabla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height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altura de la tabla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cellpadding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espacio entre el contenido de las celdas y el borde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cellspacing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espacio entre celdas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grosor del borde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align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de la tabla dentro de la página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(izquierda)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(derecha)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center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(centro)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bgcolor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 fondo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background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imagen de fondo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bordercolor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borde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85" name="Rectangle 196"/>
          <p:cNvSpPr>
            <a:spLocks noChangeArrowheads="1"/>
          </p:cNvSpPr>
          <p:nvPr/>
        </p:nvSpPr>
        <p:spPr bwMode="auto">
          <a:xfrm>
            <a:off x="1892300" y="5190009"/>
            <a:ext cx="21031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900"/>
              <a:t>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9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7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57933"/>
              </p:ext>
            </p:extLst>
          </p:nvPr>
        </p:nvGraphicFramePr>
        <p:xfrm>
          <a:off x="395538" y="1196754"/>
          <a:ext cx="8351837" cy="4805363"/>
        </p:xfrm>
        <a:graphic>
          <a:graphicData uri="http://schemas.openxmlformats.org/drawingml/2006/table">
            <a:tbl>
              <a:tblPr/>
              <a:tblGrid>
                <a:gridCol w="1392237"/>
                <a:gridCol w="2784475"/>
                <a:gridCol w="4175125"/>
              </a:tblGrid>
              <a:tr h="143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ancho de la tabla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height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altura de la tabla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align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horizontal del contenido de la celda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(izquierda)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(derecha)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center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(centro)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valign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vertical del contenido de la celda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baseline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(línea de base)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bottom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(inferior)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middle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(medio)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top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(superior)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bgcolor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 fondo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background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imagen de fondo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bordercolor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borde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9" name="Rectangle 159"/>
          <p:cNvSpPr>
            <a:spLocks noChangeArrowheads="1"/>
          </p:cNvSpPr>
          <p:nvPr/>
        </p:nvSpPr>
        <p:spPr bwMode="auto">
          <a:xfrm>
            <a:off x="1961768" y="5116984"/>
            <a:ext cx="21031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es-ES" sz="900"/>
              <a:t>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4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371147" y="1189860"/>
            <a:ext cx="37758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 &lt;tr align="center" bgcolor="yellow"&gt;</a:t>
            </a:r>
            <a:endParaRPr lang="es-ES" b="1"/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514024" y="2053460"/>
            <a:ext cx="3558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&lt;td bgcolor="purple"&gt;GATITO&lt;/td&gt;</a:t>
            </a:r>
            <a:endParaRPr lang="es-ES" b="1"/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4763759" y="1118422"/>
            <a:ext cx="340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Para toda la fila la alineación es</a:t>
            </a:r>
          </a:p>
          <a:p>
            <a:pPr eaLnBrk="1" hangingPunct="1"/>
            <a:r>
              <a:rPr lang="es-CO"/>
              <a:t>Centrado y el fondo amarillo</a:t>
            </a:r>
            <a:endParaRPr lang="es-ES"/>
          </a:p>
        </p:txBody>
      </p:sp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4546272" y="1982024"/>
            <a:ext cx="404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Solo para la celda el fondo es púrpura</a:t>
            </a:r>
            <a:endParaRPr lang="es-ES"/>
          </a:p>
        </p:txBody>
      </p: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2171372" y="3421885"/>
            <a:ext cx="575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&lt;th&gt;</a:t>
            </a:r>
            <a:r>
              <a:rPr lang="es-ES"/>
              <a:t> y </a:t>
            </a:r>
            <a:r>
              <a:rPr lang="es-ES" b="1"/>
              <a:t>&lt;/th&gt;</a:t>
            </a:r>
            <a:r>
              <a:rPr lang="es-ES"/>
              <a:t>	idéntico a td pero centrado y negrilla </a:t>
            </a:r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566411" y="2696399"/>
            <a:ext cx="2189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sz="2000">
                <a:solidFill>
                  <a:schemeClr val="accent2"/>
                </a:solidFill>
              </a:rPr>
              <a:t>Titulo de columna</a:t>
            </a:r>
            <a:endParaRPr lang="es-ES" sz="2000">
              <a:solidFill>
                <a:schemeClr val="accent2"/>
              </a:solidFill>
            </a:endParaRP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1619250" y="4644538"/>
            <a:ext cx="1998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colspan</a:t>
            </a:r>
            <a:r>
              <a:rPr lang="es-ES"/>
              <a:t> y </a:t>
            </a:r>
            <a:r>
              <a:rPr lang="es-ES" b="1"/>
              <a:t>rowspan</a:t>
            </a:r>
            <a:r>
              <a:rPr lang="es-ES"/>
              <a:t> </a:t>
            </a:r>
          </a:p>
        </p:txBody>
      </p:sp>
      <p:sp>
        <p:nvSpPr>
          <p:cNvPr id="44041" name="Text Box 11"/>
          <p:cNvSpPr txBox="1">
            <a:spLocks noChangeArrowheads="1"/>
          </p:cNvSpPr>
          <p:nvPr/>
        </p:nvSpPr>
        <p:spPr bwMode="auto">
          <a:xfrm>
            <a:off x="587047" y="4117212"/>
            <a:ext cx="282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sz="2000">
                <a:solidFill>
                  <a:schemeClr val="accent2"/>
                </a:solidFill>
              </a:rPr>
              <a:t>Combinación de celdas</a:t>
            </a:r>
            <a:endParaRPr lang="es-ES" sz="2000">
              <a:solidFill>
                <a:schemeClr val="accent2"/>
              </a:solidFill>
            </a:endParaRPr>
          </a:p>
        </p:txBody>
      </p:sp>
      <p:sp>
        <p:nvSpPr>
          <p:cNvPr id="44042" name="Rectangle 12"/>
          <p:cNvSpPr>
            <a:spLocks noChangeArrowheads="1"/>
          </p:cNvSpPr>
          <p:nvPr/>
        </p:nvSpPr>
        <p:spPr bwMode="auto">
          <a:xfrm>
            <a:off x="466725" y="5220800"/>
            <a:ext cx="73714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colspan</a:t>
            </a:r>
            <a:r>
              <a:rPr lang="es-ES"/>
              <a:t>  especifica el número de columnas por las que se extenderá la celda </a:t>
            </a:r>
          </a:p>
        </p:txBody>
      </p:sp>
      <p:sp>
        <p:nvSpPr>
          <p:cNvPr id="44043" name="Rectangle 13"/>
          <p:cNvSpPr>
            <a:spLocks noChangeArrowheads="1"/>
          </p:cNvSpPr>
          <p:nvPr/>
        </p:nvSpPr>
        <p:spPr bwMode="auto">
          <a:xfrm>
            <a:off x="466725" y="5725625"/>
            <a:ext cx="69465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 dirty="0" err="1"/>
              <a:t>rowspan</a:t>
            </a:r>
            <a:r>
              <a:rPr lang="es-ES" dirty="0"/>
              <a:t>  especifica el número de filas por las que se extenderá la celda </a:t>
            </a:r>
          </a:p>
        </p:txBody>
      </p:sp>
    </p:spTree>
    <p:extLst>
      <p:ext uri="{BB962C8B-B14F-4D97-AF65-F5344CB8AC3E}">
        <p14:creationId xmlns:p14="http://schemas.microsoft.com/office/powerpoint/2010/main" val="118326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-2196752" y="-23131"/>
            <a:ext cx="8686800" cy="841248"/>
          </a:xfrm>
        </p:spPr>
        <p:txBody>
          <a:bodyPr/>
          <a:lstStyle/>
          <a:p>
            <a:pPr>
              <a:defRPr/>
            </a:pPr>
            <a:r>
              <a:rPr lang="es-CO" u="sng" dirty="0">
                <a:solidFill>
                  <a:schemeClr val="bg1"/>
                </a:solidFill>
              </a:rPr>
              <a:t>FORMULARIOS</a:t>
            </a:r>
            <a:endParaRPr lang="es-ES" u="sng" dirty="0">
              <a:solidFill>
                <a:schemeClr val="bg1"/>
              </a:solidFill>
            </a:endParaRP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323528" y="1375765"/>
            <a:ext cx="4945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dirty="0"/>
              <a:t>Permite recoger datos introducidos por el usuario. </a:t>
            </a: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394966" y="1953337"/>
            <a:ext cx="69834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/>
              <a:t>Un formulario está formado, entre otras cosas, por etiquetas, campos de texto, menús desplegables, y botones </a:t>
            </a:r>
          </a:p>
        </p:txBody>
      </p:sp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467993" y="2960090"/>
            <a:ext cx="55703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&lt;form&gt;</a:t>
            </a:r>
            <a:r>
              <a:rPr lang="es-ES"/>
              <a:t> y </a:t>
            </a:r>
            <a:r>
              <a:rPr lang="es-ES" b="1"/>
              <a:t>&lt;/form&gt;</a:t>
            </a:r>
            <a:r>
              <a:rPr lang="es-ES"/>
              <a:t>	indican el inicio y fin de un formulario</a:t>
            </a:r>
          </a:p>
        </p:txBody>
      </p:sp>
      <p:sp>
        <p:nvSpPr>
          <p:cNvPr id="51206" name="Rectangle 8"/>
          <p:cNvSpPr>
            <a:spLocks noChangeArrowheads="1"/>
          </p:cNvSpPr>
          <p:nvPr/>
        </p:nvSpPr>
        <p:spPr bwMode="auto">
          <a:xfrm>
            <a:off x="467991" y="3601055"/>
            <a:ext cx="7632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/>
              <a:t>El atributo </a:t>
            </a:r>
            <a:r>
              <a:rPr lang="es-ES" b="1"/>
              <a:t>action</a:t>
            </a:r>
            <a:r>
              <a:rPr lang="es-ES"/>
              <a:t> indica una dirección de correo electrónico o la dirección del programa que se encargará de procesar el contenido del formulario.</a:t>
            </a:r>
          </a:p>
        </p:txBody>
      </p:sp>
      <p:sp>
        <p:nvSpPr>
          <p:cNvPr id="51207" name="Rectangle 9"/>
          <p:cNvSpPr>
            <a:spLocks noChangeArrowheads="1"/>
          </p:cNvSpPr>
          <p:nvPr/>
        </p:nvSpPr>
        <p:spPr bwMode="auto">
          <a:xfrm>
            <a:off x="402417" y="4610812"/>
            <a:ext cx="698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dirty="0"/>
              <a:t>El atributo </a:t>
            </a:r>
            <a:r>
              <a:rPr lang="es-ES" b="1" dirty="0" err="1"/>
              <a:t>method</a:t>
            </a:r>
            <a:r>
              <a:rPr lang="es-ES" dirty="0"/>
              <a:t> indica el </a:t>
            </a:r>
            <a:r>
              <a:rPr lang="es-ES" dirty="0"/>
              <a:t>método </a:t>
            </a:r>
            <a:r>
              <a:rPr lang="es-ES" dirty="0"/>
              <a:t>mediante el que se transfieren las variables del formulario. Su valor puede ser </a:t>
            </a:r>
            <a:r>
              <a:rPr lang="es-ES" b="1" dirty="0" err="1"/>
              <a:t>get</a:t>
            </a:r>
            <a:r>
              <a:rPr lang="es-ES" dirty="0"/>
              <a:t> o </a:t>
            </a:r>
            <a:r>
              <a:rPr lang="es-ES" b="1" dirty="0"/>
              <a:t>post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02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-1600638" y="0"/>
            <a:ext cx="8229600" cy="850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O" sz="2800" u="sng" dirty="0">
                <a:solidFill>
                  <a:schemeClr val="bg1"/>
                </a:solidFill>
              </a:rPr>
              <a:t>ELEMENTOS DE UN FORMULARIO</a:t>
            </a:r>
            <a:endParaRPr lang="es-ES" sz="2800" u="sng" dirty="0">
              <a:solidFill>
                <a:schemeClr val="bg1"/>
              </a:solidFill>
            </a:endParaRP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755650" y="1341438"/>
            <a:ext cx="537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&lt;textarea&gt;</a:t>
            </a:r>
            <a:r>
              <a:rPr lang="es-ES"/>
              <a:t> y </a:t>
            </a:r>
            <a:r>
              <a:rPr lang="es-ES" b="1"/>
              <a:t>&lt;/textarea&gt;		área de texto</a:t>
            </a:r>
            <a:r>
              <a:rPr lang="es-ES"/>
              <a:t>  </a:t>
            </a:r>
          </a:p>
        </p:txBody>
      </p:sp>
      <p:sp>
        <p:nvSpPr>
          <p:cNvPr id="52228" name="Rectangle 6"/>
          <p:cNvSpPr>
            <a:spLocks noChangeArrowheads="1"/>
          </p:cNvSpPr>
          <p:nvPr/>
        </p:nvSpPr>
        <p:spPr bwMode="auto">
          <a:xfrm>
            <a:off x="1763715" y="1842187"/>
            <a:ext cx="44748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&lt;textarea name=“area1" cols="30" rows="3"&gt;</a:t>
            </a:r>
          </a:p>
          <a:p>
            <a:pPr eaLnBrk="1" hangingPunct="1"/>
            <a:r>
              <a:rPr lang="es-ES"/>
              <a:t>Aquí se escribe el texto&lt;/textarea&gt; </a:t>
            </a:r>
          </a:p>
        </p:txBody>
      </p:sp>
      <p:sp>
        <p:nvSpPr>
          <p:cNvPr id="52229" name="Rectangle 7"/>
          <p:cNvSpPr>
            <a:spLocks noChangeArrowheads="1"/>
          </p:cNvSpPr>
          <p:nvPr/>
        </p:nvSpPr>
        <p:spPr bwMode="auto">
          <a:xfrm>
            <a:off x="900113" y="2781302"/>
            <a:ext cx="410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&lt;input&gt;</a:t>
            </a:r>
            <a:r>
              <a:rPr lang="es-ES"/>
              <a:t> 		elemento de entrada</a:t>
            </a:r>
          </a:p>
        </p:txBody>
      </p:sp>
      <p:sp>
        <p:nvSpPr>
          <p:cNvPr id="52230" name="Rectangle 8"/>
          <p:cNvSpPr>
            <a:spLocks noChangeArrowheads="1"/>
          </p:cNvSpPr>
          <p:nvPr/>
        </p:nvSpPr>
        <p:spPr bwMode="auto">
          <a:xfrm>
            <a:off x="2771777" y="3211791"/>
            <a:ext cx="5583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atributo </a:t>
            </a:r>
            <a:r>
              <a:rPr lang="es-ES" b="1"/>
              <a:t>name</a:t>
            </a:r>
            <a:r>
              <a:rPr lang="es-ES"/>
              <a:t> indica el nombre del elemento de entrada </a:t>
            </a:r>
          </a:p>
        </p:txBody>
      </p:sp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2771777" y="3643591"/>
            <a:ext cx="51076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atributo </a:t>
            </a:r>
            <a:r>
              <a:rPr lang="es-ES" b="1"/>
              <a:t>type</a:t>
            </a:r>
            <a:r>
              <a:rPr lang="es-ES"/>
              <a:t> indica el tipo de elemento de entrada. </a:t>
            </a: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2843215" y="4075391"/>
            <a:ext cx="45472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El atributo </a:t>
            </a:r>
            <a:r>
              <a:rPr lang="es-ES" b="1"/>
              <a:t>size</a:t>
            </a:r>
            <a:r>
              <a:rPr lang="es-ES"/>
              <a:t> indica el número de caracteres </a:t>
            </a:r>
          </a:p>
        </p:txBody>
      </p:sp>
      <p:sp>
        <p:nvSpPr>
          <p:cNvPr id="52233" name="Rectangle 11"/>
          <p:cNvSpPr>
            <a:spLocks noChangeArrowheads="1"/>
          </p:cNvSpPr>
          <p:nvPr/>
        </p:nvSpPr>
        <p:spPr bwMode="auto">
          <a:xfrm>
            <a:off x="2916238" y="4580216"/>
            <a:ext cx="5207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El atributo </a:t>
            </a:r>
            <a:r>
              <a:rPr lang="es-ES" b="1"/>
              <a:t>maxlenght</a:t>
            </a:r>
            <a:r>
              <a:rPr lang="es-ES"/>
              <a:t> indica el número de caracteres </a:t>
            </a:r>
          </a:p>
        </p:txBody>
      </p:sp>
      <p:sp>
        <p:nvSpPr>
          <p:cNvPr id="52234" name="Rectangle 12"/>
          <p:cNvSpPr>
            <a:spLocks noChangeArrowheads="1"/>
          </p:cNvSpPr>
          <p:nvPr/>
        </p:nvSpPr>
        <p:spPr bwMode="auto">
          <a:xfrm>
            <a:off x="2916240" y="5083453"/>
            <a:ext cx="5581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/>
              <a:t>El atributo </a:t>
            </a:r>
            <a:r>
              <a:rPr lang="es-ES" b="1"/>
              <a:t>value</a:t>
            </a:r>
            <a:r>
              <a:rPr lang="es-ES"/>
              <a:t> indica el valor inicial del campo de texto </a:t>
            </a:r>
          </a:p>
        </p:txBody>
      </p:sp>
    </p:spTree>
    <p:extLst>
      <p:ext uri="{BB962C8B-B14F-4D97-AF65-F5344CB8AC3E}">
        <p14:creationId xmlns:p14="http://schemas.microsoft.com/office/powerpoint/2010/main" val="10970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1692275" y="1125538"/>
            <a:ext cx="720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"campo"</a:t>
            </a:r>
            <a:r>
              <a:rPr lang="es-ES"/>
              <a:t> </a:t>
            </a:r>
            <a:r>
              <a:rPr lang="es-ES" b="1"/>
              <a:t>type="text"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"Campo de texto"</a:t>
            </a:r>
            <a:r>
              <a:rPr lang="es-ES"/>
              <a:t> </a:t>
            </a:r>
            <a:r>
              <a:rPr lang="es-ES" b="1"/>
              <a:t>size=</a:t>
            </a:r>
            <a:r>
              <a:rPr lang="es-ES" b="1" i="1"/>
              <a:t>"20"</a:t>
            </a:r>
            <a:r>
              <a:rPr lang="es-ES"/>
              <a:t> </a:t>
            </a:r>
            <a:r>
              <a:rPr lang="es-ES" b="1"/>
              <a:t>maxlength=</a:t>
            </a:r>
            <a:r>
              <a:rPr lang="es-ES" b="1" i="1"/>
              <a:t>"15"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2555877" y="2146300"/>
            <a:ext cx="6048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"contra"</a:t>
            </a:r>
            <a:r>
              <a:rPr lang="es-ES"/>
              <a:t> </a:t>
            </a:r>
            <a:r>
              <a:rPr lang="es-ES" b="1"/>
              <a:t>type="password"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"contraseña"</a:t>
            </a:r>
            <a:r>
              <a:rPr lang="es-ES"/>
              <a:t> </a:t>
            </a:r>
            <a:r>
              <a:rPr lang="es-ES" b="1"/>
              <a:t>size=</a:t>
            </a:r>
            <a:r>
              <a:rPr lang="es-ES" b="1" i="1"/>
              <a:t>"20"</a:t>
            </a:r>
            <a:r>
              <a:rPr lang="es-ES"/>
              <a:t> </a:t>
            </a:r>
            <a:r>
              <a:rPr lang="es-ES" b="1"/>
              <a:t>maxlength=</a:t>
            </a:r>
            <a:r>
              <a:rPr lang="es-ES" b="1" i="1"/>
              <a:t>"15"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395288" y="1196977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TEXTO</a:t>
            </a:r>
            <a:endParaRPr lang="es-ES"/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395287" y="2225675"/>
            <a:ext cx="177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CONTRASEÑA</a:t>
            </a:r>
            <a:endParaRPr lang="es-ES"/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1906587" y="2946400"/>
            <a:ext cx="4967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"boton"</a:t>
            </a:r>
            <a:r>
              <a:rPr lang="es-ES"/>
              <a:t> </a:t>
            </a:r>
            <a:r>
              <a:rPr lang="es-ES" b="1"/>
              <a:t>type="submit"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"Enviar"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447675" y="3036889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BOTON</a:t>
            </a:r>
            <a:endParaRPr lang="es-ES"/>
          </a:p>
        </p:txBody>
      </p:sp>
      <p:sp>
        <p:nvSpPr>
          <p:cNvPr id="53257" name="Rectangle 11"/>
          <p:cNvSpPr>
            <a:spLocks noChangeArrowheads="1"/>
          </p:cNvSpPr>
          <p:nvPr/>
        </p:nvSpPr>
        <p:spPr bwMode="auto">
          <a:xfrm>
            <a:off x="2532597" y="3868791"/>
            <a:ext cx="57610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"casilla"</a:t>
            </a:r>
            <a:r>
              <a:rPr lang="es-ES"/>
              <a:t> </a:t>
            </a:r>
            <a:r>
              <a:rPr lang="es-ES" b="1"/>
              <a:t>type="checkbox"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"acepto" </a:t>
            </a:r>
            <a:r>
              <a:rPr lang="es-ES" b="1"/>
              <a:t>checked&gt;</a:t>
            </a:r>
          </a:p>
        </p:txBody>
      </p:sp>
      <p:sp>
        <p:nvSpPr>
          <p:cNvPr id="53258" name="Text Box 12"/>
          <p:cNvSpPr txBox="1">
            <a:spLocks noChangeArrowheads="1"/>
          </p:cNvSpPr>
          <p:nvPr/>
        </p:nvSpPr>
        <p:spPr bwMode="auto">
          <a:xfrm>
            <a:off x="445034" y="3868791"/>
            <a:ext cx="1820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CASILLA DE VERIFICACION</a:t>
            </a:r>
            <a:endParaRPr lang="es-ES"/>
          </a:p>
        </p:txBody>
      </p:sp>
      <p:sp>
        <p:nvSpPr>
          <p:cNvPr id="53259" name="Rectangle 13"/>
          <p:cNvSpPr>
            <a:spLocks noChangeArrowheads="1"/>
          </p:cNvSpPr>
          <p:nvPr/>
        </p:nvSpPr>
        <p:spPr bwMode="auto">
          <a:xfrm>
            <a:off x="2748496" y="4588589"/>
            <a:ext cx="53292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"prefiere"</a:t>
            </a:r>
            <a:r>
              <a:rPr lang="es-ES"/>
              <a:t> </a:t>
            </a:r>
            <a:r>
              <a:rPr lang="es-ES" b="1"/>
              <a:t>type="radio"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"estudiar"</a:t>
            </a:r>
            <a:r>
              <a:rPr lang="es-ES" b="1"/>
              <a:t> checked&gt;</a:t>
            </a:r>
            <a:r>
              <a:rPr lang="es-ES"/>
              <a:t/>
            </a:r>
            <a:br>
              <a:rPr lang="es-ES"/>
            </a:br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"prefiere"</a:t>
            </a:r>
            <a:r>
              <a:rPr lang="es-ES"/>
              <a:t> </a:t>
            </a:r>
            <a:r>
              <a:rPr lang="es-ES" b="1"/>
              <a:t>type="radio"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"trabajar"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53260" name="Text Box 14"/>
          <p:cNvSpPr txBox="1">
            <a:spLocks noChangeArrowheads="1"/>
          </p:cNvSpPr>
          <p:nvPr/>
        </p:nvSpPr>
        <p:spPr bwMode="auto">
          <a:xfrm>
            <a:off x="300569" y="5020387"/>
            <a:ext cx="234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BOTON DE OPCION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7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3059115" y="1617838"/>
            <a:ext cx="475316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b="1"/>
              <a:t>&lt;select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"animal"</a:t>
            </a:r>
            <a:r>
              <a:rPr lang="es-ES" b="1"/>
              <a:t> size=</a:t>
            </a:r>
            <a:r>
              <a:rPr lang="es-ES" b="1" i="1"/>
              <a:t>"3"</a:t>
            </a:r>
            <a:r>
              <a:rPr lang="es-ES"/>
              <a:t> </a:t>
            </a:r>
            <a:r>
              <a:rPr lang="es-ES" b="1"/>
              <a:t>multiple&gt;</a:t>
            </a:r>
            <a:r>
              <a:rPr lang="es-ES"/>
              <a:t/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 selected&gt;</a:t>
            </a:r>
            <a:r>
              <a:rPr lang="es-ES" b="1" i="1"/>
              <a:t>---Elige animales---</a:t>
            </a:r>
            <a:r>
              <a:rPr lang="es-ES" b="1"/>
              <a:t>&lt;/option&gt;</a:t>
            </a:r>
            <a:r>
              <a:rPr lang="es-ES"/>
              <a:t/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 value=</a:t>
            </a:r>
            <a:r>
              <a:rPr lang="es-ES" b="1" i="1"/>
              <a:t>"ave"</a:t>
            </a:r>
            <a:r>
              <a:rPr lang="es-ES" b="1"/>
              <a:t>&gt;</a:t>
            </a:r>
            <a:r>
              <a:rPr lang="es-ES" b="1" i="1"/>
              <a:t>Loro</a:t>
            </a:r>
            <a:r>
              <a:rPr lang="es-ES" b="1"/>
              <a:t>&lt;/option&gt;</a:t>
            </a:r>
            <a:r>
              <a:rPr lang="es-ES"/>
              <a:t/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&lt;option&gt;</a:t>
            </a:r>
            <a:r>
              <a:rPr lang="es-ES" b="1" i="1"/>
              <a:t>Perro</a:t>
            </a:r>
            <a:r>
              <a:rPr lang="es-ES" b="1"/>
              <a:t>&lt;/option&gt;</a:t>
            </a:r>
            <a:r>
              <a:rPr lang="es-ES"/>
              <a:t/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&lt;option&gt;</a:t>
            </a:r>
            <a:r>
              <a:rPr lang="es-ES" b="1" i="1"/>
              <a:t>Gato</a:t>
            </a:r>
            <a:r>
              <a:rPr lang="es-ES" b="1"/>
              <a:t>&lt;/option&gt;</a:t>
            </a:r>
            <a:r>
              <a:rPr lang="es-ES"/>
              <a:t>   </a:t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&lt;option&gt;</a:t>
            </a:r>
            <a:r>
              <a:rPr lang="es-ES" b="1" i="1"/>
              <a:t>Pez</a:t>
            </a:r>
            <a:r>
              <a:rPr lang="es-ES" b="1"/>
              <a:t>&lt;/option&gt;</a:t>
            </a:r>
            <a:r>
              <a:rPr lang="es-ES"/>
              <a:t/>
            </a:r>
            <a:br>
              <a:rPr lang="es-ES"/>
            </a:br>
            <a:r>
              <a:rPr lang="es-ES" b="1"/>
              <a:t>&lt;/select&gt;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395288" y="2346956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SELECION MULTIPLE</a:t>
            </a:r>
            <a:endParaRPr lang="es-ES"/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2555875" y="4002717"/>
            <a:ext cx="612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sv-SE" b="1"/>
              <a:t>&lt;input name="borrar" type="reset" id="borrar" value="borrar"&gt;</a:t>
            </a:r>
            <a:endParaRPr lang="es-ES" b="1"/>
          </a:p>
        </p:txBody>
      </p: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539750" y="4002717"/>
            <a:ext cx="186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/>
              <a:t>RESTABLECER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5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2"/>
            <a:ext cx="82296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O" smtClean="0"/>
              <a:t>HTML </a:t>
            </a:r>
            <a:r>
              <a:rPr lang="es-ES" smtClean="0"/>
              <a:t>(</a:t>
            </a:r>
            <a:r>
              <a:rPr lang="es-ES" b="1" smtClean="0"/>
              <a:t>Hyper Text Markup Language</a:t>
            </a:r>
            <a:r>
              <a:rPr lang="es-E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Lenguaje con el que se escriben paginas web.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Es un lenguaje de hipertexto.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Permite escribir texto de forma estructurada.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Compuesto por etiquetas (marcan el inicio y fin de cada elemento del documento)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Documento hipertexto contiene texto, imágenes sonido y video (documento multimedia).</a:t>
            </a: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7133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476671" y="0"/>
            <a:ext cx="6309841" cy="838200"/>
          </a:xfrm>
        </p:spPr>
        <p:txBody>
          <a:bodyPr/>
          <a:lstStyle/>
          <a:p>
            <a:pPr>
              <a:defRPr/>
            </a:pPr>
            <a:r>
              <a:rPr lang="es-CO" sz="3200" dirty="0">
                <a:solidFill>
                  <a:schemeClr val="bg1"/>
                </a:solidFill>
              </a:rPr>
              <a:t>NAVEGADORES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52538"/>
          </a:xfrm>
        </p:spPr>
        <p:txBody>
          <a:bodyPr/>
          <a:lstStyle/>
          <a:p>
            <a:pPr eaLnBrk="1" hangingPunct="1"/>
            <a:r>
              <a:rPr lang="es-CO" smtClean="0"/>
              <a:t>Interpreta </a:t>
            </a:r>
            <a:r>
              <a:rPr lang="es-ES" smtClean="0"/>
              <a:t>el código HTML de la página.</a:t>
            </a:r>
          </a:p>
        </p:txBody>
      </p:sp>
      <p:pic>
        <p:nvPicPr>
          <p:cNvPr id="13316" name="Picture 6" descr="miprimp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83657"/>
            <a:ext cx="338455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68009"/>
            <a:ext cx="4465638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3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407987" y="260650"/>
            <a:ext cx="2262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sz="3200" dirty="0">
                <a:solidFill>
                  <a:schemeClr val="bg1"/>
                </a:solidFill>
              </a:rPr>
              <a:t>EDITORES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33010" y="1049171"/>
            <a:ext cx="4394200" cy="353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s-ES" sz="2800" dirty="0"/>
              <a:t> Programa que permite redactar documentos.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s-ES" dirty="0"/>
              <a:t> 	</a:t>
            </a:r>
            <a:r>
              <a:rPr lang="es-ES" sz="2400" dirty="0"/>
              <a:t>Editores visuales. Evitan la escritura de código 	HTML (la pagina se construye).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s-CO" sz="2400" dirty="0"/>
              <a:t>  Editores de texto. La pagina se crea a través del 	código HTML.</a:t>
            </a:r>
            <a:endParaRPr lang="es-ES" sz="2400" dirty="0"/>
          </a:p>
        </p:txBody>
      </p:sp>
      <p:pic>
        <p:nvPicPr>
          <p:cNvPr id="15365" name="Picture 7" descr="blo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898" y="4455690"/>
            <a:ext cx="2592387" cy="1728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432351"/>
            <a:ext cx="2540000" cy="174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4628506"/>
            <a:ext cx="2576513" cy="154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5" y="1412877"/>
            <a:ext cx="4111625" cy="237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32656" y="0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es-ES" dirty="0">
                <a:solidFill>
                  <a:schemeClr val="bg1"/>
                </a:solidFill>
              </a:rPr>
              <a:t>Estructura de una página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2"/>
            <a:ext cx="33226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b="1"/>
              <a:t>&lt;html&gt;</a:t>
            </a:r>
            <a:r>
              <a:rPr lang="es-ES" sz="2800"/>
              <a:t/>
            </a:r>
            <a:br>
              <a:rPr lang="es-ES" sz="2800"/>
            </a:br>
            <a:r>
              <a:rPr lang="es-ES" sz="2800" b="1"/>
              <a:t>&lt;head&gt;</a:t>
            </a:r>
            <a:br>
              <a:rPr lang="es-ES" sz="2800" b="1"/>
            </a:br>
            <a:r>
              <a:rPr lang="es-ES" sz="2800" b="1"/>
              <a:t>...</a:t>
            </a:r>
            <a:br>
              <a:rPr lang="es-ES" sz="2800" b="1"/>
            </a:br>
            <a:r>
              <a:rPr lang="es-ES" sz="2800" b="1"/>
              <a:t>&lt;title&gt;</a:t>
            </a:r>
            <a:br>
              <a:rPr lang="es-ES" sz="2800" b="1"/>
            </a:br>
            <a:r>
              <a:rPr lang="es-ES" sz="2800" b="1" i="1"/>
              <a:t>Curso de HTML</a:t>
            </a:r>
            <a:r>
              <a:rPr lang="es-ES" sz="2800" b="1"/>
              <a:t/>
            </a:r>
            <a:br>
              <a:rPr lang="es-ES" sz="2800" b="1"/>
            </a:br>
            <a:r>
              <a:rPr lang="es-ES" sz="2800" b="1"/>
              <a:t>&lt;/title&gt;</a:t>
            </a:r>
            <a:br>
              <a:rPr lang="es-ES" sz="2800" b="1"/>
            </a:br>
            <a:r>
              <a:rPr lang="es-ES" sz="2800" b="1"/>
              <a:t>&lt;/head&gt;</a:t>
            </a:r>
            <a:br>
              <a:rPr lang="es-ES" sz="2800" b="1"/>
            </a:br>
            <a:r>
              <a:rPr lang="es-ES" sz="2800" b="1"/>
              <a:t>&lt;body&gt;</a:t>
            </a:r>
            <a:br>
              <a:rPr lang="es-ES" sz="2800" b="1"/>
            </a:br>
            <a:r>
              <a:rPr lang="es-ES" sz="2800" b="1"/>
              <a:t>...</a:t>
            </a:r>
            <a:br>
              <a:rPr lang="es-ES" sz="2800" b="1"/>
            </a:br>
            <a:r>
              <a:rPr lang="es-ES" sz="2800" b="1"/>
              <a:t>&lt;/body&gt;</a:t>
            </a:r>
            <a:r>
              <a:rPr lang="es-ES" sz="2800"/>
              <a:t/>
            </a:r>
            <a:br>
              <a:rPr lang="es-ES" sz="2800"/>
            </a:br>
            <a:r>
              <a:rPr lang="es-ES" sz="2800" b="1"/>
              <a:t>&lt;/html&gt;</a:t>
            </a:r>
            <a:r>
              <a:rPr lang="es-ES" sz="2800"/>
              <a:t>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995738" y="1557338"/>
            <a:ext cx="467995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Entre las etiquetas </a:t>
            </a:r>
            <a:r>
              <a:rPr lang="es-ES" b="1"/>
              <a:t>&lt;html&gt;</a:t>
            </a:r>
            <a:r>
              <a:rPr lang="es-ES"/>
              <a:t> y </a:t>
            </a:r>
            <a:r>
              <a:rPr lang="es-ES" b="1"/>
              <a:t>&lt;/html&gt;</a:t>
            </a:r>
            <a:r>
              <a:rPr lang="es-ES"/>
              <a:t> esta comprendido el resto del código HTML de la página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995738" y="2708275"/>
            <a:ext cx="467995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b="1"/>
              <a:t>&lt;head&gt;</a:t>
            </a:r>
            <a:r>
              <a:rPr lang="es-ES"/>
              <a:t> y </a:t>
            </a:r>
            <a:r>
              <a:rPr lang="es-ES" b="1"/>
              <a:t>&lt;/head&gt;</a:t>
            </a:r>
            <a:r>
              <a:rPr lang="es-ES"/>
              <a:t>. Cabecera de la pagina</a:t>
            </a:r>
          </a:p>
          <a:p>
            <a:pPr eaLnBrk="1" hangingPunct="1"/>
            <a:r>
              <a:rPr lang="es-ES" b="1"/>
              <a:t> puede contener</a:t>
            </a:r>
          </a:p>
          <a:p>
            <a:pPr eaLnBrk="1" hangingPunct="1"/>
            <a:r>
              <a:rPr lang="es-ES" b="1"/>
              <a:t>	&lt;link&gt;</a:t>
            </a:r>
            <a:r>
              <a:rPr lang="es-ES"/>
              <a:t>, </a:t>
            </a:r>
            <a:r>
              <a:rPr lang="es-ES" b="1"/>
              <a:t>&lt;style&gt;</a:t>
            </a:r>
            <a:r>
              <a:rPr lang="es-ES"/>
              <a:t>, </a:t>
            </a:r>
            <a:r>
              <a:rPr lang="es-ES" b="1"/>
              <a:t>&lt;script&gt;</a:t>
            </a:r>
            <a:r>
              <a:rPr lang="es-ES"/>
              <a:t> </a:t>
            </a:r>
            <a:r>
              <a:rPr lang="es-ES" b="1"/>
              <a:t>&lt;meta&gt;</a:t>
            </a:r>
            <a:r>
              <a:rPr lang="es-ES"/>
              <a:t> </a:t>
            </a:r>
          </a:p>
          <a:p>
            <a:pPr eaLnBrk="1" hangingPunct="1"/>
            <a:r>
              <a:rPr lang="es-ES"/>
              <a:t>	</a:t>
            </a:r>
            <a:r>
              <a:rPr lang="es-ES" b="1"/>
              <a:t>&lt;title&gt;</a:t>
            </a:r>
            <a:r>
              <a:rPr lang="es-ES"/>
              <a:t> </a:t>
            </a:r>
          </a:p>
          <a:p>
            <a:pPr eaLnBrk="1" hangingPunct="1"/>
            <a:endParaRPr lang="es-E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995738" y="4292602"/>
            <a:ext cx="467995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/>
              <a:t>El cuerpo del documento contiene la información propia del documento (el texto de la página, las imágenes, los formularios, etc. </a:t>
            </a:r>
          </a:p>
          <a:p>
            <a:pPr lvl="1" eaLnBrk="1" hangingPunct="1">
              <a:buFontTx/>
              <a:buChar char="•"/>
            </a:pPr>
            <a:r>
              <a:rPr lang="es-ES"/>
              <a:t>color o la imagen de fondo de la página .</a:t>
            </a:r>
          </a:p>
        </p:txBody>
      </p:sp>
    </p:spTree>
    <p:extLst>
      <p:ext uri="{BB962C8B-B14F-4D97-AF65-F5344CB8AC3E}">
        <p14:creationId xmlns:p14="http://schemas.microsoft.com/office/powerpoint/2010/main" val="24909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404664" y="0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es-MX" dirty="0">
                <a:solidFill>
                  <a:schemeClr val="bg1"/>
                </a:solidFill>
              </a:rPr>
              <a:t>Elementos del HEAD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387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400050" y="981075"/>
            <a:ext cx="7772400" cy="4876800"/>
          </a:xfrm>
          <a:extLst>
            <a:ext uri="{909E8E84-426E-40DD-AFC4-6F175D3DCCD1}">
              <a14:hiddenFill xmlns:a14="http://schemas.microsoft.com/office/drawing/2010/main">
                <a:solidFill>
                  <a:srgbClr val="CCCC00">
                    <a:alpha val="50195"/>
                  </a:srgbClr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>
                <a:latin typeface="Arial Narrow" pitchFamily="34" charset="0"/>
              </a:rPr>
              <a:t>Alguno de los elementos factibles de incluir en el HEAD son: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sz="2400" b="1">
                <a:latin typeface="Arial Narrow" pitchFamily="34" charset="0"/>
              </a:rPr>
              <a:t> &lt;TITLE&gt; … &lt;/TITLE&gt;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 b="1">
                <a:latin typeface="Arial Narrow" pitchFamily="34" charset="0"/>
              </a:rPr>
              <a:t> Define el título del documento HTML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400" b="1">
                <a:latin typeface="Arial Narrow" pitchFamily="34" charset="0"/>
              </a:rPr>
              <a:t>&lt;SCRIPT&gt; … &lt;/SCRIPT&gt;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 b="1">
                <a:latin typeface="Arial Narrow" pitchFamily="34" charset="0"/>
              </a:rPr>
              <a:t>Se utiliza para incluir programas al documento. En general se tratan de Javascripts.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400" b="1">
                <a:latin typeface="Arial Narrow" pitchFamily="34" charset="0"/>
              </a:rPr>
              <a:t>&lt;STYLE&gt; … &lt;/STYLE&gt;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 b="1">
                <a:latin typeface="Arial Narrow" pitchFamily="34" charset="0"/>
              </a:rPr>
              <a:t>Especifica un estilo CSS para ser utilizado en el documento.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400" b="1">
                <a:latin typeface="Arial Narrow" pitchFamily="34" charset="0"/>
              </a:rPr>
              <a:t>&lt;META&gt; … &lt;/META&gt;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s-ES" sz="2000" b="1">
                <a:latin typeface="Arial Narrow" pitchFamily="34" charset="0"/>
              </a:rPr>
              <a:t>Permite especificar información de interés como: autor, fecha de publicación, descripción, palabras claves, etc.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es-ES" sz="2000" b="1"/>
          </a:p>
        </p:txBody>
      </p:sp>
    </p:spTree>
    <p:extLst>
      <p:ext uri="{BB962C8B-B14F-4D97-AF65-F5344CB8AC3E}">
        <p14:creationId xmlns:p14="http://schemas.microsoft.com/office/powerpoint/2010/main" val="10255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179388" y="1773238"/>
            <a:ext cx="856907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 </a:t>
            </a:r>
            <a:r>
              <a:rPr lang="es-ES" sz="2400" b="1" dirty="0" err="1"/>
              <a:t>bgcolor</a:t>
            </a:r>
            <a:r>
              <a:rPr lang="es-ES" sz="2400" b="1" dirty="0"/>
              <a:t>=</a:t>
            </a:r>
            <a:r>
              <a:rPr lang="es-ES" sz="2400" b="1" i="1" dirty="0"/>
              <a:t>"#0000FF"</a:t>
            </a:r>
            <a:r>
              <a:rPr lang="es-ES" sz="2400" b="1" dirty="0"/>
              <a:t>&gt;</a:t>
            </a:r>
            <a:br>
              <a:rPr lang="es-ES" sz="2400" b="1" dirty="0"/>
            </a:br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 </a:t>
            </a:r>
            <a:r>
              <a:rPr lang="es-ES" sz="2400" b="1" dirty="0" err="1"/>
              <a:t>bgcolor</a:t>
            </a:r>
            <a:r>
              <a:rPr lang="es-ES" sz="2400" b="1" dirty="0"/>
              <a:t>="</a:t>
            </a:r>
            <a:r>
              <a:rPr lang="es-ES" sz="2400" b="1" dirty="0" err="1"/>
              <a:t>blue</a:t>
            </a:r>
            <a:r>
              <a:rPr lang="es-ES" sz="2400" b="1" dirty="0"/>
              <a:t>"&gt;</a:t>
            </a:r>
            <a:br>
              <a:rPr lang="es-ES" sz="2400" b="1" dirty="0"/>
            </a:br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 </a:t>
            </a:r>
            <a:r>
              <a:rPr lang="es-ES" sz="2400" b="1" dirty="0" err="1"/>
              <a:t>background</a:t>
            </a:r>
            <a:r>
              <a:rPr lang="es-ES" sz="2400" b="1" dirty="0"/>
              <a:t>=</a:t>
            </a:r>
            <a:r>
              <a:rPr lang="es-ES" sz="2400" b="1" i="1" dirty="0"/>
              <a:t>"fondo.gif"</a:t>
            </a:r>
            <a:r>
              <a:rPr lang="es-ES" sz="2400" b="1" dirty="0"/>
              <a:t>&gt;</a:t>
            </a:r>
            <a:br>
              <a:rPr lang="es-ES" sz="2400" b="1" dirty="0"/>
            </a:br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 </a:t>
            </a:r>
            <a:r>
              <a:rPr lang="es-ES" sz="2400" b="1" dirty="0" err="1"/>
              <a:t>background</a:t>
            </a:r>
            <a:r>
              <a:rPr lang="es-ES" sz="2400" b="1" dirty="0"/>
              <a:t>=</a:t>
            </a:r>
            <a:r>
              <a:rPr lang="es-ES" sz="2400" b="1" i="1" dirty="0"/>
              <a:t>"</a:t>
            </a:r>
            <a:r>
              <a:rPr lang="es-ES" sz="2400" b="1" i="1" dirty="0" err="1"/>
              <a:t>imagenes</a:t>
            </a:r>
            <a:r>
              <a:rPr lang="es-ES" sz="2400" b="1" i="1" dirty="0"/>
              <a:t>/fondo.gif"</a:t>
            </a:r>
            <a:r>
              <a:rPr lang="es-ES" sz="2400" b="1" dirty="0"/>
              <a:t>&gt;</a:t>
            </a:r>
            <a:br>
              <a:rPr lang="es-ES" sz="2400" b="1" dirty="0"/>
            </a:br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 </a:t>
            </a:r>
            <a:r>
              <a:rPr lang="es-ES" sz="2400" b="1" dirty="0" err="1"/>
              <a:t>text</a:t>
            </a:r>
            <a:r>
              <a:rPr lang="es-ES" sz="2400" b="1" dirty="0"/>
              <a:t>=</a:t>
            </a:r>
            <a:r>
              <a:rPr lang="es-ES" sz="2400" b="1" i="1" dirty="0"/>
              <a:t>"#FF0000"</a:t>
            </a:r>
            <a:r>
              <a:rPr lang="es-ES" sz="2400" b="1" dirty="0"/>
              <a:t>&gt;</a:t>
            </a:r>
            <a:br>
              <a:rPr lang="es-ES" sz="2400" b="1" dirty="0"/>
            </a:br>
            <a:r>
              <a:rPr lang="es-ES" sz="2400" b="1" dirty="0"/>
              <a:t>&lt;</a:t>
            </a:r>
            <a:r>
              <a:rPr lang="es-ES" sz="2400" b="1" dirty="0" err="1"/>
              <a:t>body</a:t>
            </a:r>
            <a:r>
              <a:rPr lang="es-ES" sz="2400" b="1" dirty="0"/>
              <a:t> </a:t>
            </a:r>
            <a:r>
              <a:rPr lang="es-ES" sz="2400" b="1" dirty="0" err="1"/>
              <a:t>leftmargin</a:t>
            </a:r>
            <a:r>
              <a:rPr lang="es-ES" sz="2400" b="1" dirty="0"/>
              <a:t>=</a:t>
            </a:r>
            <a:r>
              <a:rPr lang="es-ES" sz="2400" b="1" i="1" dirty="0"/>
              <a:t>"20" </a:t>
            </a:r>
            <a:r>
              <a:rPr lang="es-ES" sz="2400" b="1" dirty="0" err="1"/>
              <a:t>topmargin</a:t>
            </a:r>
            <a:r>
              <a:rPr lang="es-ES" sz="2400" b="1" dirty="0"/>
              <a:t>=</a:t>
            </a:r>
            <a:r>
              <a:rPr lang="es-ES" sz="2400" b="1" i="1" dirty="0"/>
              <a:t>"0"</a:t>
            </a:r>
            <a:r>
              <a:rPr lang="es-ES" sz="2400" b="1" dirty="0"/>
              <a:t> </a:t>
            </a:r>
            <a:r>
              <a:rPr lang="es-ES" sz="2400" b="1" dirty="0" err="1"/>
              <a:t>marginwidth</a:t>
            </a:r>
            <a:r>
              <a:rPr lang="es-ES" sz="2400" b="1" dirty="0"/>
              <a:t>=</a:t>
            </a:r>
            <a:r>
              <a:rPr lang="es-ES" sz="2400" b="1" i="1" dirty="0"/>
              <a:t>"20"</a:t>
            </a:r>
            <a:r>
              <a:rPr lang="es-ES" sz="2400" b="1" dirty="0"/>
              <a:t> </a:t>
            </a:r>
            <a:r>
              <a:rPr lang="es-ES" sz="2400" b="1" dirty="0" err="1"/>
              <a:t>marginheight</a:t>
            </a:r>
            <a:r>
              <a:rPr lang="es-ES" sz="2400" b="1" dirty="0"/>
              <a:t>=</a:t>
            </a:r>
            <a:r>
              <a:rPr lang="es-ES" sz="2400" b="1" i="1" dirty="0"/>
              <a:t>"0"</a:t>
            </a:r>
            <a:r>
              <a:rPr lang="es-ES" sz="2400" b="1" dirty="0"/>
              <a:t> &gt;</a:t>
            </a:r>
            <a:br>
              <a:rPr lang="es-ES" sz="2400" b="1" dirty="0"/>
            </a:br>
            <a:endParaRPr lang="es-ES" sz="2400" b="1" dirty="0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-18197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s-PE"/>
          </a:p>
        </p:txBody>
      </p:sp>
      <p:sp>
        <p:nvSpPr>
          <p:cNvPr id="17412" name="Rectangle 330"/>
          <p:cNvSpPr>
            <a:spLocks noChangeArrowheads="1"/>
          </p:cNvSpPr>
          <p:nvPr/>
        </p:nvSpPr>
        <p:spPr bwMode="auto">
          <a:xfrm>
            <a:off x="0" y="7987591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s-ES" sz="900"/>
              <a:t/>
            </a:r>
            <a:br>
              <a:rPr lang="es-ES" sz="900"/>
            </a:br>
            <a:endParaRPr lang="es-ES"/>
          </a:p>
        </p:txBody>
      </p:sp>
      <p:sp>
        <p:nvSpPr>
          <p:cNvPr id="17413" name="Text Box 359"/>
          <p:cNvSpPr txBox="1">
            <a:spLocks noChangeArrowheads="1"/>
          </p:cNvSpPr>
          <p:nvPr/>
        </p:nvSpPr>
        <p:spPr bwMode="auto">
          <a:xfrm>
            <a:off x="199485" y="61637"/>
            <a:ext cx="45849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O" sz="2800" dirty="0">
                <a:solidFill>
                  <a:schemeClr val="bg1"/>
                </a:solidFill>
              </a:rPr>
              <a:t>Algunos atributos de “</a:t>
            </a:r>
            <a:r>
              <a:rPr lang="es-CO" sz="2800" dirty="0" err="1">
                <a:solidFill>
                  <a:schemeClr val="bg1"/>
                </a:solidFill>
              </a:rPr>
              <a:t>body</a:t>
            </a:r>
            <a:r>
              <a:rPr lang="es-CO" sz="2800" dirty="0">
                <a:solidFill>
                  <a:schemeClr val="bg1"/>
                </a:solidFill>
              </a:rPr>
              <a:t>”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99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07868"/>
              </p:ext>
            </p:extLst>
          </p:nvPr>
        </p:nvGraphicFramePr>
        <p:xfrm>
          <a:off x="1616075" y="1124744"/>
          <a:ext cx="5111750" cy="4975228"/>
        </p:xfrm>
        <a:graphic>
          <a:graphicData uri="http://schemas.openxmlformats.org/drawingml/2006/table">
            <a:tbl>
              <a:tblPr/>
              <a:tblGrid>
                <a:gridCol w="1370013"/>
                <a:gridCol w="2265362"/>
                <a:gridCol w="14763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Hexadecimal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#FFFFFF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#000080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navy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#0000FF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#008000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green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#008080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#00FF00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#00FFFF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aqua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#800000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maroon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#800080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purple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#808000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olive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#808080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#C0C0C0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silver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#FF0000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#FF00FF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fuchsia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#FFFF00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yellow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08" name="Text Box 84"/>
          <p:cNvSpPr txBox="1">
            <a:spLocks noChangeArrowheads="1"/>
          </p:cNvSpPr>
          <p:nvPr/>
        </p:nvSpPr>
        <p:spPr bwMode="auto">
          <a:xfrm>
            <a:off x="179512" y="152140"/>
            <a:ext cx="37080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 dirty="0">
                <a:solidFill>
                  <a:schemeClr val="bg1"/>
                </a:solidFill>
              </a:rPr>
              <a:t>Colores en hexadecimal</a:t>
            </a:r>
          </a:p>
        </p:txBody>
      </p:sp>
    </p:spTree>
    <p:extLst>
      <p:ext uri="{BB962C8B-B14F-4D97-AF65-F5344CB8AC3E}">
        <p14:creationId xmlns:p14="http://schemas.microsoft.com/office/powerpoint/2010/main" val="10709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1816</Words>
  <Application>Microsoft Office PowerPoint</Application>
  <PresentationFormat>Presentación en pantalla (4:3)</PresentationFormat>
  <Paragraphs>372</Paragraphs>
  <Slides>29</Slides>
  <Notes>1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 Unicode MS</vt:lpstr>
      <vt:lpstr>Arial</vt:lpstr>
      <vt:lpstr>Arial Narrow</vt:lpstr>
      <vt:lpstr>Calibri</vt:lpstr>
      <vt:lpstr>Times New Roman</vt:lpstr>
      <vt:lpstr>Wingdings</vt:lpstr>
      <vt:lpstr>Tema de Office</vt:lpstr>
      <vt:lpstr>HTML</vt:lpstr>
      <vt:lpstr>Presentación de PowerPoint</vt:lpstr>
      <vt:lpstr>Presentación de PowerPoint</vt:lpstr>
      <vt:lpstr>NAVEGADORES</vt:lpstr>
      <vt:lpstr>Presentación de PowerPoint</vt:lpstr>
      <vt:lpstr>Estructura de una página </vt:lpstr>
      <vt:lpstr>Elementos del HEAD</vt:lpstr>
      <vt:lpstr>Presentación de PowerPoint</vt:lpstr>
      <vt:lpstr>Presentación de PowerPoint</vt:lpstr>
      <vt:lpstr>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Marquesinas</vt:lpstr>
      <vt:lpstr>ENLACES</vt:lpstr>
      <vt:lpstr>Presentación de PowerPoint</vt:lpstr>
      <vt:lpstr>IMAGENES</vt:lpstr>
      <vt:lpstr>Presentación de PowerPoint</vt:lpstr>
      <vt:lpstr>TABLAS</vt:lpstr>
      <vt:lpstr>Presentación de PowerPoint</vt:lpstr>
      <vt:lpstr>Presentación de PowerPoint</vt:lpstr>
      <vt:lpstr>Presentación de PowerPoint</vt:lpstr>
      <vt:lpstr>FORMULARIOS</vt:lpstr>
      <vt:lpstr>ELEMENTOS DE UN FORMULARIO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Gustavo Coronel</cp:lastModifiedBy>
  <cp:revision>30</cp:revision>
  <dcterms:created xsi:type="dcterms:W3CDTF">2015-10-08T15:20:35Z</dcterms:created>
  <dcterms:modified xsi:type="dcterms:W3CDTF">2016-08-11T15:18:44Z</dcterms:modified>
</cp:coreProperties>
</file>