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1" r:id="rId4"/>
    <p:sldId id="259" r:id="rId5"/>
    <p:sldId id="260" r:id="rId6"/>
    <p:sldId id="261" r:id="rId7"/>
    <p:sldId id="272" r:id="rId8"/>
    <p:sldId id="276" r:id="rId9"/>
    <p:sldId id="273" r:id="rId10"/>
    <p:sldId id="274" r:id="rId11"/>
    <p:sldId id="275" r:id="rId12"/>
    <p:sldId id="277" r:id="rId1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6" autoAdjust="0"/>
    <p:restoredTop sz="94671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68F00-307A-41B9-87E6-7D43E0F7946E}" type="datetimeFigureOut">
              <a:rPr lang="es-PE" smtClean="0"/>
              <a:t>19/09/2016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2666C-B9EA-41BA-9901-B66067C8EC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421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19/09/2016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55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19/09/2016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96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19/09/2016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0796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1563" y="33338"/>
            <a:ext cx="7953375" cy="65881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042988" y="836613"/>
            <a:ext cx="3884612" cy="56880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80000" y="836613"/>
            <a:ext cx="3884613" cy="56880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A8E0C-8206-40D0-98A5-DF5C0B6FAD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61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576064"/>
          </a:xfrm>
        </p:spPr>
        <p:txBody>
          <a:bodyPr anchor="t" anchorCtr="0">
            <a:normAutofit/>
          </a:bodyPr>
          <a:lstStyle>
            <a:lvl1pPr algn="l">
              <a:defRPr sz="2400" b="1">
                <a:solidFill>
                  <a:srgbClr val="FFC0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5"/>
          </a:xfrm>
        </p:spPr>
        <p:txBody>
          <a:bodyPr/>
          <a:lstStyle>
            <a:lvl1pPr>
              <a:defRPr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19/09/2016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17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19/09/2016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94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19/09/2016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446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19/09/2016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718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19/09/2016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576064"/>
          </a:xfrm>
        </p:spPr>
        <p:txBody>
          <a:bodyPr anchor="t" anchorCtr="0">
            <a:normAutofit/>
          </a:bodyPr>
          <a:lstStyle>
            <a:lvl1pPr algn="l">
              <a:defRPr sz="2400" b="1">
                <a:solidFill>
                  <a:srgbClr val="FFC0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91470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19/09/2016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82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19/09/2016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21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19/09/2016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80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13E-4738-40CC-803F-F3FB74973207}" type="datetimeFigureOut">
              <a:rPr lang="es-PE" smtClean="0"/>
              <a:pPr/>
              <a:t>19/09/2016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87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5400" b="1" dirty="0" smtClean="0">
                <a:solidFill>
                  <a:srgbClr val="002060"/>
                </a:solidFill>
              </a:rPr>
              <a:t>Sesiones</a:t>
            </a:r>
            <a:endParaRPr lang="es-PE" sz="5400" b="1" dirty="0">
              <a:solidFill>
                <a:srgbClr val="002060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214282" y="4429132"/>
            <a:ext cx="8606190" cy="1285884"/>
          </a:xfrm>
        </p:spPr>
        <p:txBody>
          <a:bodyPr>
            <a:noAutofit/>
          </a:bodyPr>
          <a:lstStyle/>
          <a:p>
            <a:pPr algn="l"/>
            <a:r>
              <a:rPr lang="es-PE" sz="2000" b="1" dirty="0"/>
              <a:t>Carrera: COMPUTACIÓN E INFORMÁTICA</a:t>
            </a:r>
          </a:p>
          <a:p>
            <a:pPr algn="l"/>
            <a:r>
              <a:rPr lang="es-PE" sz="2000" b="1" dirty="0"/>
              <a:t>Semestre: 2016 - II</a:t>
            </a:r>
          </a:p>
          <a:p>
            <a:pPr algn="l"/>
            <a:r>
              <a:rPr lang="es-PE" sz="2000" b="1" dirty="0"/>
              <a:t>Nombre de Unidad Didáctica: TALLER DE PROGRAMACION CONCURRENTE</a:t>
            </a:r>
          </a:p>
        </p:txBody>
      </p:sp>
    </p:spTree>
    <p:extLst>
      <p:ext uri="{BB962C8B-B14F-4D97-AF65-F5344CB8AC3E}">
        <p14:creationId xmlns:p14="http://schemas.microsoft.com/office/powerpoint/2010/main" val="36534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6. Ejemplo</a:t>
            </a:r>
            <a:endParaRPr lang="es-ES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68760"/>
            <a:ext cx="8229600" cy="4857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400" dirty="0"/>
              <a:t>//Añadimos el visitante al listado en caso de que hayamos recibido su nombre</a:t>
            </a:r>
          </a:p>
          <a:p>
            <a:pPr marL="0" indent="0">
              <a:buNone/>
            </a:pPr>
            <a:r>
              <a:rPr lang="es-PE" sz="2400" dirty="0"/>
              <a:t>    </a:t>
            </a:r>
            <a:r>
              <a:rPr lang="es-PE" sz="2400" dirty="0" err="1"/>
              <a:t>if</a:t>
            </a:r>
            <a:r>
              <a:rPr lang="es-PE" sz="2400" dirty="0"/>
              <a:t> ((</a:t>
            </a:r>
            <a:r>
              <a:rPr lang="es-PE" sz="2400" dirty="0" err="1"/>
              <a:t>String</a:t>
            </a:r>
            <a:r>
              <a:rPr lang="es-PE" sz="2400" dirty="0"/>
              <a:t>) </a:t>
            </a:r>
            <a:r>
              <a:rPr lang="es-PE" sz="2400" dirty="0" err="1"/>
              <a:t>request.getParameter</a:t>
            </a:r>
            <a:r>
              <a:rPr lang="es-PE" sz="2400" dirty="0"/>
              <a:t>("nombre") != </a:t>
            </a:r>
            <a:r>
              <a:rPr lang="es-PE" sz="2400" dirty="0" err="1"/>
              <a:t>null</a:t>
            </a:r>
            <a:r>
              <a:rPr lang="es-PE" sz="2400" dirty="0"/>
              <a:t>) {</a:t>
            </a:r>
          </a:p>
          <a:p>
            <a:pPr marL="0" indent="0">
              <a:buNone/>
            </a:pPr>
            <a:r>
              <a:rPr lang="es-PE" sz="2400" dirty="0"/>
              <a:t>      </a:t>
            </a:r>
            <a:r>
              <a:rPr lang="es-PE" sz="2400" dirty="0" err="1"/>
              <a:t>listado.addElement</a:t>
            </a:r>
            <a:r>
              <a:rPr lang="es-PE" sz="2400" dirty="0"/>
              <a:t>((</a:t>
            </a:r>
            <a:r>
              <a:rPr lang="es-PE" sz="2400" dirty="0" err="1"/>
              <a:t>String</a:t>
            </a:r>
            <a:r>
              <a:rPr lang="es-PE" sz="2400" dirty="0"/>
              <a:t>) </a:t>
            </a:r>
            <a:r>
              <a:rPr lang="es-PE" sz="2400" dirty="0" err="1"/>
              <a:t>request.getParameter</a:t>
            </a:r>
            <a:r>
              <a:rPr lang="es-PE" sz="2400" dirty="0"/>
              <a:t>("nombre"));</a:t>
            </a:r>
          </a:p>
          <a:p>
            <a:pPr marL="0" indent="0">
              <a:buNone/>
            </a:pPr>
            <a:r>
              <a:rPr lang="es-PE" sz="2400" dirty="0"/>
              <a:t>    }</a:t>
            </a:r>
          </a:p>
          <a:p>
            <a:pPr marL="0" indent="0">
              <a:buNone/>
            </a:pPr>
            <a:r>
              <a:rPr lang="es-PE" sz="2400" dirty="0"/>
              <a:t>    //Para el caso de que el listado no estuviera en sesión lo añadimos</a:t>
            </a:r>
          </a:p>
          <a:p>
            <a:pPr marL="0" indent="0">
              <a:buNone/>
            </a:pPr>
            <a:r>
              <a:rPr lang="es-PE" sz="2400" dirty="0"/>
              <a:t>    </a:t>
            </a:r>
            <a:r>
              <a:rPr lang="es-PE" sz="2400" dirty="0" err="1"/>
              <a:t>request.getSession</a:t>
            </a:r>
            <a:r>
              <a:rPr lang="es-PE" sz="2400" dirty="0"/>
              <a:t>().</a:t>
            </a:r>
            <a:r>
              <a:rPr lang="es-PE" sz="2400" dirty="0" err="1"/>
              <a:t>setAttribute</a:t>
            </a:r>
            <a:r>
              <a:rPr lang="es-PE" sz="2400" dirty="0"/>
              <a:t>("listado", listado);</a:t>
            </a:r>
          </a:p>
          <a:p>
            <a:pPr marL="0" indent="0">
              <a:buNone/>
            </a:pPr>
            <a:r>
              <a:rPr lang="es-PE" sz="2400" dirty="0"/>
              <a:t>   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5458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6. Ejemplo</a:t>
            </a:r>
            <a:endParaRPr lang="es-ES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68760"/>
            <a:ext cx="8229600" cy="4857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400" dirty="0"/>
              <a:t>//Mostramos lista de visitante</a:t>
            </a:r>
          </a:p>
          <a:p>
            <a:pPr marL="0" indent="0">
              <a:buNone/>
            </a:pPr>
            <a:r>
              <a:rPr lang="es-PE" sz="2400" dirty="0"/>
              <a:t>    </a:t>
            </a:r>
            <a:r>
              <a:rPr lang="es-PE" sz="2400" dirty="0" err="1"/>
              <a:t>out.println</a:t>
            </a:r>
            <a:r>
              <a:rPr lang="es-PE" sz="2400" dirty="0"/>
              <a:t>("&lt;h1&gt;Visitantes&lt;/h1&gt;");</a:t>
            </a:r>
          </a:p>
          <a:p>
            <a:pPr marL="0" indent="0">
              <a:buNone/>
            </a:pPr>
            <a:r>
              <a:rPr lang="es-PE" sz="2400" dirty="0"/>
              <a:t>    </a:t>
            </a:r>
            <a:r>
              <a:rPr lang="es-PE" sz="2400" dirty="0" err="1"/>
              <a:t>for</a:t>
            </a:r>
            <a:r>
              <a:rPr lang="es-PE" sz="2400" dirty="0"/>
              <a:t> (</a:t>
            </a:r>
            <a:r>
              <a:rPr lang="es-PE" sz="2400" dirty="0" err="1"/>
              <a:t>int</a:t>
            </a:r>
            <a:r>
              <a:rPr lang="es-PE" sz="2400" dirty="0"/>
              <a:t> i = 0; i &lt; </a:t>
            </a:r>
            <a:r>
              <a:rPr lang="es-PE" sz="2400" dirty="0" err="1"/>
              <a:t>listado.size</a:t>
            </a:r>
            <a:r>
              <a:rPr lang="es-PE" sz="2400" dirty="0"/>
              <a:t>(); i++) {</a:t>
            </a:r>
          </a:p>
          <a:p>
            <a:pPr marL="0" indent="0">
              <a:buNone/>
            </a:pPr>
            <a:r>
              <a:rPr lang="es-PE" sz="2400" dirty="0"/>
              <a:t>      </a:t>
            </a:r>
            <a:r>
              <a:rPr lang="es-PE" sz="2400" dirty="0" err="1"/>
              <a:t>out.println</a:t>
            </a:r>
            <a:r>
              <a:rPr lang="es-PE" sz="2400" dirty="0"/>
              <a:t>((</a:t>
            </a:r>
            <a:r>
              <a:rPr lang="es-PE" sz="2400" dirty="0" err="1"/>
              <a:t>String</a:t>
            </a:r>
            <a:r>
              <a:rPr lang="es-PE" sz="2400" dirty="0"/>
              <a:t>) </a:t>
            </a:r>
            <a:r>
              <a:rPr lang="es-PE" sz="2400" dirty="0" err="1"/>
              <a:t>listado.elementAt</a:t>
            </a:r>
            <a:r>
              <a:rPr lang="es-PE" sz="2400" dirty="0"/>
              <a:t>(i)+"&lt;</a:t>
            </a:r>
            <a:r>
              <a:rPr lang="es-PE" sz="2400" dirty="0" err="1"/>
              <a:t>br</a:t>
            </a:r>
            <a:r>
              <a:rPr lang="es-PE" sz="2400" dirty="0"/>
              <a:t>&gt;");</a:t>
            </a:r>
          </a:p>
          <a:p>
            <a:pPr marL="0" indent="0">
              <a:buNone/>
            </a:pPr>
            <a:r>
              <a:rPr lang="es-PE" sz="2400" dirty="0"/>
              <a:t>    }</a:t>
            </a:r>
          </a:p>
          <a:p>
            <a:pPr marL="0" indent="0">
              <a:buNone/>
            </a:pPr>
            <a:r>
              <a:rPr lang="es-PE" sz="2400" dirty="0"/>
              <a:t>    </a:t>
            </a:r>
            <a:r>
              <a:rPr lang="es-PE" sz="2400" dirty="0" err="1"/>
              <a:t>out.println</a:t>
            </a:r>
            <a:r>
              <a:rPr lang="es-PE" sz="2400" dirty="0"/>
              <a:t>("&lt;</a:t>
            </a:r>
            <a:r>
              <a:rPr lang="es-PE" sz="2400" dirty="0" err="1"/>
              <a:t>br</a:t>
            </a:r>
            <a:r>
              <a:rPr lang="es-PE" sz="2400" dirty="0"/>
              <a:t>&gt;&lt;a </a:t>
            </a:r>
            <a:r>
              <a:rPr lang="es-PE" sz="2400" dirty="0" err="1"/>
              <a:t>href</a:t>
            </a:r>
            <a:r>
              <a:rPr lang="es-PE" sz="2400" dirty="0"/>
              <a:t>=\"index.html\"&gt;volver&lt;/a&gt;&lt;</a:t>
            </a:r>
            <a:r>
              <a:rPr lang="es-PE" sz="2400" dirty="0" err="1"/>
              <a:t>br</a:t>
            </a:r>
            <a:r>
              <a:rPr lang="es-PE" sz="2400" dirty="0"/>
              <a:t>&gt;");</a:t>
            </a:r>
          </a:p>
          <a:p>
            <a:pPr marL="0" indent="0">
              <a:buNone/>
            </a:pPr>
            <a:r>
              <a:rPr lang="es-PE" sz="2400" dirty="0"/>
              <a:t>  }</a:t>
            </a:r>
          </a:p>
          <a:p>
            <a:pPr marL="0" indent="0">
              <a:buNone/>
            </a:pPr>
            <a:r>
              <a:rPr lang="es-PE" sz="2400" dirty="0"/>
              <a:t>    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2308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6. Ejemplo</a:t>
            </a:r>
            <a:endParaRPr lang="es-ES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12</a:t>
            </a:fld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97" y="1628800"/>
            <a:ext cx="8419397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 </a:t>
            </a:r>
            <a:r>
              <a:rPr lang="es-PE" dirty="0" smtClean="0"/>
              <a:t>Introducción</a:t>
            </a:r>
            <a:endParaRPr lang="es-ES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81" y="1616312"/>
            <a:ext cx="7801840" cy="390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 Protocolo </a:t>
            </a:r>
            <a:r>
              <a:rPr lang="es-PE" dirty="0" smtClean="0"/>
              <a:t>sin estado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El protocolo HTTP permite acceder a páginas web y enviar datos de un formulario pero tiene una </a:t>
            </a:r>
            <a:r>
              <a:rPr lang="es-PE" dirty="0" smtClean="0"/>
              <a:t>limitación: </a:t>
            </a:r>
            <a:r>
              <a:rPr lang="es-PE" dirty="0"/>
              <a:t>es un protocolo sin estado.</a:t>
            </a:r>
          </a:p>
          <a:p>
            <a:r>
              <a:rPr lang="es-PE" dirty="0" smtClean="0"/>
              <a:t>Cuando </a:t>
            </a:r>
            <a:r>
              <a:rPr lang="es-PE" dirty="0"/>
              <a:t>se solicita una página independientemente del tipo que sea, el servidor abre una conexión por la que envía los datos y luego ésta es cerrada una vez que ha </a:t>
            </a:r>
            <a:r>
              <a:rPr lang="es-PE" dirty="0" smtClean="0"/>
              <a:t>terminado</a:t>
            </a:r>
            <a:endParaRPr lang="es-PE" dirty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2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3. </a:t>
            </a:r>
            <a:r>
              <a:rPr lang="es-PE" dirty="0" smtClean="0"/>
              <a:t>¿Qué es una sesión?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Una sesión es una serie de comunicaciones entre un cliente y un servidor en la que se realiza un intercambio de información.</a:t>
            </a:r>
          </a:p>
          <a:p>
            <a:r>
              <a:rPr lang="es-PE" dirty="0" smtClean="0"/>
              <a:t>Por </a:t>
            </a:r>
            <a:r>
              <a:rPr lang="es-PE" dirty="0"/>
              <a:t>medio de una sesión se puede hacer un seguimiento de un usuario a través de la aplicación.</a:t>
            </a:r>
          </a:p>
          <a:p>
            <a:r>
              <a:rPr lang="es-PE" dirty="0" smtClean="0"/>
              <a:t>Tiempo </a:t>
            </a:r>
            <a:r>
              <a:rPr lang="es-PE" dirty="0"/>
              <a:t>de vida de una sesión comienza cuando un usuario se conecta por primera vez a un sitio web y su finalización puede darse cuando:</a:t>
            </a:r>
          </a:p>
          <a:p>
            <a:pPr lvl="1"/>
            <a:r>
              <a:rPr lang="es-PE" dirty="0" smtClean="0"/>
              <a:t>Se </a:t>
            </a:r>
            <a:r>
              <a:rPr lang="es-PE" dirty="0"/>
              <a:t>abandona el sitio web.</a:t>
            </a:r>
          </a:p>
          <a:p>
            <a:pPr lvl="1"/>
            <a:r>
              <a:rPr lang="es-PE" dirty="0" smtClean="0"/>
              <a:t>Se </a:t>
            </a:r>
            <a:r>
              <a:rPr lang="es-PE" dirty="0"/>
              <a:t>alcanza un tiempo de inactividad</a:t>
            </a:r>
          </a:p>
          <a:p>
            <a:pPr lvl="1"/>
            <a:r>
              <a:rPr lang="es-PE" dirty="0" smtClean="0"/>
              <a:t>Se </a:t>
            </a:r>
            <a:r>
              <a:rPr lang="es-PE" dirty="0"/>
              <a:t>ha cerrado o reiniciado el servidor</a:t>
            </a:r>
            <a:endParaRPr lang="es-PE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5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4, </a:t>
            </a:r>
            <a:r>
              <a:rPr lang="es-PE" dirty="0" smtClean="0"/>
              <a:t>Trabajo con sesiones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/>
              <a:t>Acceder al objeto sesión</a:t>
            </a:r>
          </a:p>
          <a:p>
            <a:pPr lvl="1"/>
            <a:r>
              <a:rPr lang="es-PE" dirty="0"/>
              <a:t>Mediante el método </a:t>
            </a:r>
            <a:r>
              <a:rPr lang="es-PE" dirty="0" err="1"/>
              <a:t>request.getSession</a:t>
            </a:r>
            <a:r>
              <a:rPr lang="es-PE" dirty="0"/>
              <a:t>() se obtiene un objeto </a:t>
            </a:r>
            <a:r>
              <a:rPr lang="es-PE" dirty="0" err="1"/>
              <a:t>HttpSession</a:t>
            </a:r>
            <a:endParaRPr lang="es-PE" dirty="0"/>
          </a:p>
          <a:p>
            <a:r>
              <a:rPr lang="es-PE" dirty="0"/>
              <a:t>Obtener información asociada con la sesión</a:t>
            </a:r>
          </a:p>
          <a:p>
            <a:pPr lvl="1"/>
            <a:r>
              <a:rPr lang="es-PE" dirty="0"/>
              <a:t>Mediante el método </a:t>
            </a:r>
            <a:r>
              <a:rPr lang="es-PE" dirty="0" err="1" smtClean="0"/>
              <a:t>getAttribute</a:t>
            </a:r>
            <a:r>
              <a:rPr lang="es-PE" dirty="0" smtClean="0"/>
              <a:t> del </a:t>
            </a:r>
            <a:r>
              <a:rPr lang="es-PE" dirty="0"/>
              <a:t>objeto </a:t>
            </a:r>
            <a:r>
              <a:rPr lang="es-PE" dirty="0" err="1"/>
              <a:t>HttpSession</a:t>
            </a:r>
            <a:endParaRPr lang="es-PE" dirty="0"/>
          </a:p>
          <a:p>
            <a:r>
              <a:rPr lang="es-PE" dirty="0" smtClean="0"/>
              <a:t>Guardar </a:t>
            </a:r>
            <a:r>
              <a:rPr lang="es-PE" dirty="0"/>
              <a:t>información en una sesión</a:t>
            </a:r>
          </a:p>
          <a:p>
            <a:pPr lvl="1"/>
            <a:r>
              <a:rPr lang="es-PE" dirty="0"/>
              <a:t>Usar el método </a:t>
            </a:r>
            <a:r>
              <a:rPr lang="es-PE" dirty="0" err="1" smtClean="0"/>
              <a:t>setAttribute</a:t>
            </a:r>
            <a:r>
              <a:rPr lang="es-PE" dirty="0" smtClean="0"/>
              <a:t> con </a:t>
            </a:r>
            <a:r>
              <a:rPr lang="es-PE" dirty="0"/>
              <a:t>un nombre y un valor</a:t>
            </a:r>
          </a:p>
          <a:p>
            <a:r>
              <a:rPr lang="es-PE" dirty="0"/>
              <a:t>Descargar datos de la sesión</a:t>
            </a:r>
          </a:p>
          <a:p>
            <a:pPr lvl="1"/>
            <a:r>
              <a:rPr lang="es-PE" dirty="0"/>
              <a:t>Método </a:t>
            </a:r>
            <a:r>
              <a:rPr lang="es-PE" dirty="0" err="1" smtClean="0"/>
              <a:t>removeAttribute</a:t>
            </a:r>
            <a:r>
              <a:rPr lang="es-PE" dirty="0" smtClean="0"/>
              <a:t>()</a:t>
            </a:r>
            <a:endParaRPr lang="es-PE" dirty="0"/>
          </a:p>
          <a:p>
            <a:pPr lvl="1"/>
            <a:r>
              <a:rPr lang="es-PE" dirty="0"/>
              <a:t>Método </a:t>
            </a:r>
            <a:r>
              <a:rPr lang="es-PE" dirty="0" err="1"/>
              <a:t>invalidate</a:t>
            </a:r>
            <a:r>
              <a:rPr lang="es-PE" dirty="0"/>
              <a:t>, descarga una sesión entera</a:t>
            </a:r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0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5. </a:t>
            </a:r>
            <a:r>
              <a:rPr lang="es-PE" dirty="0" smtClean="0"/>
              <a:t>Métodos de la clase </a:t>
            </a:r>
            <a:r>
              <a:rPr lang="es-PE" dirty="0" err="1" smtClean="0"/>
              <a:t>HttSession</a:t>
            </a:r>
            <a:endParaRPr lang="es-ES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68760"/>
            <a:ext cx="8229600" cy="4857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getCreationTime() </a:t>
            </a:r>
          </a:p>
          <a:p>
            <a:pPr lvl="1"/>
            <a:r>
              <a:rPr lang="es-PE" dirty="0"/>
              <a:t>Devuelve la hora de creación de la sesión en milisegundos desde las 00:00 del 01/01/1970 </a:t>
            </a:r>
          </a:p>
          <a:p>
            <a:r>
              <a:rPr lang="es-PE" dirty="0" err="1"/>
              <a:t>getId</a:t>
            </a:r>
            <a:r>
              <a:rPr lang="es-PE" dirty="0"/>
              <a:t>() </a:t>
            </a:r>
          </a:p>
          <a:p>
            <a:pPr lvl="1"/>
            <a:r>
              <a:rPr lang="es-PE" dirty="0"/>
              <a:t>Devuelve el identificador asignado a la sesión </a:t>
            </a:r>
          </a:p>
          <a:p>
            <a:r>
              <a:rPr lang="es-PE" dirty="0" err="1"/>
              <a:t>getLastAccessedTime</a:t>
            </a:r>
            <a:r>
              <a:rPr lang="es-PE" dirty="0"/>
              <a:t>() </a:t>
            </a:r>
          </a:p>
          <a:p>
            <a:pPr lvl="1"/>
            <a:r>
              <a:rPr lang="es-PE" dirty="0"/>
              <a:t>Devuelve la hora de la última petición al </a:t>
            </a:r>
            <a:r>
              <a:rPr lang="es-PE" dirty="0" err="1"/>
              <a:t>servlet</a:t>
            </a:r>
            <a:r>
              <a:rPr lang="es-PE" dirty="0"/>
              <a:t> con el identificador asignado a esa sesión</a:t>
            </a:r>
          </a:p>
          <a:p>
            <a:r>
              <a:rPr lang="es-PE" dirty="0" err="1"/>
              <a:t>getSessionContext</a:t>
            </a:r>
            <a:r>
              <a:rPr lang="es-PE" dirty="0"/>
              <a:t>()</a:t>
            </a:r>
          </a:p>
          <a:p>
            <a:pPr lvl="1"/>
            <a:r>
              <a:rPr lang="es-PE" dirty="0"/>
              <a:t>Devuelve el contexto al que está asociada la sesión</a:t>
            </a:r>
          </a:p>
          <a:p>
            <a:r>
              <a:rPr lang="es-PE" dirty="0" err="1"/>
              <a:t>getValue</a:t>
            </a:r>
            <a:r>
              <a:rPr lang="es-PE" dirty="0"/>
              <a:t>(</a:t>
            </a:r>
            <a:r>
              <a:rPr lang="es-PE" dirty="0" err="1"/>
              <a:t>String</a:t>
            </a:r>
            <a:r>
              <a:rPr lang="es-PE" dirty="0"/>
              <a:t>) </a:t>
            </a:r>
          </a:p>
          <a:p>
            <a:pPr lvl="1"/>
            <a:r>
              <a:rPr lang="es-PE" dirty="0"/>
              <a:t>Devuelve el objeto asociado al nombre dado</a:t>
            </a:r>
          </a:p>
        </p:txBody>
      </p:sp>
    </p:spTree>
    <p:extLst>
      <p:ext uri="{BB962C8B-B14F-4D97-AF65-F5344CB8AC3E}">
        <p14:creationId xmlns:p14="http://schemas.microsoft.com/office/powerpoint/2010/main" val="32378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6. Ejemplo</a:t>
            </a:r>
            <a:endParaRPr lang="es-ES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7</a:t>
            </a:fld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18344"/>
            <a:ext cx="7272808" cy="381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6. Ejemplo</a:t>
            </a:r>
            <a:endParaRPr lang="es-ES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68760"/>
            <a:ext cx="8229600" cy="485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dirty="0"/>
              <a:t>&lt;</a:t>
            </a:r>
            <a:r>
              <a:rPr lang="es-PE" dirty="0" err="1"/>
              <a:t>body</a:t>
            </a:r>
            <a:r>
              <a:rPr lang="es-PE" dirty="0"/>
              <a:t>&gt;</a:t>
            </a:r>
          </a:p>
          <a:p>
            <a:pPr marL="0" indent="0">
              <a:buNone/>
            </a:pPr>
            <a:r>
              <a:rPr lang="es-PE" dirty="0"/>
              <a:t>  &lt;h1&gt;Visitantes&lt;/h1&gt;</a:t>
            </a:r>
          </a:p>
          <a:p>
            <a:pPr marL="0" indent="0">
              <a:buNone/>
            </a:pPr>
            <a:r>
              <a:rPr lang="es-PE" dirty="0"/>
              <a:t>  &lt;</a:t>
            </a:r>
            <a:r>
              <a:rPr lang="es-PE" dirty="0" err="1"/>
              <a:t>form</a:t>
            </a:r>
            <a:r>
              <a:rPr lang="es-PE" dirty="0"/>
              <a:t> </a:t>
            </a:r>
            <a:r>
              <a:rPr lang="es-PE" dirty="0" err="1"/>
              <a:t>action</a:t>
            </a:r>
            <a:r>
              <a:rPr lang="es-PE" dirty="0"/>
              <a:t>="</a:t>
            </a:r>
            <a:r>
              <a:rPr lang="es-PE" dirty="0" err="1"/>
              <a:t>SesionServlet</a:t>
            </a:r>
            <a:r>
              <a:rPr lang="es-PE" dirty="0"/>
              <a:t>"&gt;</a:t>
            </a:r>
          </a:p>
          <a:p>
            <a:pPr marL="0" indent="0">
              <a:buNone/>
            </a:pPr>
            <a:r>
              <a:rPr lang="es-PE" dirty="0"/>
              <a:t>   Nombre:   &lt;input </a:t>
            </a:r>
            <a:r>
              <a:rPr lang="es-PE" dirty="0" err="1"/>
              <a:t>type</a:t>
            </a:r>
            <a:r>
              <a:rPr lang="es-PE" dirty="0"/>
              <a:t>="</a:t>
            </a:r>
            <a:r>
              <a:rPr lang="es-PE" dirty="0" err="1"/>
              <a:t>text</a:t>
            </a:r>
            <a:r>
              <a:rPr lang="es-PE" dirty="0"/>
              <a:t>" </a:t>
            </a:r>
            <a:r>
              <a:rPr lang="es-PE" dirty="0" err="1"/>
              <a:t>name</a:t>
            </a:r>
            <a:r>
              <a:rPr lang="es-PE" dirty="0"/>
              <a:t>="nombre" /&gt;&lt;</a:t>
            </a:r>
            <a:r>
              <a:rPr lang="es-PE" dirty="0" err="1"/>
              <a:t>br</a:t>
            </a:r>
            <a:r>
              <a:rPr lang="es-PE" dirty="0"/>
              <a:t>&gt;</a:t>
            </a:r>
          </a:p>
          <a:p>
            <a:pPr marL="0" indent="0">
              <a:buNone/>
            </a:pPr>
            <a:r>
              <a:rPr lang="es-PE" dirty="0"/>
              <a:t>   &lt;input </a:t>
            </a:r>
            <a:r>
              <a:rPr lang="es-PE" dirty="0" err="1"/>
              <a:t>type</a:t>
            </a:r>
            <a:r>
              <a:rPr lang="es-PE" dirty="0"/>
              <a:t>="</a:t>
            </a:r>
            <a:r>
              <a:rPr lang="es-PE" dirty="0" err="1"/>
              <a:t>submit</a:t>
            </a:r>
            <a:r>
              <a:rPr lang="es-PE" dirty="0"/>
              <a:t>" </a:t>
            </a:r>
            <a:r>
              <a:rPr lang="es-PE" dirty="0" err="1"/>
              <a:t>value</a:t>
            </a:r>
            <a:r>
              <a:rPr lang="es-PE" dirty="0"/>
              <a:t>="Aceptar" /&gt;</a:t>
            </a:r>
          </a:p>
          <a:p>
            <a:pPr marL="0" indent="0">
              <a:buNone/>
            </a:pPr>
            <a:r>
              <a:rPr lang="es-PE" dirty="0"/>
              <a:t>  &lt;/</a:t>
            </a:r>
            <a:r>
              <a:rPr lang="es-PE" dirty="0" err="1"/>
              <a:t>form</a:t>
            </a:r>
            <a:r>
              <a:rPr lang="es-PE" dirty="0"/>
              <a:t>&gt;</a:t>
            </a:r>
          </a:p>
          <a:p>
            <a:pPr marL="0" indent="0">
              <a:buNone/>
            </a:pPr>
            <a:r>
              <a:rPr lang="es-PE" dirty="0"/>
              <a:t> &lt;/</a:t>
            </a:r>
            <a:r>
              <a:rPr lang="es-PE" dirty="0" err="1"/>
              <a:t>body</a:t>
            </a:r>
            <a:r>
              <a:rPr lang="es-PE" dirty="0"/>
              <a:t>&gt;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250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6. Ejemplo</a:t>
            </a:r>
            <a:endParaRPr lang="es-ES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68760"/>
            <a:ext cx="8229600" cy="4857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400" b="1" dirty="0"/>
              <a:t>protected </a:t>
            </a:r>
            <a:r>
              <a:rPr lang="es-PE" sz="2400" b="1" dirty="0" err="1"/>
              <a:t>void</a:t>
            </a:r>
            <a:r>
              <a:rPr lang="es-PE" sz="2400" b="1" dirty="0"/>
              <a:t> </a:t>
            </a:r>
            <a:r>
              <a:rPr lang="es-PE" sz="2400" b="1" dirty="0" err="1"/>
              <a:t>doGet</a:t>
            </a:r>
            <a:r>
              <a:rPr lang="es-PE" sz="2400" b="1" dirty="0"/>
              <a:t>(</a:t>
            </a:r>
            <a:r>
              <a:rPr lang="es-PE" sz="2400" b="1" dirty="0" err="1"/>
              <a:t>HttpServletRequest</a:t>
            </a:r>
            <a:r>
              <a:rPr lang="es-PE" sz="2400" b="1" dirty="0"/>
              <a:t> </a:t>
            </a:r>
            <a:r>
              <a:rPr lang="es-PE" sz="2400" b="1" dirty="0" err="1"/>
              <a:t>request</a:t>
            </a:r>
            <a:r>
              <a:rPr lang="es-PE" sz="2400" b="1" dirty="0"/>
              <a:t>, </a:t>
            </a:r>
            <a:r>
              <a:rPr lang="es-PE" sz="2400" b="1" dirty="0" err="1"/>
              <a:t>HttpServletResponse</a:t>
            </a:r>
            <a:r>
              <a:rPr lang="es-PE" sz="2400" b="1" dirty="0"/>
              <a:t> response)</a:t>
            </a:r>
          </a:p>
          <a:p>
            <a:pPr marL="0" indent="0">
              <a:buNone/>
            </a:pPr>
            <a:r>
              <a:rPr lang="es-PE" sz="2400" b="1" dirty="0"/>
              <a:t>          </a:t>
            </a:r>
            <a:r>
              <a:rPr lang="es-PE" sz="2400" b="1" dirty="0" err="1"/>
              <a:t>throws</a:t>
            </a:r>
            <a:r>
              <a:rPr lang="es-PE" sz="2400" b="1" dirty="0"/>
              <a:t> </a:t>
            </a:r>
            <a:r>
              <a:rPr lang="es-PE" sz="2400" b="1" dirty="0" err="1"/>
              <a:t>ServletException</a:t>
            </a:r>
            <a:r>
              <a:rPr lang="es-PE" sz="2400" b="1" dirty="0"/>
              <a:t>, </a:t>
            </a:r>
            <a:r>
              <a:rPr lang="es-PE" sz="2400" b="1" dirty="0" err="1"/>
              <a:t>IOException</a:t>
            </a:r>
            <a:r>
              <a:rPr lang="es-PE" sz="2400" b="1" dirty="0"/>
              <a:t> {</a:t>
            </a:r>
          </a:p>
          <a:p>
            <a:pPr marL="0" indent="0">
              <a:buNone/>
            </a:pPr>
            <a:r>
              <a:rPr lang="es-PE" sz="2400" dirty="0"/>
              <a:t>    </a:t>
            </a:r>
            <a:r>
              <a:rPr lang="es-PE" sz="2400" dirty="0" err="1"/>
              <a:t>response.setContentType</a:t>
            </a:r>
            <a:r>
              <a:rPr lang="es-PE" sz="2400" dirty="0"/>
              <a:t>("</a:t>
            </a:r>
            <a:r>
              <a:rPr lang="es-PE" sz="2400" dirty="0" err="1"/>
              <a:t>text</a:t>
            </a:r>
            <a:r>
              <a:rPr lang="es-PE" sz="2400" dirty="0"/>
              <a:t>/</a:t>
            </a:r>
            <a:r>
              <a:rPr lang="es-PE" sz="2400" dirty="0" err="1"/>
              <a:t>html;charset</a:t>
            </a:r>
            <a:r>
              <a:rPr lang="es-PE" sz="2400" dirty="0"/>
              <a:t>=UTF-8");</a:t>
            </a:r>
          </a:p>
          <a:p>
            <a:pPr marL="0" indent="0">
              <a:buNone/>
            </a:pPr>
            <a:r>
              <a:rPr lang="es-PE" sz="2400" dirty="0"/>
              <a:t>    </a:t>
            </a:r>
            <a:r>
              <a:rPr lang="es-PE" sz="2400" dirty="0" err="1"/>
              <a:t>PrintWriter</a:t>
            </a:r>
            <a:r>
              <a:rPr lang="es-PE" sz="2400" dirty="0"/>
              <a:t> </a:t>
            </a:r>
            <a:r>
              <a:rPr lang="es-PE" sz="2400" dirty="0" err="1"/>
              <a:t>out</a:t>
            </a:r>
            <a:r>
              <a:rPr lang="es-PE" sz="2400" dirty="0"/>
              <a:t> = </a:t>
            </a:r>
            <a:r>
              <a:rPr lang="es-PE" sz="2400" dirty="0" err="1"/>
              <a:t>response.getWriter</a:t>
            </a:r>
            <a:r>
              <a:rPr lang="es-PE" sz="2400" dirty="0"/>
              <a:t>();</a:t>
            </a:r>
          </a:p>
          <a:p>
            <a:pPr marL="0" indent="0">
              <a:buNone/>
            </a:pPr>
            <a:r>
              <a:rPr lang="es-PE" sz="2400" dirty="0"/>
              <a:t>    //Buscamos el listado en la </a:t>
            </a:r>
            <a:r>
              <a:rPr lang="es-PE" sz="2400" dirty="0" smtClean="0"/>
              <a:t>sesión</a:t>
            </a:r>
            <a:endParaRPr lang="es-PE" sz="2400" dirty="0"/>
          </a:p>
          <a:p>
            <a:pPr marL="0" indent="0">
              <a:buNone/>
            </a:pPr>
            <a:r>
              <a:rPr lang="es-PE" sz="2400" dirty="0"/>
              <a:t>    Vector listado = (Vector) </a:t>
            </a:r>
            <a:r>
              <a:rPr lang="es-PE" sz="2400" dirty="0" err="1"/>
              <a:t>request.getSession</a:t>
            </a:r>
            <a:r>
              <a:rPr lang="es-PE" sz="2400" dirty="0"/>
              <a:t>().</a:t>
            </a:r>
            <a:r>
              <a:rPr lang="es-PE" sz="2400" dirty="0" err="1"/>
              <a:t>getAttribute</a:t>
            </a:r>
            <a:r>
              <a:rPr lang="es-PE" sz="2400" dirty="0"/>
              <a:t>("listado");</a:t>
            </a:r>
          </a:p>
          <a:p>
            <a:pPr marL="0" indent="0">
              <a:buNone/>
            </a:pPr>
            <a:r>
              <a:rPr lang="es-PE" sz="2400" dirty="0"/>
              <a:t>    </a:t>
            </a:r>
            <a:r>
              <a:rPr lang="es-PE" sz="2400" dirty="0" err="1"/>
              <a:t>if</a:t>
            </a:r>
            <a:r>
              <a:rPr lang="es-PE" sz="2400" dirty="0"/>
              <a:t> (listado == </a:t>
            </a:r>
            <a:r>
              <a:rPr lang="es-PE" sz="2400" dirty="0" err="1"/>
              <a:t>null</a:t>
            </a:r>
            <a:r>
              <a:rPr lang="es-PE" sz="2400" dirty="0"/>
              <a:t>) {</a:t>
            </a:r>
          </a:p>
          <a:p>
            <a:pPr marL="0" indent="0">
              <a:buNone/>
            </a:pPr>
            <a:r>
              <a:rPr lang="es-PE" sz="2400" dirty="0"/>
              <a:t>      listado = new Vector();</a:t>
            </a:r>
          </a:p>
          <a:p>
            <a:pPr marL="0" indent="0">
              <a:buNone/>
            </a:pPr>
            <a:r>
              <a:rPr lang="es-PE" sz="2400" dirty="0"/>
              <a:t>    }</a:t>
            </a:r>
          </a:p>
          <a:p>
            <a:pPr marL="0" indent="0">
              <a:buNone/>
            </a:pPr>
            <a:r>
              <a:rPr lang="es-PE" sz="2400" dirty="0"/>
              <a:t>   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6415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577</Words>
  <Application>Microsoft Office PowerPoint</Application>
  <PresentationFormat>Presentación en pantalla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Sesiones</vt:lpstr>
      <vt:lpstr>1. Introducción</vt:lpstr>
      <vt:lpstr>2. Protocolo sin estado</vt:lpstr>
      <vt:lpstr>3. ¿Qué es una sesión?</vt:lpstr>
      <vt:lpstr>4, Trabajo con sesiones</vt:lpstr>
      <vt:lpstr>5. Métodos de la clase HttSession</vt:lpstr>
      <vt:lpstr>6. Ejemplo</vt:lpstr>
      <vt:lpstr>6. Ejemplo</vt:lpstr>
      <vt:lpstr>6. Ejemplo</vt:lpstr>
      <vt:lpstr>6. Ejemplo</vt:lpstr>
      <vt:lpstr>6. Ejemplo</vt:lpstr>
      <vt:lpstr>6. Ejemplo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Huaita Molero</dc:creator>
  <cp:lastModifiedBy>Microsoft</cp:lastModifiedBy>
  <cp:revision>135</cp:revision>
  <dcterms:created xsi:type="dcterms:W3CDTF">2015-10-08T15:20:35Z</dcterms:created>
  <dcterms:modified xsi:type="dcterms:W3CDTF">2016-09-19T09:52:24Z</dcterms:modified>
</cp:coreProperties>
</file>