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76" r:id="rId4"/>
    <p:sldId id="258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70" r:id="rId13"/>
    <p:sldId id="263" r:id="rId14"/>
    <p:sldId id="271" r:id="rId15"/>
    <p:sldId id="264" r:id="rId16"/>
    <p:sldId id="272" r:id="rId17"/>
    <p:sldId id="265" r:id="rId18"/>
    <p:sldId id="273" r:id="rId19"/>
    <p:sldId id="266" r:id="rId20"/>
    <p:sldId id="274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DCEC-71CF-405C-B146-E55D1A7788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97DCB-46C8-4CAA-80F9-189F372C1B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CRIS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97DCB-46C8-4CAA-80F9-189F372C1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CRIS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97DCB-46C8-4CAA-80F9-189F372C1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1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CRIS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97DCB-46C8-4CAA-80F9-189F372C1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CRIS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97DCB-46C8-4CAA-80F9-189F372C1B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1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CRIS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97DCB-46C8-4CAA-80F9-189F372C1B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6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1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86586F-F03C-4925-AB2D-8958AFDCE3D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3FE1DA6-FDB8-4677-AEDB-F070D621A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10" Type="http://schemas.openxmlformats.org/officeDocument/2006/relationships/image" Target="../media/image13.tmp"/><Relationship Id="rId4" Type="http://schemas.openxmlformats.org/officeDocument/2006/relationships/image" Target="../media/image7.tmp"/><Relationship Id="rId9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22" y="5271245"/>
            <a:ext cx="8850366" cy="1031539"/>
          </a:xfrm>
        </p:spPr>
        <p:txBody>
          <a:bodyPr/>
          <a:lstStyle/>
          <a:p>
            <a:r>
              <a:rPr lang="es-ES" dirty="0" smtClean="0"/>
              <a:t>SISTEMA DE CONDOMINIO</a:t>
            </a:r>
            <a:endParaRPr lang="en-US" dirty="0"/>
          </a:p>
        </p:txBody>
      </p:sp>
      <p:pic>
        <p:nvPicPr>
          <p:cNvPr id="4" name="Imagen 3" descr="G:\ARCHIVOS\CRISTINA\cris\logo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97" y="1721223"/>
            <a:ext cx="3618155" cy="275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78" y="118334"/>
            <a:ext cx="3047888" cy="10379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2" y="344245"/>
            <a:ext cx="6914470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DESCRIPCION: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823475"/>
              </p:ext>
            </p:extLst>
          </p:nvPr>
        </p:nvGraphicFramePr>
        <p:xfrm>
          <a:off x="2689412" y="2528665"/>
          <a:ext cx="6809589" cy="3829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9589">
                  <a:extLst>
                    <a:ext uri="{9D8B030D-6E8A-4147-A177-3AD203B41FA5}">
                      <a16:colId xmlns:a16="http://schemas.microsoft.com/office/drawing/2014/main" val="2371498974"/>
                    </a:ext>
                  </a:extLst>
                </a:gridCol>
              </a:tblGrid>
              <a:tr h="2535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Nombre: Generar Cuota</a:t>
                      </a:r>
                      <a:r>
                        <a:rPr lang="es-PE" sz="11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488302"/>
                  </a:ext>
                </a:extLst>
              </a:tr>
              <a:tr h="256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Autor: Administrador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90452"/>
                  </a:ext>
                </a:extLst>
              </a:tr>
              <a:tr h="256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Fecha:13-11-17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99261"/>
                  </a:ext>
                </a:extLst>
              </a:tr>
              <a:tr h="531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Descripción: En este proceso se generara la cuota para el respectivo pago del agua.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88583"/>
                  </a:ext>
                </a:extLst>
              </a:tr>
              <a:tr h="683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Actores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PE" sz="1200" dirty="0">
                          <a:effectLst/>
                        </a:rPr>
                        <a:t>El administrador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70183"/>
                  </a:ext>
                </a:extLst>
              </a:tr>
              <a:tr h="616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Precondición: el usuario ha sido admitido como asistente administrativo.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771903"/>
                  </a:ext>
                </a:extLst>
              </a:tr>
              <a:tr h="9727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Flujo normal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El administrador ingresa al sistema  y luego a la opción de consulta para pasar a generar la cuota.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678134"/>
                  </a:ext>
                </a:extLst>
              </a:tr>
              <a:tr h="256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 Poscondicion: se ha </a:t>
                      </a:r>
                      <a:r>
                        <a:rPr lang="es-PE" sz="1200" dirty="0" smtClean="0">
                          <a:effectLst/>
                        </a:rPr>
                        <a:t>generado</a:t>
                      </a:r>
                      <a:r>
                        <a:rPr lang="es-PE" sz="1200" baseline="0" dirty="0" smtClean="0">
                          <a:effectLst/>
                        </a:rPr>
                        <a:t> la cuota exitosamente</a:t>
                      </a:r>
                      <a:r>
                        <a:rPr lang="es-PE" sz="1200" dirty="0" smtClean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0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r="5294"/>
          <a:stretch/>
        </p:blipFill>
        <p:spPr>
          <a:xfrm>
            <a:off x="810001" y="3458539"/>
            <a:ext cx="2137594" cy="182346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703" y="2127003"/>
            <a:ext cx="7387798" cy="42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DESCRIPCION: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247420"/>
              </p:ext>
            </p:extLst>
          </p:nvPr>
        </p:nvGraphicFramePr>
        <p:xfrm>
          <a:off x="2517288" y="2065116"/>
          <a:ext cx="7067775" cy="4454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7775">
                  <a:extLst>
                    <a:ext uri="{9D8B030D-6E8A-4147-A177-3AD203B41FA5}">
                      <a16:colId xmlns:a16="http://schemas.microsoft.com/office/drawing/2014/main" val="2683728195"/>
                    </a:ext>
                  </a:extLst>
                </a:gridCol>
              </a:tblGrid>
              <a:tr h="206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Nombre: Separa Auditorio</a:t>
                      </a:r>
                      <a:endParaRPr lang="en-US" sz="9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4" marR="55794" marT="0" marB="0"/>
                </a:tc>
                <a:extLst>
                  <a:ext uri="{0D108BD9-81ED-4DB2-BD59-A6C34878D82A}">
                    <a16:rowId xmlns:a16="http://schemas.microsoft.com/office/drawing/2014/main" val="374067627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Autor: Asistente administrativo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4" marR="55794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9959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Fecha 13-11-17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4" marR="55794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17943"/>
                  </a:ext>
                </a:extLst>
              </a:tr>
              <a:tr h="620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Descripción: En este proceso se registra la reserva del auditorio de los propietarios si es  desean celebrar algún evento.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4" marR="55794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18672"/>
                  </a:ext>
                </a:extLst>
              </a:tr>
              <a:tr h="551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Actores</a:t>
                      </a:r>
                      <a:endParaRPr lang="en-US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Asistente administrativo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4" marR="55794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78322"/>
                  </a:ext>
                </a:extLst>
              </a:tr>
              <a:tr h="4133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Precondiciones: el usuario ha sido admitido como Asistente administrativo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4" marR="55794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62544"/>
                  </a:ext>
                </a:extLst>
              </a:tr>
              <a:tr h="12931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Flujo normal</a:t>
                      </a:r>
                      <a:endParaRPr lang="en-US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un propietario tiene un evento y necesita el auditorio</a:t>
                      </a:r>
                      <a:endParaRPr lang="en-US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se dirige donde la administración a solicitar el auditorio</a:t>
                      </a:r>
                      <a:endParaRPr lang="en-US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administrador verifica las disponibilidades del auditorio</a:t>
                      </a:r>
                      <a:endParaRPr lang="en-US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luego cobra el monto.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4" marR="55794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435875"/>
                  </a:ext>
                </a:extLst>
              </a:tr>
              <a:tr h="748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Flujo Alternativo:</a:t>
                      </a:r>
                      <a:endParaRPr lang="en-US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si está disponible el Asistente administrativo ingresa los datos del propietario para separar el auditorio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4" marR="55794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83065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 </a:t>
                      </a:r>
                      <a:r>
                        <a:rPr lang="es-PE" sz="1000" dirty="0" err="1">
                          <a:effectLst/>
                        </a:rPr>
                        <a:t>Poscondición</a:t>
                      </a:r>
                      <a:r>
                        <a:rPr lang="es-PE" sz="1000" dirty="0">
                          <a:effectLst/>
                        </a:rPr>
                        <a:t>: ya se encuentra separado el auditorio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4" marR="55794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2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7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CONSULTAS</a:t>
            </a:r>
            <a:endParaRPr lang="en-US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3" t="22401" r="6908" b="11024"/>
          <a:stretch/>
        </p:blipFill>
        <p:spPr>
          <a:xfrm>
            <a:off x="1082944" y="3142721"/>
            <a:ext cx="2305715" cy="1838070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98" y="2162287"/>
            <a:ext cx="7616414" cy="44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DESCRIPCION: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581771"/>
              </p:ext>
            </p:extLst>
          </p:nvPr>
        </p:nvGraphicFramePr>
        <p:xfrm>
          <a:off x="3065928" y="2219089"/>
          <a:ext cx="6798833" cy="4138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8833">
                  <a:extLst>
                    <a:ext uri="{9D8B030D-6E8A-4147-A177-3AD203B41FA5}">
                      <a16:colId xmlns:a16="http://schemas.microsoft.com/office/drawing/2014/main" val="3186456135"/>
                    </a:ext>
                  </a:extLst>
                </a:gridCol>
              </a:tblGrid>
              <a:tr h="220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Nombre: Consulta Estado de Cuenta Del Propietario</a:t>
                      </a:r>
                      <a:endParaRPr lang="en-US" sz="10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7" marR="63347" marT="0" marB="0"/>
                </a:tc>
                <a:extLst>
                  <a:ext uri="{0D108BD9-81ED-4DB2-BD59-A6C34878D82A}">
                    <a16:rowId xmlns:a16="http://schemas.microsoft.com/office/drawing/2014/main" val="1927333866"/>
                  </a:ext>
                </a:extLst>
              </a:tr>
              <a:tr h="220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effectLst/>
                        </a:rPr>
                        <a:t>Autor: Asistente administrativo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7" marR="63347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70803"/>
                  </a:ext>
                </a:extLst>
              </a:tr>
              <a:tr h="220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effectLst/>
                        </a:rPr>
                        <a:t>Fecha:13-11-17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7" marR="63347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45932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effectLst/>
                        </a:rPr>
                        <a:t>Descripción: En este proceso se mostraran los estados de  cuenta del propietarios.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7" marR="63347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86548"/>
                  </a:ext>
                </a:extLst>
              </a:tr>
              <a:tr h="566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effectLst/>
                        </a:rPr>
                        <a:t>Actores</a:t>
                      </a:r>
                      <a:endParaRPr lang="en-U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PE" sz="1100" dirty="0">
                          <a:effectLst/>
                        </a:rPr>
                        <a:t>Asistente administrativo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7" marR="63347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26564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effectLst/>
                        </a:rPr>
                        <a:t>Precondición: el usuario ha sido admitido como Administrador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7" marR="63347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638200"/>
                  </a:ext>
                </a:extLst>
              </a:tr>
              <a:tr h="1585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effectLst/>
                        </a:rPr>
                        <a:t>Flujo normal</a:t>
                      </a:r>
                      <a:endParaRPr lang="en-U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100" dirty="0">
                          <a:effectLst/>
                        </a:rPr>
                        <a:t>El Asistente administrativo inicia consultando el estado de cuenta de un propietario en una interface del sistema.</a:t>
                      </a:r>
                      <a:endParaRPr lang="en-U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100" dirty="0">
                          <a:effectLst/>
                        </a:rPr>
                        <a:t>La búsqueda se realiza por nombre.</a:t>
                      </a:r>
                      <a:endParaRPr lang="en-U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100" dirty="0">
                          <a:effectLst/>
                        </a:rPr>
                        <a:t>El Asistente administrativo da click en buscar y aparecen los datos del propietario así como cuantos inmuebles tiene.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7" marR="63347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53954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effectLst/>
                        </a:rPr>
                        <a:t> Poscondicion: la consulta de los datos de los propietarios ha sido realizada.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7" marR="63347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32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1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3025"/>
          <a:stretch/>
        </p:blipFill>
        <p:spPr>
          <a:xfrm>
            <a:off x="971364" y="3122766"/>
            <a:ext cx="2331233" cy="157832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21" y="2076910"/>
            <a:ext cx="7370465" cy="43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DESCRIPCION: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226064"/>
              </p:ext>
            </p:extLst>
          </p:nvPr>
        </p:nvGraphicFramePr>
        <p:xfrm>
          <a:off x="2657138" y="2097742"/>
          <a:ext cx="7648687" cy="4496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48687">
                  <a:extLst>
                    <a:ext uri="{9D8B030D-6E8A-4147-A177-3AD203B41FA5}">
                      <a16:colId xmlns:a16="http://schemas.microsoft.com/office/drawing/2014/main" val="3554147175"/>
                    </a:ext>
                  </a:extLst>
                </a:gridCol>
              </a:tblGrid>
              <a:tr h="215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Nombre: Consulta de estado cuenta de Inmueble.</a:t>
                      </a:r>
                      <a:endParaRPr lang="en-US" sz="9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3" marR="57233" marT="0" marB="0"/>
                </a:tc>
                <a:extLst>
                  <a:ext uri="{0D108BD9-81ED-4DB2-BD59-A6C34878D82A}">
                    <a16:rowId xmlns:a16="http://schemas.microsoft.com/office/drawing/2014/main" val="219075620"/>
                  </a:ext>
                </a:extLst>
              </a:tr>
              <a:tr h="215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Autor: Asistente administrativo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3" marR="5723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0483"/>
                  </a:ext>
                </a:extLst>
              </a:tr>
              <a:tr h="215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Fecha:13-11-17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3" marR="5723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8093"/>
                  </a:ext>
                </a:extLst>
              </a:tr>
              <a:tr h="863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Descripción: En este proceso  se buscaran los datos de la cuenta de inmuebles a saber detallando los  aspectos importantes, tales como la deuda actual y los detalles inmueble.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3" marR="5723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63790"/>
                  </a:ext>
                </a:extLst>
              </a:tr>
              <a:tr h="572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Actores</a:t>
                      </a:r>
                      <a:endParaRPr lang="en-US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PE" sz="1000" dirty="0">
                          <a:effectLst/>
                        </a:rPr>
                        <a:t>Asistente administrativo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3" marR="5723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20417"/>
                  </a:ext>
                </a:extLst>
              </a:tr>
              <a:tr h="431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Precondición: el usuario ha sido admitido como asistente administrativo.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3" marR="5723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72336"/>
                  </a:ext>
                </a:extLst>
              </a:tr>
              <a:tr h="1550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Flujo normal</a:t>
                      </a:r>
                      <a:endParaRPr lang="en-US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Asistente administrativo del edificio inicia consultando los pagos de los inmuebles de los propietarios en una interface del sistema.</a:t>
                      </a:r>
                      <a:endParaRPr lang="en-US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Asistente administrativo da clic en buscar y aparecen los datos de los  pagos de los inmuebles así como la deuda actual y los detalles de la misma.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3" marR="5723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583152"/>
                  </a:ext>
                </a:extLst>
              </a:tr>
              <a:tr h="431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000" dirty="0">
                          <a:effectLst/>
                        </a:rPr>
                        <a:t> Poscondicion: se consulta el estado de cuenta correctamente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3" marR="5723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69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8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4885" b="7653"/>
          <a:stretch/>
        </p:blipFill>
        <p:spPr>
          <a:xfrm>
            <a:off x="900162" y="3282564"/>
            <a:ext cx="2531525" cy="1719741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65" y="2279166"/>
            <a:ext cx="7659444" cy="42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DESCRIPCION: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064493"/>
              </p:ext>
            </p:extLst>
          </p:nvPr>
        </p:nvGraphicFramePr>
        <p:xfrm>
          <a:off x="2108499" y="2340261"/>
          <a:ext cx="8713694" cy="4157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3694">
                  <a:extLst>
                    <a:ext uri="{9D8B030D-6E8A-4147-A177-3AD203B41FA5}">
                      <a16:colId xmlns:a16="http://schemas.microsoft.com/office/drawing/2014/main" val="262917375"/>
                    </a:ext>
                  </a:extLst>
                </a:gridCol>
              </a:tblGrid>
              <a:tr h="243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Nombre: Consulta de Reportes de Ingresos y Gastos </a:t>
                      </a:r>
                      <a:r>
                        <a:rPr lang="es-PE" sz="1100" dirty="0">
                          <a:solidFill>
                            <a:schemeClr val="bg2"/>
                          </a:solidFill>
                          <a:effectLst/>
                        </a:rPr>
                        <a:t>  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967839"/>
                  </a:ext>
                </a:extLst>
              </a:tr>
              <a:tr h="2468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Autor: Administrador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93076"/>
                  </a:ext>
                </a:extLst>
              </a:tr>
              <a:tr h="2468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Fecha:13-11-17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33078"/>
                  </a:ext>
                </a:extLst>
              </a:tr>
              <a:tr h="511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Descripción: En este proceso se buscaran los datos de los reportes de los ingresos y gastos de los condominios.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50168"/>
                  </a:ext>
                </a:extLst>
              </a:tr>
              <a:tr h="656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Actores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PE" sz="1200" dirty="0">
                          <a:effectLst/>
                        </a:rPr>
                        <a:t>Administrador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63229"/>
                  </a:ext>
                </a:extLst>
              </a:tr>
              <a:tr h="592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Precondición: el usuario ha sido admitido como Administrador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88612"/>
                  </a:ext>
                </a:extLst>
              </a:tr>
              <a:tr h="11484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Flujo normal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200" dirty="0">
                          <a:effectLst/>
                        </a:rPr>
                        <a:t>El administrador  ingresa al sistema directamente a la opción de consultas donde se buscaran los reportes de ingresos y  gastos de cada edificio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09740"/>
                  </a:ext>
                </a:extLst>
              </a:tr>
              <a:tr h="511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 Poscondicion: se ha consultado el reporte de un edificio correctamente.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1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0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577560"/>
            <a:ext cx="2890631" cy="1639899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87" y="2162287"/>
            <a:ext cx="7239897" cy="43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INTEGRANTES: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ALFARO VELAZQUE ,CRISTINA ELENA</a:t>
            </a:r>
          </a:p>
          <a:p>
            <a:r>
              <a:rPr lang="es-ES" dirty="0" smtClean="0"/>
              <a:t>ANCASI VILCA ,ALICIA JHANET</a:t>
            </a:r>
          </a:p>
          <a:p>
            <a:r>
              <a:rPr lang="es-ES" dirty="0" smtClean="0"/>
              <a:t>CADENAS VERGARAY ,LAURA FIORELLA</a:t>
            </a:r>
          </a:p>
          <a:p>
            <a:r>
              <a:rPr lang="es-ES" dirty="0" smtClean="0"/>
              <a:t>SULCA JERI, SUNAMITA ,JHOVANA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31" y="2222287"/>
            <a:ext cx="4582310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DESCRIPCION: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127832"/>
              </p:ext>
            </p:extLst>
          </p:nvPr>
        </p:nvGraphicFramePr>
        <p:xfrm>
          <a:off x="2097741" y="2154250"/>
          <a:ext cx="8347934" cy="4278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7934">
                  <a:extLst>
                    <a:ext uri="{9D8B030D-6E8A-4147-A177-3AD203B41FA5}">
                      <a16:colId xmlns:a16="http://schemas.microsoft.com/office/drawing/2014/main" val="245214562"/>
                    </a:ext>
                  </a:extLst>
                </a:gridCol>
              </a:tblGrid>
              <a:tr h="236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Nombre: Consulta Estado Financiero</a:t>
                      </a:r>
                      <a:r>
                        <a:rPr lang="es-PE" sz="1100" dirty="0">
                          <a:solidFill>
                            <a:schemeClr val="bg2"/>
                          </a:solidFill>
                          <a:effectLst/>
                        </a:rPr>
                        <a:t>  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1" marR="65761" marT="0" marB="0"/>
                </a:tc>
                <a:extLst>
                  <a:ext uri="{0D108BD9-81ED-4DB2-BD59-A6C34878D82A}">
                    <a16:rowId xmlns:a16="http://schemas.microsoft.com/office/drawing/2014/main" val="1598792694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Autor: Administrador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1" marR="65761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13855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Fecha:13-11-17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1" marR="65761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36732"/>
                  </a:ext>
                </a:extLst>
              </a:tr>
              <a:tr h="476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Descripción: En este proceso se buscaran sus estado financieros de cada edificio.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1" marR="65761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17106"/>
                  </a:ext>
                </a:extLst>
              </a:tr>
              <a:tr h="6120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Actores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PE" sz="1200" dirty="0">
                          <a:effectLst/>
                        </a:rPr>
                        <a:t>Asistente administrativo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1" marR="65761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474559"/>
                  </a:ext>
                </a:extLst>
              </a:tr>
              <a:tr h="52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Precondición: el usuario ha sido admitido como </a:t>
                      </a:r>
                      <a:r>
                        <a:rPr lang="es-PE" sz="1200" dirty="0" smtClean="0">
                          <a:effectLst/>
                        </a:rPr>
                        <a:t>Administrador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1" marR="65761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221101"/>
                  </a:ext>
                </a:extLst>
              </a:tr>
              <a:tr h="1476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Flujo normal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200" dirty="0">
                          <a:effectLst/>
                        </a:rPr>
                        <a:t>El administrador consulta los estados financieros.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200" dirty="0">
                          <a:effectLst/>
                        </a:rPr>
                        <a:t>Ingresa al sistema, se dirige a la opción de consultas :ingresa fecha de reporte, en los datos de la consulta se mostraran los ingresos ,gastos y los por cobrar por edificio.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1" marR="65761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07223"/>
                  </a:ext>
                </a:extLst>
              </a:tr>
              <a:tr h="476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 Poscondicion: se ha consultado el estado financiero correctamente.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1" marR="65761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79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443" y="1575729"/>
            <a:ext cx="8980771" cy="51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0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03" y="0"/>
            <a:ext cx="12267303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-467033" y="471561"/>
            <a:ext cx="667419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GRACIAS POR SU ATENCION  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PROFESOR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31682" y="5081047"/>
            <a:ext cx="86533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FELIZ NAVIDAD </a:t>
            </a:r>
          </a:p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 PROSPERO AÑO NUEVO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184" y="634700"/>
            <a:ext cx="4313816" cy="14415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391017" y="4634771"/>
            <a:ext cx="252845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2018</a:t>
            </a:r>
            <a:endParaRPr lang="es-E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14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dirty="0"/>
              <a:t>DETALLES DEL REQUERIMIENTO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4109" y="1884218"/>
            <a:ext cx="10939177" cy="490450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 smtClean="0"/>
              <a:t>propietarios</a:t>
            </a:r>
            <a:endParaRPr lang="en-US" dirty="0" smtClean="0"/>
          </a:p>
          <a:p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 smtClean="0"/>
              <a:t>inmuebles</a:t>
            </a:r>
            <a:endParaRPr lang="en-US" dirty="0" smtClean="0"/>
          </a:p>
          <a:p>
            <a:r>
              <a:rPr lang="en-US" dirty="0"/>
              <a:t>El </a:t>
            </a:r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n-US" dirty="0" err="1"/>
              <a:t>energía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El </a:t>
            </a:r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n-US" dirty="0" err="1" smtClean="0"/>
              <a:t>agua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Couta</a:t>
            </a:r>
            <a:r>
              <a:rPr lang="en-US" dirty="0" smtClean="0"/>
              <a:t> de </a:t>
            </a:r>
            <a:r>
              <a:rPr lang="en-US" dirty="0" err="1" smtClean="0"/>
              <a:t>mantenimiento</a:t>
            </a:r>
            <a:endParaRPr lang="en-US" dirty="0" smtClean="0"/>
          </a:p>
          <a:p>
            <a:r>
              <a:rPr lang="es-PE" dirty="0"/>
              <a:t>El uso del auditorio para eventos sociales </a:t>
            </a:r>
            <a:endParaRPr lang="es-PE" dirty="0" smtClean="0"/>
          </a:p>
          <a:p>
            <a:r>
              <a:rPr lang="es-PE" dirty="0" smtClean="0"/>
              <a:t>Gastos de condominio</a:t>
            </a:r>
          </a:p>
          <a:p>
            <a:r>
              <a:rPr lang="es-PE" dirty="0" smtClean="0"/>
              <a:t>Generar reporte</a:t>
            </a:r>
            <a:r>
              <a:rPr lang="en-US" dirty="0" smtClean="0"/>
              <a:t> :    </a:t>
            </a:r>
          </a:p>
          <a:p>
            <a:pPr marL="0" indent="0">
              <a:buNone/>
            </a:pPr>
            <a:r>
              <a:rPr lang="en-US" dirty="0" smtClean="0"/>
              <a:t>---- </a:t>
            </a:r>
            <a:r>
              <a:rPr lang="es-PE" dirty="0" smtClean="0"/>
              <a:t>Estado </a:t>
            </a:r>
            <a:r>
              <a:rPr lang="es-PE" dirty="0"/>
              <a:t>de cuenta de un inmueble, donde de mostrar su deuda actual y sus detalles. 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---- </a:t>
            </a:r>
            <a:r>
              <a:rPr lang="es-PE" dirty="0"/>
              <a:t>Estado de cuenta de un propietario, este reporte es muy importante si el propietario tiene varios inmuebles. </a:t>
            </a:r>
            <a:r>
              <a:rPr lang="es-PE" dirty="0" smtClean="0"/>
              <a:t>---- Reporte </a:t>
            </a:r>
            <a:r>
              <a:rPr lang="es-PE" dirty="0"/>
              <a:t>de Ingresos y Gastos. 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---- </a:t>
            </a:r>
            <a:r>
              <a:rPr lang="es-PE" dirty="0"/>
              <a:t>Estado financiero, donde debe mostrar los ingresos, gastos y por cobrar, este reporte debe ser por edificio</a:t>
            </a:r>
          </a:p>
        </p:txBody>
      </p:sp>
    </p:spTree>
    <p:extLst>
      <p:ext uri="{BB962C8B-B14F-4D97-AF65-F5344CB8AC3E}">
        <p14:creationId xmlns:p14="http://schemas.microsoft.com/office/powerpoint/2010/main" val="174758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USOS </a:t>
            </a:r>
            <a:endParaRPr lang="en-US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07" y="2721687"/>
            <a:ext cx="1986880" cy="1366220"/>
          </a:xfr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3" t="22401" r="6908" b="11024"/>
          <a:stretch/>
        </p:blipFill>
        <p:spPr>
          <a:xfrm>
            <a:off x="989701" y="4625789"/>
            <a:ext cx="2086986" cy="1366221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79" y="3444148"/>
            <a:ext cx="1861320" cy="1366220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43" y="3485480"/>
            <a:ext cx="1664476" cy="136622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524485" y="2644259"/>
            <a:ext cx="399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GENERACION DE CUOTA DE AGUA</a:t>
            </a:r>
            <a:endParaRPr lang="es-ES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1" name="Conector recto de flecha 10"/>
          <p:cNvCxnSpPr>
            <a:endCxn id="6" idx="0"/>
          </p:cNvCxnSpPr>
          <p:nvPr/>
        </p:nvCxnSpPr>
        <p:spPr>
          <a:xfrm flipH="1">
            <a:off x="4485939" y="2972259"/>
            <a:ext cx="418069" cy="47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895191" y="3013591"/>
            <a:ext cx="311971" cy="47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Recorte de pantalla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r="5294"/>
          <a:stretch/>
        </p:blipFill>
        <p:spPr>
          <a:xfrm>
            <a:off x="8326417" y="2721687"/>
            <a:ext cx="2065469" cy="1366220"/>
          </a:xfrm>
          <a:prstGeom prst="rect">
            <a:avLst/>
          </a:prstGeom>
        </p:spPr>
      </p:pic>
      <p:pic>
        <p:nvPicPr>
          <p:cNvPr id="16" name="Imagen 15" descr="Recorte de pantalla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4885" b="7653"/>
          <a:stretch/>
        </p:blipFill>
        <p:spPr>
          <a:xfrm>
            <a:off x="5662978" y="4984443"/>
            <a:ext cx="1861320" cy="1129553"/>
          </a:xfrm>
          <a:prstGeom prst="rect">
            <a:avLst/>
          </a:prstGeom>
        </p:spPr>
      </p:pic>
      <p:pic>
        <p:nvPicPr>
          <p:cNvPr id="17" name="Imagen 16" descr="Recorte de pantalla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53" y="4810368"/>
            <a:ext cx="2274433" cy="1303628"/>
          </a:xfrm>
          <a:prstGeom prst="rect">
            <a:avLst/>
          </a:prstGeom>
        </p:spPr>
      </p:pic>
      <p:pic>
        <p:nvPicPr>
          <p:cNvPr id="18" name="Imagen 17" descr="Recorte de pantalla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3025"/>
          <a:stretch/>
        </p:blipFill>
        <p:spPr>
          <a:xfrm>
            <a:off x="3544521" y="4984443"/>
            <a:ext cx="1872078" cy="11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SECUENCIA</a:t>
            </a:r>
            <a:endParaRPr lang="en-US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245467"/>
            <a:ext cx="2191384" cy="1703050"/>
          </a:xfr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47" y="2257879"/>
            <a:ext cx="7896112" cy="42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DESCRIPCION: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345102"/>
              </p:ext>
            </p:extLst>
          </p:nvPr>
        </p:nvGraphicFramePr>
        <p:xfrm>
          <a:off x="2441988" y="2086981"/>
          <a:ext cx="7541110" cy="4572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1110">
                  <a:extLst>
                    <a:ext uri="{9D8B030D-6E8A-4147-A177-3AD203B41FA5}">
                      <a16:colId xmlns:a16="http://schemas.microsoft.com/office/drawing/2014/main" val="3701496730"/>
                    </a:ext>
                  </a:extLst>
                </a:gridCol>
              </a:tblGrid>
              <a:tr h="281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Nombre: Generar Cuota de mantenimiento </a:t>
                      </a:r>
                      <a:r>
                        <a:rPr lang="es-PE" sz="11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895243"/>
                  </a:ext>
                </a:extLst>
              </a:tr>
              <a:tr h="2850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Autor: Administrador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3877"/>
                  </a:ext>
                </a:extLst>
              </a:tr>
              <a:tr h="2850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Fecha:13-11-17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95372"/>
                  </a:ext>
                </a:extLst>
              </a:tr>
              <a:tr h="5901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Descripción: En este proceso se generaran las cuotas por el mantenimiento de los inmuebles.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90262"/>
                  </a:ext>
                </a:extLst>
              </a:tr>
              <a:tr h="758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Actores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PE" sz="1200" dirty="0">
                          <a:effectLst/>
                        </a:rPr>
                        <a:t>Administrador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37588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Precondición: el usuario ha sido admitido como Administrador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41678"/>
                  </a:ext>
                </a:extLst>
              </a:tr>
              <a:tr h="10424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Flujo normal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200" dirty="0">
                          <a:effectLst/>
                        </a:rPr>
                        <a:t>El administrador ingresa al sistema y registra las cuotas por mantenimiento luego genera la cuota general.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950595"/>
                  </a:ext>
                </a:extLst>
              </a:tr>
              <a:tr h="5901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 Poscondicion: se ha generado la cuota de mantenimiento correctamente.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3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1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949" y="1324769"/>
            <a:ext cx="9528099" cy="751457"/>
          </a:xfrm>
        </p:spPr>
        <p:txBody>
          <a:bodyPr/>
          <a:lstStyle/>
          <a:p>
            <a:r>
              <a:rPr lang="es-ES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GENERACION DE CUOTA DE AGUA</a:t>
            </a:r>
            <a:br>
              <a:rPr lang="es-ES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dirty="0"/>
          </a:p>
        </p:txBody>
      </p:sp>
      <p:pic>
        <p:nvPicPr>
          <p:cNvPr id="5" name="Marcador de contenido 4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2" y="3617061"/>
            <a:ext cx="2322313" cy="1611156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13" y="2284253"/>
            <a:ext cx="7452346" cy="42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DESCRIPCION: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242529"/>
              </p:ext>
            </p:extLst>
          </p:nvPr>
        </p:nvGraphicFramePr>
        <p:xfrm>
          <a:off x="2796988" y="2471007"/>
          <a:ext cx="6465345" cy="3843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65345">
                  <a:extLst>
                    <a:ext uri="{9D8B030D-6E8A-4147-A177-3AD203B41FA5}">
                      <a16:colId xmlns:a16="http://schemas.microsoft.com/office/drawing/2014/main" val="1571958518"/>
                    </a:ext>
                  </a:extLst>
                </a:gridCol>
              </a:tblGrid>
              <a:tr h="248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Nombre: Registrar Recibos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172978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Autor: Asistente Administrativo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94935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Fecha:13-11-17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228878"/>
                  </a:ext>
                </a:extLst>
              </a:tr>
              <a:tr h="514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Descripción: En este proceso se registrarán los pagos de los recibos del agua, realizados por los propietarios.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6779"/>
                  </a:ext>
                </a:extLst>
              </a:tr>
              <a:tr h="661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Actores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PE" sz="1200" dirty="0">
                          <a:effectLst/>
                        </a:rPr>
                        <a:t>Asistente administrativo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08601"/>
                  </a:ext>
                </a:extLst>
              </a:tr>
              <a:tr h="514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Precondición: el usuario ha sido admitido como asistente administrativo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05178"/>
                  </a:ext>
                </a:extLst>
              </a:tr>
              <a:tr h="1157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Flujo normal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200" dirty="0">
                          <a:effectLst/>
                        </a:rPr>
                        <a:t>el asistente administrativo ingresa al sistema registra los pagos del agua indicando  el monto cancelado y el mes de cancelación y la fecha del registro.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76082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 Poscondicion: se ha registrado un recibo correctamente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8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96" y="3410175"/>
            <a:ext cx="2256147" cy="1645920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38" y="2203214"/>
            <a:ext cx="7544659" cy="43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133</TotalTime>
  <Words>894</Words>
  <Application>Microsoft Office PowerPoint</Application>
  <PresentationFormat>Panorámica</PresentationFormat>
  <Paragraphs>136</Paragraphs>
  <Slides>22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Calibri</vt:lpstr>
      <vt:lpstr>Century Gothic</vt:lpstr>
      <vt:lpstr>Symbol</vt:lpstr>
      <vt:lpstr>Times New Roman</vt:lpstr>
      <vt:lpstr>Wingdings</vt:lpstr>
      <vt:lpstr>Wingdings 2</vt:lpstr>
      <vt:lpstr>Citable</vt:lpstr>
      <vt:lpstr>SISTEMA DE CONDOMINIO</vt:lpstr>
      <vt:lpstr>INTEGRANTES:</vt:lpstr>
      <vt:lpstr>  DETALLES DEL REQUERIMIENTO </vt:lpstr>
      <vt:lpstr>CASOS DE USOS </vt:lpstr>
      <vt:lpstr>DIAGRAMAS DE SECUENCIA</vt:lpstr>
      <vt:lpstr>DESCRIPCION:</vt:lpstr>
      <vt:lpstr>GENERACION DE CUOTA DE AGUA </vt:lpstr>
      <vt:lpstr>DESCRIPCION:</vt:lpstr>
      <vt:lpstr>Presentación de PowerPoint</vt:lpstr>
      <vt:lpstr>DESCRIPCION:</vt:lpstr>
      <vt:lpstr>Presentación de PowerPoint</vt:lpstr>
      <vt:lpstr>DESCRIPCION:</vt:lpstr>
      <vt:lpstr>CONSULTAS</vt:lpstr>
      <vt:lpstr>DESCRIPCION:</vt:lpstr>
      <vt:lpstr>Presentación de PowerPoint</vt:lpstr>
      <vt:lpstr>DESCRIPCION:</vt:lpstr>
      <vt:lpstr>Presentación de PowerPoint</vt:lpstr>
      <vt:lpstr> DESCRIPCION:</vt:lpstr>
      <vt:lpstr>Presentación de PowerPoint</vt:lpstr>
      <vt:lpstr>DESCRIPCION:</vt:lpstr>
      <vt:lpstr>BASE DE DATOS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CONDOMINIO</dc:title>
  <dc:creator>Usuario de Windows</dc:creator>
  <cp:lastModifiedBy>alumno</cp:lastModifiedBy>
  <cp:revision>46</cp:revision>
  <dcterms:created xsi:type="dcterms:W3CDTF">2017-11-27T20:58:30Z</dcterms:created>
  <dcterms:modified xsi:type="dcterms:W3CDTF">2017-11-28T12:54:59Z</dcterms:modified>
</cp:coreProperties>
</file>