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455" autoAdjust="0"/>
  </p:normalViewPr>
  <p:slideViewPr>
    <p:cSldViewPr snapToGrid="0">
      <p:cViewPr varScale="1">
        <p:scale>
          <a:sx n="87" d="100"/>
          <a:sy n="87" d="100"/>
        </p:scale>
        <p:origin x="2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93154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C2968F-B4AB-4AE8-A742-93ADA2729512}" type="datetimeFigureOut">
              <a:rPr lang="es-PE" smtClean="0"/>
              <a:t>30/11/2017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20819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419632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200304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152527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33413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766502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3771429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250197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283187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29138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BC2968F-B4AB-4AE8-A742-93ADA2729512}" type="datetimeFigureOut">
              <a:rPr lang="es-PE" smtClean="0"/>
              <a:t>30/11/2017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401618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BC2968F-B4AB-4AE8-A742-93ADA2729512}" type="datetimeFigureOut">
              <a:rPr lang="es-PE" smtClean="0"/>
              <a:t>30/11/2017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507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174613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184579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6BC2968F-B4AB-4AE8-A742-93ADA2729512}" type="datetimeFigureOut">
              <a:rPr lang="es-PE" smtClean="0"/>
              <a:t>30/11/2017</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308415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C2968F-B4AB-4AE8-A742-93ADA2729512}" type="datetimeFigureOut">
              <a:rPr lang="es-PE" smtClean="0"/>
              <a:t>30/11/2017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CD05211-467F-4731-A98A-A9D2D440E32D}" type="slidenum">
              <a:rPr lang="es-PE" smtClean="0"/>
              <a:t>‹Nº›</a:t>
            </a:fld>
            <a:endParaRPr lang="es-PE"/>
          </a:p>
        </p:txBody>
      </p:sp>
    </p:spTree>
    <p:extLst>
      <p:ext uri="{BB962C8B-B14F-4D97-AF65-F5344CB8AC3E}">
        <p14:creationId xmlns:p14="http://schemas.microsoft.com/office/powerpoint/2010/main" val="365260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C2968F-B4AB-4AE8-A742-93ADA2729512}" type="datetimeFigureOut">
              <a:rPr lang="es-PE" smtClean="0"/>
              <a:t>30/11/2017</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D05211-467F-4731-A98A-A9D2D440E32D}" type="slidenum">
              <a:rPr lang="es-PE" smtClean="0"/>
              <a:t>‹Nº›</a:t>
            </a:fld>
            <a:endParaRPr lang="es-PE"/>
          </a:p>
        </p:txBody>
      </p:sp>
    </p:spTree>
    <p:extLst>
      <p:ext uri="{BB962C8B-B14F-4D97-AF65-F5344CB8AC3E}">
        <p14:creationId xmlns:p14="http://schemas.microsoft.com/office/powerpoint/2010/main" val="3482371573"/>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2404" y="714703"/>
            <a:ext cx="8825658" cy="2711669"/>
          </a:xfrm>
        </p:spPr>
        <p:txBody>
          <a:bodyPr/>
          <a:lstStyle/>
          <a:p>
            <a:r>
              <a:rPr lang="es-PE" b="1" dirty="0"/>
              <a:t>PROYECTO "CONDOSOFT"</a:t>
            </a:r>
            <a:r>
              <a:rPr lang="es-PE" dirty="0"/>
              <a:t/>
            </a:r>
            <a:br>
              <a:rPr lang="es-PE" dirty="0"/>
            </a:br>
            <a:endParaRPr lang="es-PE" dirty="0"/>
          </a:p>
        </p:txBody>
      </p:sp>
      <p:sp>
        <p:nvSpPr>
          <p:cNvPr id="3" name="Subtítulo 2"/>
          <p:cNvSpPr>
            <a:spLocks noGrp="1"/>
          </p:cNvSpPr>
          <p:nvPr>
            <p:ph type="subTitle" idx="1"/>
          </p:nvPr>
        </p:nvSpPr>
        <p:spPr>
          <a:xfrm>
            <a:off x="1424849" y="3284017"/>
            <a:ext cx="9171316" cy="2829481"/>
          </a:xfrm>
        </p:spPr>
        <p:txBody>
          <a:bodyPr>
            <a:normAutofit/>
          </a:bodyPr>
          <a:lstStyle/>
          <a:p>
            <a:r>
              <a:rPr lang="es-PE" sz="2400" dirty="0" smtClean="0">
                <a:solidFill>
                  <a:schemeClr val="accent6">
                    <a:lumMod val="20000"/>
                    <a:lumOff val="80000"/>
                  </a:schemeClr>
                </a:solidFill>
              </a:rPr>
              <a:t>Integrantes:</a:t>
            </a:r>
          </a:p>
          <a:p>
            <a:r>
              <a:rPr lang="es-PE" sz="2400" dirty="0" smtClean="0">
                <a:solidFill>
                  <a:schemeClr val="accent6">
                    <a:lumMod val="20000"/>
                    <a:lumOff val="80000"/>
                  </a:schemeClr>
                </a:solidFill>
              </a:rPr>
              <a:t>-Mendoza Tolentino Mario</a:t>
            </a:r>
          </a:p>
          <a:p>
            <a:r>
              <a:rPr lang="es-PE" sz="2400" dirty="0" smtClean="0">
                <a:solidFill>
                  <a:schemeClr val="accent6">
                    <a:lumMod val="20000"/>
                    <a:lumOff val="80000"/>
                  </a:schemeClr>
                </a:solidFill>
              </a:rPr>
              <a:t>-Alvarado halire  Brenda</a:t>
            </a:r>
          </a:p>
          <a:p>
            <a:r>
              <a:rPr lang="es-PE" sz="2400" dirty="0" smtClean="0">
                <a:solidFill>
                  <a:schemeClr val="accent6">
                    <a:lumMod val="20000"/>
                    <a:lumOff val="80000"/>
                  </a:schemeClr>
                </a:solidFill>
              </a:rPr>
              <a:t>-Carpio Villalobos </a:t>
            </a:r>
            <a:r>
              <a:rPr lang="es-PE" sz="2400" dirty="0" smtClean="0">
                <a:solidFill>
                  <a:schemeClr val="accent6">
                    <a:lumMod val="20000"/>
                    <a:lumOff val="80000"/>
                  </a:schemeClr>
                </a:solidFill>
              </a:rPr>
              <a:t>Hillary</a:t>
            </a:r>
          </a:p>
          <a:p>
            <a:r>
              <a:rPr lang="es-PE" sz="2400" dirty="0" smtClean="0">
                <a:solidFill>
                  <a:schemeClr val="accent6">
                    <a:lumMod val="20000"/>
                    <a:lumOff val="80000"/>
                  </a:schemeClr>
                </a:solidFill>
              </a:rPr>
              <a:t>-jempekit pujupat </a:t>
            </a:r>
            <a:r>
              <a:rPr lang="es-PE" sz="2400" dirty="0" err="1" smtClean="0">
                <a:solidFill>
                  <a:schemeClr val="accent6">
                    <a:lumMod val="20000"/>
                    <a:lumOff val="80000"/>
                  </a:schemeClr>
                </a:solidFill>
              </a:rPr>
              <a:t>galvez</a:t>
            </a:r>
            <a:r>
              <a:rPr lang="es-PE" sz="2400" dirty="0" smtClean="0">
                <a:solidFill>
                  <a:schemeClr val="accent6">
                    <a:lumMod val="20000"/>
                    <a:lumOff val="80000"/>
                  </a:schemeClr>
                </a:solidFill>
              </a:rPr>
              <a:t> </a:t>
            </a:r>
            <a:endParaRPr lang="es-PE" sz="2400" dirty="0">
              <a:solidFill>
                <a:schemeClr val="accent6">
                  <a:lumMod val="20000"/>
                  <a:lumOff val="80000"/>
                </a:schemeClr>
              </a:solidFill>
            </a:endParaRPr>
          </a:p>
        </p:txBody>
      </p:sp>
      <p:pic>
        <p:nvPicPr>
          <p:cNvPr id="5" name="Imagen 4"/>
          <p:cNvPicPr>
            <a:picLocks noChangeAspect="1"/>
          </p:cNvPicPr>
          <p:nvPr/>
        </p:nvPicPr>
        <p:blipFill>
          <a:blip r:embed="rId2"/>
          <a:stretch>
            <a:fillRect/>
          </a:stretch>
        </p:blipFill>
        <p:spPr>
          <a:xfrm>
            <a:off x="7706529" y="2376684"/>
            <a:ext cx="3263952" cy="3263952"/>
          </a:xfrm>
          <a:prstGeom prst="rect">
            <a:avLst/>
          </a:prstGeom>
        </p:spPr>
      </p:pic>
    </p:spTree>
    <p:extLst>
      <p:ext uri="{BB962C8B-B14F-4D97-AF65-F5344CB8AC3E}">
        <p14:creationId xmlns:p14="http://schemas.microsoft.com/office/powerpoint/2010/main" val="133748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572281" y="550844"/>
            <a:ext cx="5602234" cy="6158429"/>
          </a:xfrm>
          <a:prstGeom prst="rect">
            <a:avLst/>
          </a:prstGeom>
        </p:spPr>
      </p:pic>
    </p:spTree>
    <p:extLst>
      <p:ext uri="{BB962C8B-B14F-4D97-AF65-F5344CB8AC3E}">
        <p14:creationId xmlns:p14="http://schemas.microsoft.com/office/powerpoint/2010/main" val="109176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844140" y="334294"/>
            <a:ext cx="5402033" cy="7335165"/>
          </a:xfrm>
          <a:prstGeom prst="rect">
            <a:avLst/>
          </a:prstGeom>
        </p:spPr>
      </p:pic>
    </p:spTree>
    <p:extLst>
      <p:ext uri="{BB962C8B-B14F-4D97-AF65-F5344CB8AC3E}">
        <p14:creationId xmlns:p14="http://schemas.microsoft.com/office/powerpoint/2010/main" val="80569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864386" y="550843"/>
            <a:ext cx="5040264" cy="6436946"/>
          </a:xfrm>
          <a:prstGeom prst="rect">
            <a:avLst/>
          </a:prstGeom>
        </p:spPr>
      </p:pic>
    </p:spTree>
    <p:extLst>
      <p:ext uri="{BB962C8B-B14F-4D97-AF65-F5344CB8AC3E}">
        <p14:creationId xmlns:p14="http://schemas.microsoft.com/office/powerpoint/2010/main" val="403537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117773" y="-418641"/>
            <a:ext cx="5161450" cy="7123991"/>
          </a:xfrm>
          <a:prstGeom prst="rect">
            <a:avLst/>
          </a:prstGeom>
        </p:spPr>
      </p:pic>
    </p:spTree>
    <p:extLst>
      <p:ext uri="{BB962C8B-B14F-4D97-AF65-F5344CB8AC3E}">
        <p14:creationId xmlns:p14="http://schemas.microsoft.com/office/powerpoint/2010/main" val="406762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lstStyle/>
          <a:p>
            <a:endParaRPr lang="es-PE" dirty="0"/>
          </a:p>
          <a:p>
            <a:r>
              <a:rPr lang="es-PE" dirty="0"/>
              <a:t> En un CONDOMINIO se presentan muchas necesidades que necesitan ser gestionadas por un sistema informático. </a:t>
            </a:r>
          </a:p>
          <a:p>
            <a:r>
              <a:rPr lang="es-PE" dirty="0"/>
              <a:t>La empresa </a:t>
            </a:r>
            <a:r>
              <a:rPr lang="es-PE" b="1" dirty="0"/>
              <a:t>"MUCHO SOFTWARE" </a:t>
            </a:r>
            <a:r>
              <a:rPr lang="es-PE" dirty="0"/>
              <a:t>requiere desarrollar un </a:t>
            </a:r>
            <a:r>
              <a:rPr lang="es-PE" b="1" i="1" dirty="0"/>
              <a:t>"SISTEMA DE CONDOMINIOS" </a:t>
            </a:r>
            <a:r>
              <a:rPr lang="es-PE" dirty="0"/>
              <a:t>para ofrecerlos a sus clientes. </a:t>
            </a:r>
          </a:p>
          <a:p>
            <a:r>
              <a:rPr lang="es-PE" dirty="0"/>
              <a:t>El sistema debe gestionar básicamente los ingresos y gastos que se generan. </a:t>
            </a:r>
          </a:p>
        </p:txBody>
      </p:sp>
      <p:pic>
        <p:nvPicPr>
          <p:cNvPr id="5" name="Imagen 4"/>
          <p:cNvPicPr>
            <a:picLocks noChangeAspect="1"/>
          </p:cNvPicPr>
          <p:nvPr/>
        </p:nvPicPr>
        <p:blipFill>
          <a:blip r:embed="rId2"/>
          <a:stretch>
            <a:fillRect/>
          </a:stretch>
        </p:blipFill>
        <p:spPr>
          <a:xfrm>
            <a:off x="8961705" y="452718"/>
            <a:ext cx="2619375" cy="2003522"/>
          </a:xfrm>
          <a:prstGeom prst="rect">
            <a:avLst/>
          </a:prstGeom>
        </p:spPr>
      </p:pic>
    </p:spTree>
    <p:extLst>
      <p:ext uri="{BB962C8B-B14F-4D97-AF65-F5344CB8AC3E}">
        <p14:creationId xmlns:p14="http://schemas.microsoft.com/office/powerpoint/2010/main" val="3146596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1848" y="683172"/>
            <a:ext cx="9188005" cy="5565227"/>
          </a:xfrm>
        </p:spPr>
        <p:txBody>
          <a:bodyPr>
            <a:normAutofit fontScale="85000" lnSpcReduction="10000"/>
          </a:bodyPr>
          <a:lstStyle/>
          <a:p>
            <a:endParaRPr lang="es-PE" dirty="0"/>
          </a:p>
          <a:p>
            <a:r>
              <a:rPr lang="es-PE" dirty="0"/>
              <a:t> </a:t>
            </a:r>
            <a:r>
              <a:rPr lang="es-PE" b="1" dirty="0"/>
              <a:t>DETALLES DEL REQUERIMIENTO </a:t>
            </a:r>
            <a:endParaRPr lang="es-PE" dirty="0"/>
          </a:p>
          <a:p>
            <a:pPr marL="0" indent="0">
              <a:buNone/>
            </a:pPr>
            <a:r>
              <a:rPr lang="es-PE" dirty="0"/>
              <a:t>Los detalles del requerimiento son: </a:t>
            </a:r>
          </a:p>
          <a:p>
            <a:r>
              <a:rPr lang="es-PE" dirty="0"/>
              <a:t>1. Registro de propietarios, se debe tener en cuenta que algunas propiedades cambian de dueño, y que una persona puede ser propietaria de varios inmuebles. </a:t>
            </a:r>
          </a:p>
          <a:p>
            <a:r>
              <a:rPr lang="es-PE" dirty="0"/>
              <a:t>2. Gestión de inmuebles, puede ser departamento, cochera, oficina, en un condominio existen varios inmuebles, cada uno tiene un único propietario. Es importante saber quién es el propietario actual, desde que fecha y quienes fueron sus propietarios. Es importante saber en qué torre y piso queda el inmueble. Una persona puede ser propietaria de varios inmuebles. </a:t>
            </a:r>
          </a:p>
          <a:p>
            <a:r>
              <a:rPr lang="es-PE" dirty="0"/>
              <a:t>3. El servicio de energía eléctrica lo gestiona cada inmueble, por lo tanto no se tiene que controlar. </a:t>
            </a:r>
          </a:p>
          <a:p>
            <a:r>
              <a:rPr lang="es-PE" dirty="0"/>
              <a:t>4. El servicio de agua si debe controlarse, y se debe dividir entre todos los inmuebles, no se incluye la cochera. Esto genera una obligación cada mes. </a:t>
            </a:r>
          </a:p>
          <a:p>
            <a:r>
              <a:rPr lang="es-PE" dirty="0"/>
              <a:t>5. Por cada inmueble se paga un cuota de mantenimiento, cada tipo de inmueble tiene una cuota diferente. El pago se debe hacer en los cinco primeros días de cada mes, el pago es por adelantado. Esto genera una obligación cada mes. </a:t>
            </a:r>
          </a:p>
          <a:p>
            <a:endParaRPr lang="es-PE" dirty="0"/>
          </a:p>
        </p:txBody>
      </p:sp>
      <p:pic>
        <p:nvPicPr>
          <p:cNvPr id="5" name="Imagen 4"/>
          <p:cNvPicPr>
            <a:picLocks noChangeAspect="1"/>
          </p:cNvPicPr>
          <p:nvPr/>
        </p:nvPicPr>
        <p:blipFill>
          <a:blip r:embed="rId2"/>
          <a:stretch>
            <a:fillRect/>
          </a:stretch>
        </p:blipFill>
        <p:spPr>
          <a:xfrm>
            <a:off x="9639444" y="550843"/>
            <a:ext cx="2404345" cy="1599982"/>
          </a:xfrm>
          <a:prstGeom prst="rect">
            <a:avLst/>
          </a:prstGeom>
        </p:spPr>
      </p:pic>
    </p:spTree>
    <p:extLst>
      <p:ext uri="{BB962C8B-B14F-4D97-AF65-F5344CB8AC3E}">
        <p14:creationId xmlns:p14="http://schemas.microsoft.com/office/powerpoint/2010/main" val="1307867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2605" y="521148"/>
            <a:ext cx="9243152" cy="5973358"/>
          </a:xfrm>
        </p:spPr>
        <p:txBody>
          <a:bodyPr>
            <a:normAutofit fontScale="77500" lnSpcReduction="20000"/>
          </a:bodyPr>
          <a:lstStyle/>
          <a:p>
            <a:endParaRPr lang="es-PE" dirty="0"/>
          </a:p>
          <a:p>
            <a:pPr marL="0" indent="0">
              <a:buNone/>
            </a:pPr>
            <a:r>
              <a:rPr lang="es-PE" dirty="0"/>
              <a:t> </a:t>
            </a:r>
          </a:p>
          <a:p>
            <a:r>
              <a:rPr lang="es-PE" dirty="0"/>
              <a:t>6. El uso del auditorio para eventos sociales genera un ingreso, este debe ser abonado antes de usarse, por ejemplo, para celebrar un cumpleaños. El propietario debe dejar el auditorio limpio, de lo contrario debe pagar en administración para ser limpiado. </a:t>
            </a:r>
          </a:p>
          <a:p>
            <a:r>
              <a:rPr lang="es-PE" dirty="0"/>
              <a:t>7. El condominio tiene sus propios gastos, aquí tenemos una lista de algunos de ellos: </a:t>
            </a:r>
          </a:p>
          <a:p>
            <a:pPr marL="0" indent="0">
              <a:buNone/>
            </a:pPr>
            <a:r>
              <a:rPr lang="es-PE" dirty="0"/>
              <a:t> Servicios Públicos: Luz, Agua, Teléfono </a:t>
            </a:r>
          </a:p>
          <a:p>
            <a:pPr marL="0" indent="0">
              <a:buNone/>
            </a:pPr>
            <a:r>
              <a:rPr lang="es-PE" dirty="0"/>
              <a:t> Mantenimiento de Equipos: Ascensores, Puertas Levadizas, Bombas de Agua, Cerco Eléctrico, etc. </a:t>
            </a:r>
          </a:p>
          <a:p>
            <a:pPr marL="0" indent="0">
              <a:buNone/>
            </a:pPr>
            <a:r>
              <a:rPr lang="es-PE" dirty="0"/>
              <a:t> Personal: Vigilancia, Limpieza. </a:t>
            </a:r>
          </a:p>
          <a:p>
            <a:pPr marL="0" indent="0">
              <a:buNone/>
            </a:pPr>
            <a:r>
              <a:rPr lang="es-PE" dirty="0"/>
              <a:t> Servicios de Terceros: Jardinería, Limpieza, Pintado, etc. </a:t>
            </a:r>
          </a:p>
          <a:p>
            <a:pPr marL="0" indent="0">
              <a:buNone/>
            </a:pPr>
            <a:r>
              <a:rPr lang="es-PE" dirty="0"/>
              <a:t> Insumos y Materiales </a:t>
            </a:r>
          </a:p>
          <a:p>
            <a:r>
              <a:rPr lang="es-PE" dirty="0"/>
              <a:t>8. Uno de los detalles muy importante en el sistema son los reportes: </a:t>
            </a:r>
          </a:p>
          <a:p>
            <a:pPr marL="0" indent="0">
              <a:buNone/>
            </a:pPr>
            <a:r>
              <a:rPr lang="es-PE" dirty="0"/>
              <a:t> Estado de cuenta de un inmueble, donde de mostrar su deuda actual y sus detalles. </a:t>
            </a:r>
          </a:p>
          <a:p>
            <a:pPr marL="0" indent="0">
              <a:buNone/>
            </a:pPr>
            <a:r>
              <a:rPr lang="es-PE" dirty="0"/>
              <a:t> Estado de cuenta de un propietario, este reporte es muy importante si el propietario tiene varios inmuebles. </a:t>
            </a:r>
          </a:p>
          <a:p>
            <a:pPr marL="0" indent="0">
              <a:buNone/>
            </a:pPr>
            <a:r>
              <a:rPr lang="es-PE" dirty="0"/>
              <a:t> Reporte de Ingresos y Gastos. </a:t>
            </a:r>
          </a:p>
          <a:p>
            <a:pPr marL="0" indent="0">
              <a:buNone/>
            </a:pPr>
            <a:r>
              <a:rPr lang="es-PE" dirty="0"/>
              <a:t> Estado financiero, donde debe mostrar los ingresos, gastos y por cobrar, este reporte debe ser por edificio. </a:t>
            </a:r>
          </a:p>
        </p:txBody>
      </p:sp>
      <p:pic>
        <p:nvPicPr>
          <p:cNvPr id="4" name="Imagen 3"/>
          <p:cNvPicPr>
            <a:picLocks noChangeAspect="1"/>
          </p:cNvPicPr>
          <p:nvPr/>
        </p:nvPicPr>
        <p:blipFill>
          <a:blip r:embed="rId2"/>
          <a:stretch>
            <a:fillRect/>
          </a:stretch>
        </p:blipFill>
        <p:spPr>
          <a:xfrm>
            <a:off x="9805757" y="1907456"/>
            <a:ext cx="2143125" cy="2143125"/>
          </a:xfrm>
          <a:prstGeom prst="rect">
            <a:avLst/>
          </a:prstGeom>
        </p:spPr>
      </p:pic>
    </p:spTree>
    <p:extLst>
      <p:ext uri="{BB962C8B-B14F-4D97-AF65-F5344CB8AC3E}">
        <p14:creationId xmlns:p14="http://schemas.microsoft.com/office/powerpoint/2010/main" val="2958567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s-PE" b="1" dirty="0"/>
              <a:t>Casos de Uso:</a:t>
            </a:r>
            <a:r>
              <a:rPr lang="es-PE" dirty="0"/>
              <a:t/>
            </a:r>
            <a:br>
              <a:rPr lang="es-PE" dirty="0"/>
            </a:br>
            <a:endParaRPr lang="es-PE"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8193" y="1376855"/>
            <a:ext cx="7112555" cy="4703379"/>
          </a:xfrm>
          <a:prstGeom prst="rect">
            <a:avLst/>
          </a:prstGeom>
        </p:spPr>
      </p:pic>
    </p:spTree>
    <p:extLst>
      <p:ext uri="{BB962C8B-B14F-4D97-AF65-F5344CB8AC3E}">
        <p14:creationId xmlns:p14="http://schemas.microsoft.com/office/powerpoint/2010/main" val="3096704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30136" y="892245"/>
            <a:ext cx="9461864" cy="4195481"/>
          </a:xfrm>
        </p:spPr>
        <p:txBody>
          <a:bodyPr>
            <a:normAutofit/>
          </a:bodyPr>
          <a:lstStyle/>
          <a:p>
            <a:pPr marL="0" indent="0">
              <a:buNone/>
            </a:pPr>
            <a:r>
              <a:rPr lang="es-PE" sz="8000" dirty="0" smtClean="0"/>
              <a:t>Documentación de casos de uso</a:t>
            </a:r>
            <a:endParaRPr lang="es-PE" sz="8000" dirty="0"/>
          </a:p>
        </p:txBody>
      </p:sp>
      <p:pic>
        <p:nvPicPr>
          <p:cNvPr id="4" name="Imagen 3"/>
          <p:cNvPicPr>
            <a:picLocks noChangeAspect="1"/>
          </p:cNvPicPr>
          <p:nvPr/>
        </p:nvPicPr>
        <p:blipFill>
          <a:blip r:embed="rId2"/>
          <a:stretch>
            <a:fillRect/>
          </a:stretch>
        </p:blipFill>
        <p:spPr>
          <a:xfrm>
            <a:off x="7822942" y="4006008"/>
            <a:ext cx="3850403" cy="2163437"/>
          </a:xfrm>
          <a:prstGeom prst="rect">
            <a:avLst/>
          </a:prstGeom>
        </p:spPr>
      </p:pic>
      <p:pic>
        <p:nvPicPr>
          <p:cNvPr id="5" name="Imagen 4"/>
          <p:cNvPicPr>
            <a:picLocks noChangeAspect="1"/>
          </p:cNvPicPr>
          <p:nvPr/>
        </p:nvPicPr>
        <p:blipFill>
          <a:blip r:embed="rId3"/>
          <a:stretch>
            <a:fillRect/>
          </a:stretch>
        </p:blipFill>
        <p:spPr>
          <a:xfrm>
            <a:off x="332131" y="253956"/>
            <a:ext cx="2066925" cy="2209800"/>
          </a:xfrm>
          <a:prstGeom prst="rect">
            <a:avLst/>
          </a:prstGeom>
        </p:spPr>
      </p:pic>
    </p:spTree>
    <p:extLst>
      <p:ext uri="{BB962C8B-B14F-4D97-AF65-F5344CB8AC3E}">
        <p14:creationId xmlns:p14="http://schemas.microsoft.com/office/powerpoint/2010/main" val="25195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5" name="Tabla 14"/>
          <p:cNvGraphicFramePr>
            <a:graphicFrameLocks noGrp="1"/>
          </p:cNvGraphicFramePr>
          <p:nvPr>
            <p:extLst>
              <p:ext uri="{D42A27DB-BD31-4B8C-83A1-F6EECF244321}">
                <p14:modId xmlns:p14="http://schemas.microsoft.com/office/powerpoint/2010/main" val="3802081391"/>
              </p:ext>
            </p:extLst>
          </p:nvPr>
        </p:nvGraphicFramePr>
        <p:xfrm>
          <a:off x="3420533" y="248356"/>
          <a:ext cx="5825067" cy="6186311"/>
        </p:xfrm>
        <a:graphic>
          <a:graphicData uri="http://schemas.openxmlformats.org/drawingml/2006/table">
            <a:tbl>
              <a:tblPr firstRow="1" firstCol="1" bandRow="1"/>
              <a:tblGrid>
                <a:gridCol w="2562735">
                  <a:extLst>
                    <a:ext uri="{9D8B030D-6E8A-4147-A177-3AD203B41FA5}">
                      <a16:colId xmlns:a16="http://schemas.microsoft.com/office/drawing/2014/main" val="3098353561"/>
                    </a:ext>
                  </a:extLst>
                </a:gridCol>
                <a:gridCol w="3262332">
                  <a:extLst>
                    <a:ext uri="{9D8B030D-6E8A-4147-A177-3AD203B41FA5}">
                      <a16:colId xmlns:a16="http://schemas.microsoft.com/office/drawing/2014/main" val="3449864957"/>
                    </a:ext>
                  </a:extLst>
                </a:gridCol>
              </a:tblGrid>
              <a:tr h="631040">
                <a:tc>
                  <a:txBody>
                    <a:bodyPr/>
                    <a:lstStyle/>
                    <a:p>
                      <a:pPr marL="457200" algn="just">
                        <a:lnSpc>
                          <a:spcPct val="200000"/>
                        </a:lnSpc>
                        <a:spcBef>
                          <a:spcPts val="20"/>
                        </a:spcBef>
                        <a:spcAft>
                          <a:spcPts val="1000"/>
                        </a:spcAft>
                        <a:tabLst>
                          <a:tab pos="5220970" algn="l"/>
                        </a:tabLst>
                      </a:pPr>
                      <a:r>
                        <a:rPr lang="es-PE" sz="700" b="1">
                          <a:solidFill>
                            <a:srgbClr val="002060"/>
                          </a:solidFill>
                          <a:effectLst/>
                          <a:latin typeface="Arial" panose="020B0604020202020204" pitchFamily="34" charset="0"/>
                          <a:ea typeface="Calibri" panose="020F0502020204030204" pitchFamily="34" charset="0"/>
                          <a:cs typeface="Times New Roman" panose="02020603050405020304" pitchFamily="18" charset="0"/>
                        </a:rPr>
                        <a:t>                                              Gestión </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a:noFill/>
                    </a:lnL>
                    <a:lnR>
                      <a:noFill/>
                    </a:lnR>
                    <a:lnT>
                      <a:noFill/>
                    </a:lnT>
                    <a:lnB>
                      <a:noFill/>
                    </a:lnB>
                    <a:solidFill>
                      <a:srgbClr val="B4C6E7"/>
                    </a:solidFill>
                  </a:tcPr>
                </a:tc>
                <a:tc>
                  <a:txBody>
                    <a:bodyPr/>
                    <a:lstStyle/>
                    <a:p>
                      <a:pPr marL="457200" algn="just">
                        <a:lnSpc>
                          <a:spcPct val="200000"/>
                        </a:lnSpc>
                        <a:spcBef>
                          <a:spcPts val="20"/>
                        </a:spcBef>
                        <a:spcAft>
                          <a:spcPts val="1000"/>
                        </a:spcAft>
                        <a:tabLst>
                          <a:tab pos="5220970" algn="l"/>
                        </a:tabLst>
                      </a:pPr>
                      <a:r>
                        <a:rPr lang="es-PE" sz="700" b="1">
                          <a:solidFill>
                            <a:srgbClr val="002060"/>
                          </a:solidFill>
                          <a:effectLst/>
                          <a:latin typeface="Arial" panose="020B0604020202020204" pitchFamily="34" charset="0"/>
                          <a:ea typeface="Calibri" panose="020F0502020204030204" pitchFamily="34" charset="0"/>
                          <a:cs typeface="Times New Roman" panose="02020603050405020304" pitchFamily="18" charset="0"/>
                        </a:rPr>
                        <a:t>de  reporte</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a:noFill/>
                    </a:lnL>
                    <a:lnR>
                      <a:noFill/>
                    </a:lnR>
                    <a:lnT>
                      <a:noFill/>
                    </a:lnT>
                    <a:lnB>
                      <a:noFill/>
                    </a:lnB>
                    <a:solidFill>
                      <a:srgbClr val="B4C6E7"/>
                    </a:solidFill>
                  </a:tcPr>
                </a:tc>
                <a:extLst>
                  <a:ext uri="{0D108BD9-81ED-4DB2-BD59-A6C34878D82A}">
                    <a16:rowId xmlns:a16="http://schemas.microsoft.com/office/drawing/2014/main" val="728251903"/>
                  </a:ext>
                </a:extLst>
              </a:tr>
              <a:tr h="1176628">
                <a:tc>
                  <a:txBody>
                    <a:bodyPr/>
                    <a:lstStyle/>
                    <a:p>
                      <a:pPr marL="457200" algn="just">
                        <a:lnSpc>
                          <a:spcPct val="200000"/>
                        </a:lnSpc>
                        <a:spcBef>
                          <a:spcPts val="20"/>
                        </a:spcBef>
                        <a:spcAft>
                          <a:spcPts val="1000"/>
                        </a:spcAft>
                        <a:tabLst>
                          <a:tab pos="5220970" algn="l"/>
                        </a:tabLst>
                      </a:pPr>
                      <a:r>
                        <a:rPr lang="es-PE" sz="7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Descripción:</a:t>
                      </a:r>
                      <a:endParaRPr lang="es-PE"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200000"/>
                        </a:lnSpc>
                        <a:spcBef>
                          <a:spcPts val="20"/>
                        </a:spcBef>
                        <a:spcAft>
                          <a:spcPts val="1000"/>
                        </a:spcAft>
                        <a:tabLst>
                          <a:tab pos="267335" algn="l"/>
                          <a:tab pos="5220970" algn="l"/>
                        </a:tabLst>
                      </a:pPr>
                      <a:r>
                        <a:rPr lang="es-PE" sz="7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 documento describe los procedimientos para Gestión de Reportes</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8461507"/>
                  </a:ext>
                </a:extLst>
              </a:tr>
              <a:tr h="315521">
                <a:tc>
                  <a:txBody>
                    <a:bodyPr/>
                    <a:lstStyle/>
                    <a:p>
                      <a:pPr marL="457200" algn="just">
                        <a:lnSpc>
                          <a:spcPct val="200000"/>
                        </a:lnSpc>
                        <a:spcBef>
                          <a:spcPts val="20"/>
                        </a:spcBef>
                        <a:spcAft>
                          <a:spcPts val="1000"/>
                        </a:spcAft>
                        <a:tabLst>
                          <a:tab pos="5220970" algn="l"/>
                        </a:tabLst>
                      </a:pPr>
                      <a:r>
                        <a:rPr lang="es-PE" sz="7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Actores:</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200000"/>
                        </a:lnSpc>
                        <a:spcBef>
                          <a:spcPts val="20"/>
                        </a:spcBef>
                        <a:spcAft>
                          <a:spcPts val="1000"/>
                        </a:spcAft>
                        <a:tabLst>
                          <a:tab pos="5220970" algn="l"/>
                        </a:tabLst>
                      </a:pPr>
                      <a:r>
                        <a:rPr lang="es-PE" sz="7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Administrador</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2677394"/>
                  </a:ext>
                </a:extLst>
              </a:tr>
              <a:tr h="315521">
                <a:tc>
                  <a:txBody>
                    <a:bodyPr/>
                    <a:lstStyle/>
                    <a:p>
                      <a:pPr marL="457200" algn="just">
                        <a:lnSpc>
                          <a:spcPct val="200000"/>
                        </a:lnSpc>
                        <a:spcBef>
                          <a:spcPts val="20"/>
                        </a:spcBef>
                        <a:spcAft>
                          <a:spcPts val="1000"/>
                        </a:spcAft>
                        <a:tabLst>
                          <a:tab pos="5220970" algn="l"/>
                        </a:tabLst>
                      </a:pPr>
                      <a:r>
                        <a:rPr lang="es-PE" sz="7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Precondiciones:</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200000"/>
                        </a:lnSpc>
                        <a:spcBef>
                          <a:spcPts val="20"/>
                        </a:spcBef>
                        <a:spcAft>
                          <a:spcPts val="1000"/>
                        </a:spcAft>
                        <a:tabLst>
                          <a:tab pos="5220970" algn="l"/>
                        </a:tabLst>
                      </a:pPr>
                      <a:r>
                        <a:rPr lang="es-PE" sz="7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Que se soliciten los reportes</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2551458"/>
                  </a:ext>
                </a:extLst>
              </a:tr>
              <a:tr h="3432080">
                <a:tc>
                  <a:txBody>
                    <a:bodyPr/>
                    <a:lstStyle/>
                    <a:p>
                      <a:pPr marL="457200" algn="just">
                        <a:lnSpc>
                          <a:spcPct val="200000"/>
                        </a:lnSpc>
                        <a:spcBef>
                          <a:spcPts val="20"/>
                        </a:spcBef>
                        <a:spcAft>
                          <a:spcPts val="1000"/>
                        </a:spcAft>
                        <a:tabLst>
                          <a:tab pos="5220970" algn="l"/>
                        </a:tabLst>
                      </a:pPr>
                      <a:r>
                        <a:rPr lang="es-PE" sz="7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Flujo Normal:</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200000"/>
                        </a:lnSpc>
                        <a:spcBef>
                          <a:spcPts val="20"/>
                        </a:spcBef>
                        <a:spcAft>
                          <a:spcPts val="1000"/>
                        </a:spcAft>
                        <a:tabLst>
                          <a:tab pos="5220970" algn="l"/>
                        </a:tabLst>
                      </a:pPr>
                      <a:r>
                        <a:rPr lang="es-PE" sz="7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-Inicia cuando el administrador sacará las cuentas mensuales.</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Bef>
                          <a:spcPts val="20"/>
                        </a:spcBef>
                        <a:spcAft>
                          <a:spcPts val="1000"/>
                        </a:spcAft>
                        <a:tabLst>
                          <a:tab pos="5220970" algn="l"/>
                        </a:tabLst>
                      </a:pPr>
                      <a:r>
                        <a:rPr lang="es-PE" sz="7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El administrador solicita reporte específico al sistema.</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Bef>
                          <a:spcPts val="20"/>
                        </a:spcBef>
                        <a:spcAft>
                          <a:spcPts val="1000"/>
                        </a:spcAft>
                        <a:tabLst>
                          <a:tab pos="5220970" algn="l"/>
                        </a:tabLst>
                      </a:pPr>
                      <a:r>
                        <a:rPr lang="es-PE" sz="7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El sistema devuelve los reportes solicitados con los datos.</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Bef>
                          <a:spcPts val="20"/>
                        </a:spcBef>
                        <a:spcAft>
                          <a:spcPts val="1000"/>
                        </a:spcAft>
                        <a:tabLst>
                          <a:tab pos="5220970" algn="l"/>
                        </a:tabLst>
                      </a:pPr>
                      <a:r>
                        <a:rPr lang="es-PE" sz="7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El caso de uso termina cuando el reporte llega a los propietarios</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p>
                      <a:pPr marR="288290" algn="just">
                        <a:lnSpc>
                          <a:spcPct val="200000"/>
                        </a:lnSpc>
                        <a:spcBef>
                          <a:spcPts val="20"/>
                        </a:spcBef>
                        <a:spcAft>
                          <a:spcPts val="0"/>
                        </a:spcAft>
                        <a:tabLst>
                          <a:tab pos="5220970" algn="l"/>
                        </a:tabLst>
                      </a:pPr>
                      <a:r>
                        <a:rPr lang="es-PE" sz="7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5696716"/>
                  </a:ext>
                </a:extLst>
              </a:tr>
              <a:tr h="315521">
                <a:tc>
                  <a:txBody>
                    <a:bodyPr/>
                    <a:lstStyle/>
                    <a:p>
                      <a:pPr marL="457200" algn="just">
                        <a:lnSpc>
                          <a:spcPct val="200000"/>
                        </a:lnSpc>
                        <a:spcBef>
                          <a:spcPts val="20"/>
                        </a:spcBef>
                        <a:spcAft>
                          <a:spcPts val="1000"/>
                        </a:spcAft>
                        <a:tabLst>
                          <a:tab pos="5220970" algn="l"/>
                        </a:tabLst>
                      </a:pPr>
                      <a:r>
                        <a:rPr lang="es-PE" sz="7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Flujo Alternativo:</a:t>
                      </a:r>
                      <a:endParaRPr lang="es-PE" sz="70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200000"/>
                        </a:lnSpc>
                        <a:spcBef>
                          <a:spcPts val="20"/>
                        </a:spcBef>
                        <a:spcAft>
                          <a:spcPts val="0"/>
                        </a:spcAft>
                        <a:tabLst>
                          <a:tab pos="5220970" algn="l"/>
                        </a:tabLst>
                      </a:pPr>
                      <a:r>
                        <a:rPr lang="es-PE" sz="7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cancela si hay error de sistema. </a:t>
                      </a:r>
                      <a:endParaRPr lang="es-PE"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330" marR="413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4825991"/>
                  </a:ext>
                </a:extLst>
              </a:tr>
            </a:tbl>
          </a:graphicData>
        </a:graphic>
      </p:graphicFrame>
      <p:sp>
        <p:nvSpPr>
          <p:cNvPr id="16" name="Rectangle 5"/>
          <p:cNvSpPr>
            <a:spLocks noChangeArrowheads="1"/>
          </p:cNvSpPr>
          <p:nvPr/>
        </p:nvSpPr>
        <p:spPr bwMode="auto">
          <a:xfrm>
            <a:off x="3760787" y="1814355"/>
            <a:ext cx="18409715" cy="61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Tree>
    <p:extLst>
      <p:ext uri="{BB962C8B-B14F-4D97-AF65-F5344CB8AC3E}">
        <p14:creationId xmlns:p14="http://schemas.microsoft.com/office/powerpoint/2010/main" val="318156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3394983" y="-356524"/>
            <a:ext cx="5402033" cy="7571047"/>
          </a:xfrm>
          <a:prstGeom prst="rect">
            <a:avLst/>
          </a:prstGeom>
        </p:spPr>
      </p:pic>
    </p:spTree>
    <p:extLst>
      <p:ext uri="{BB962C8B-B14F-4D97-AF65-F5344CB8AC3E}">
        <p14:creationId xmlns:p14="http://schemas.microsoft.com/office/powerpoint/2010/main" val="257401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146550" y="1236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7" name="Imagen 6"/>
          <p:cNvPicPr>
            <a:picLocks noChangeAspect="1"/>
          </p:cNvPicPr>
          <p:nvPr/>
        </p:nvPicPr>
        <p:blipFill>
          <a:blip r:embed="rId2"/>
          <a:stretch>
            <a:fillRect/>
          </a:stretch>
        </p:blipFill>
        <p:spPr>
          <a:xfrm>
            <a:off x="2878667" y="398766"/>
            <a:ext cx="5478082" cy="6459234"/>
          </a:xfrm>
          <a:prstGeom prst="rect">
            <a:avLst/>
          </a:prstGeom>
        </p:spPr>
      </p:pic>
    </p:spTree>
    <p:extLst>
      <p:ext uri="{BB962C8B-B14F-4D97-AF65-F5344CB8AC3E}">
        <p14:creationId xmlns:p14="http://schemas.microsoft.com/office/powerpoint/2010/main" val="3897974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214</TotalTime>
  <Words>574</Words>
  <Application>Microsoft Office PowerPoint</Application>
  <PresentationFormat>Panorámica</PresentationFormat>
  <Paragraphs>51</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Gothic</vt:lpstr>
      <vt:lpstr>Times New Roman</vt:lpstr>
      <vt:lpstr>Wingdings 3</vt:lpstr>
      <vt:lpstr>Ion</vt:lpstr>
      <vt:lpstr>PROYECTO "CONDOSOFT" </vt:lpstr>
      <vt:lpstr>Descripción:</vt:lpstr>
      <vt:lpstr>Presentación de PowerPoint</vt:lpstr>
      <vt:lpstr>Presentación de PowerPoint</vt:lpstr>
      <vt:lpstr>Casos de Uso: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"CONDOSOFT"</dc:title>
  <dc:creator>firefox_usr</dc:creator>
  <cp:lastModifiedBy>Usuario de Windows</cp:lastModifiedBy>
  <cp:revision>8</cp:revision>
  <dcterms:created xsi:type="dcterms:W3CDTF">2017-11-28T18:51:44Z</dcterms:created>
  <dcterms:modified xsi:type="dcterms:W3CDTF">2017-11-30T18:26:55Z</dcterms:modified>
</cp:coreProperties>
</file>