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2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81" r:id="rId33"/>
    <p:sldId id="299" r:id="rId34"/>
    <p:sldId id="300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9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89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1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0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3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9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4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0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4863" y="0"/>
            <a:ext cx="9356992" cy="1587787"/>
          </a:xfrm>
        </p:spPr>
        <p:txBody>
          <a:bodyPr>
            <a:normAutofit/>
          </a:bodyPr>
          <a:lstStyle/>
          <a:p>
            <a:pPr algn="ctr"/>
            <a:r>
              <a:rPr lang="es-E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SISTEMA CONDOSOFT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74863" y="3061095"/>
            <a:ext cx="571541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Andrade Perales Juan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Ramos Pampas Romario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Quenaya Yucra José Luis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Fernández Miguel José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21186" y="1801159"/>
            <a:ext cx="806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Profesor : </a:t>
            </a:r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Coronel Castillo, Gustavo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r="5466"/>
          <a:stretch/>
        </p:blipFill>
        <p:spPr>
          <a:xfrm>
            <a:off x="7612380" y="2569549"/>
            <a:ext cx="4103370" cy="41238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2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0783" y="593079"/>
            <a:ext cx="8890861" cy="452636"/>
          </a:xfrm>
        </p:spPr>
        <p:txBody>
          <a:bodyPr>
            <a:noAutofit/>
          </a:bodyPr>
          <a:lstStyle/>
          <a:p>
            <a:r>
              <a:rPr lang="es-P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CASO DE USOS </a:t>
            </a:r>
            <a:endParaRPr lang="es-P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0" y="1344930"/>
            <a:ext cx="7318193" cy="523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13883" r="10697" b="10076"/>
          <a:stretch/>
        </p:blipFill>
        <p:spPr bwMode="auto">
          <a:xfrm>
            <a:off x="6805749" y="1344930"/>
            <a:ext cx="5172891" cy="523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2594" y="133568"/>
            <a:ext cx="8237718" cy="439573"/>
          </a:xfrm>
        </p:spPr>
        <p:txBody>
          <a:bodyPr>
            <a:normAutofit fontScale="90000"/>
          </a:bodyPr>
          <a:lstStyle/>
          <a:p>
            <a:r>
              <a:rPr lang="es-PE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DOCUMENTACIÓN DE CASOS DE USOS </a:t>
            </a:r>
            <a:endParaRPr lang="es-PE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38366"/>
              </p:ext>
            </p:extLst>
          </p:nvPr>
        </p:nvGraphicFramePr>
        <p:xfrm>
          <a:off x="1162594" y="819397"/>
          <a:ext cx="9614263" cy="581858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06936">
                  <a:extLst>
                    <a:ext uri="{9D8B030D-6E8A-4147-A177-3AD203B41FA5}">
                      <a16:colId xmlns:a16="http://schemas.microsoft.com/office/drawing/2014/main" val="1262259959"/>
                    </a:ext>
                  </a:extLst>
                </a:gridCol>
                <a:gridCol w="7907327">
                  <a:extLst>
                    <a:ext uri="{9D8B030D-6E8A-4147-A177-3AD203B41FA5}">
                      <a16:colId xmlns:a16="http://schemas.microsoft.com/office/drawing/2014/main" val="1306756801"/>
                    </a:ext>
                  </a:extLst>
                </a:gridCol>
              </a:tblGrid>
              <a:tr h="2854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Gastos por Inmueble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extLst>
                  <a:ext uri="{0D108BD9-81ED-4DB2-BD59-A6C34878D82A}">
                    <a16:rowId xmlns:a16="http://schemas.microsoft.com/office/drawing/2014/main" val="791462732"/>
                  </a:ext>
                </a:extLst>
              </a:tr>
              <a:tr h="2419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extLst>
                  <a:ext uri="{0D108BD9-81ED-4DB2-BD59-A6C34878D82A}">
                    <a16:rowId xmlns:a16="http://schemas.microsoft.com/office/drawing/2014/main" val="919511432"/>
                  </a:ext>
                </a:extLst>
              </a:tr>
              <a:tr h="2302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13-11-2017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extLst>
                  <a:ext uri="{0D108BD9-81ED-4DB2-BD59-A6C34878D82A}">
                    <a16:rowId xmlns:a16="http://schemas.microsoft.com/office/drawing/2014/main" val="4040967150"/>
                  </a:ext>
                </a:extLst>
              </a:tr>
              <a:tr h="48383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Administrador verifica el control de gastos por inmueble; en seguida el sistema le brinda el reporte.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70617"/>
                  </a:ext>
                </a:extLst>
              </a:tr>
              <a:tr h="48383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Administrador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55973"/>
                  </a:ext>
                </a:extLst>
              </a:tr>
              <a:tr h="24191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sistema brinda un reporte del Control de gastos por inmueble.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0626"/>
                  </a:ext>
                </a:extLst>
              </a:tr>
              <a:tr h="2499967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Administrador verifica el “Control de gastos por inmueble”.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ingresa al sistema.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control de gastos por inmueble.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01392"/>
                  </a:ext>
                </a:extLst>
              </a:tr>
              <a:tr h="88711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9052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ocasión, el Administrador indica “cancelar”, donde el sistema vuelve a mostrar el formulario y el caso de uso finaliza.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27096"/>
                  </a:ext>
                </a:extLst>
              </a:tr>
              <a:tr h="24191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26583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2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38327"/>
              </p:ext>
            </p:extLst>
          </p:nvPr>
        </p:nvGraphicFramePr>
        <p:xfrm>
          <a:off x="1267096" y="819397"/>
          <a:ext cx="9392195" cy="54891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67511">
                  <a:extLst>
                    <a:ext uri="{9D8B030D-6E8A-4147-A177-3AD203B41FA5}">
                      <a16:colId xmlns:a16="http://schemas.microsoft.com/office/drawing/2014/main" val="697955297"/>
                    </a:ext>
                  </a:extLst>
                </a:gridCol>
                <a:gridCol w="7724684">
                  <a:extLst>
                    <a:ext uri="{9D8B030D-6E8A-4147-A177-3AD203B41FA5}">
                      <a16:colId xmlns:a16="http://schemas.microsoft.com/office/drawing/2014/main" val="3964209895"/>
                    </a:ext>
                  </a:extLst>
                </a:gridCol>
              </a:tblGrid>
              <a:tr h="2525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Inmuebles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extLst>
                  <a:ext uri="{0D108BD9-81ED-4DB2-BD59-A6C34878D82A}">
                    <a16:rowId xmlns:a16="http://schemas.microsoft.com/office/drawing/2014/main" val="2469285182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extLst>
                  <a:ext uri="{0D108BD9-81ED-4DB2-BD59-A6C34878D82A}">
                    <a16:rowId xmlns:a16="http://schemas.microsoft.com/office/drawing/2014/main" val="3260309457"/>
                  </a:ext>
                </a:extLst>
              </a:tr>
              <a:tr h="2525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13/11/2017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extLst>
                  <a:ext uri="{0D108BD9-81ED-4DB2-BD59-A6C34878D82A}">
                    <a16:rowId xmlns:a16="http://schemas.microsoft.com/office/drawing/2014/main" val="2793985843"/>
                  </a:ext>
                </a:extLst>
              </a:tr>
              <a:tr h="50505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administrador verifica si hay inmuebles disponibles o no; el administrador le comunica en seguida le informa al propietario.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5652"/>
                  </a:ext>
                </a:extLst>
              </a:tr>
              <a:tr h="50505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Administrador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68288"/>
                  </a:ext>
                </a:extLst>
              </a:tr>
              <a:tr h="27068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propietario ha sido informado sobre los inmuebles disponibles.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484"/>
                  </a:ext>
                </a:extLst>
              </a:tr>
              <a:tr h="202021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Administrador informa sobre la “Gestión de Inmuebles”.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todos inmuebles.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verifica si hay inmuebles disponibles.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41739"/>
                  </a:ext>
                </a:extLst>
              </a:tr>
              <a:tr h="101010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9052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ocasión, el Administrador indica “cancelar”, donde el sistema vuelve a mostrar el formulario y el caso de uso finaliza.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44314"/>
                  </a:ext>
                </a:extLst>
              </a:tr>
              <a:tr h="252527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614" marR="60614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61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16990"/>
              </p:ext>
            </p:extLst>
          </p:nvPr>
        </p:nvGraphicFramePr>
        <p:xfrm>
          <a:off x="1201783" y="384231"/>
          <a:ext cx="9614263" cy="613352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16791">
                  <a:extLst>
                    <a:ext uri="{9D8B030D-6E8A-4147-A177-3AD203B41FA5}">
                      <a16:colId xmlns:a16="http://schemas.microsoft.com/office/drawing/2014/main" val="1658165572"/>
                    </a:ext>
                  </a:extLst>
                </a:gridCol>
                <a:gridCol w="7897472">
                  <a:extLst>
                    <a:ext uri="{9D8B030D-6E8A-4147-A177-3AD203B41FA5}">
                      <a16:colId xmlns:a16="http://schemas.microsoft.com/office/drawing/2014/main" val="2599325910"/>
                    </a:ext>
                  </a:extLst>
                </a:gridCol>
              </a:tblGrid>
              <a:tr h="258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</a:p>
                  </a:txBody>
                  <a:tcPr marL="53437" marR="534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Gastos de condominio</a:t>
                      </a:r>
                    </a:p>
                  </a:txBody>
                  <a:tcPr marL="53437" marR="53437" marT="0" marB="0"/>
                </a:tc>
                <a:extLst>
                  <a:ext uri="{0D108BD9-81ED-4DB2-BD59-A6C34878D82A}">
                    <a16:rowId xmlns:a16="http://schemas.microsoft.com/office/drawing/2014/main" val="1436826943"/>
                  </a:ext>
                </a:extLst>
              </a:tr>
              <a:tr h="258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</a:p>
                  </a:txBody>
                  <a:tcPr marL="53437" marR="534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</a:t>
                      </a:r>
                    </a:p>
                  </a:txBody>
                  <a:tcPr marL="53437" marR="53437" marT="0" marB="0"/>
                </a:tc>
                <a:extLst>
                  <a:ext uri="{0D108BD9-81ED-4DB2-BD59-A6C34878D82A}">
                    <a16:rowId xmlns:a16="http://schemas.microsoft.com/office/drawing/2014/main" val="2027670784"/>
                  </a:ext>
                </a:extLst>
              </a:tr>
              <a:tr h="258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</a:p>
                  </a:txBody>
                  <a:tcPr marL="53437" marR="5343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13/11/2017</a:t>
                      </a:r>
                    </a:p>
                  </a:txBody>
                  <a:tcPr marL="53437" marR="53437" marT="0" marB="0"/>
                </a:tc>
                <a:extLst>
                  <a:ext uri="{0D108BD9-81ED-4DB2-BD59-A6C34878D82A}">
                    <a16:rowId xmlns:a16="http://schemas.microsoft.com/office/drawing/2014/main" val="4187761462"/>
                  </a:ext>
                </a:extLst>
              </a:tr>
              <a:tr h="51827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Administrador verifica el control de gastos de condominio; en seguida el sistema le brinda el reporte.</a:t>
                      </a: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1842"/>
                  </a:ext>
                </a:extLst>
              </a:tr>
              <a:tr h="51703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Administrador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20943"/>
                  </a:ext>
                </a:extLst>
              </a:tr>
              <a:tr h="39324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sistema brinda un reporte del Control de gastos de condominio.</a:t>
                      </a: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42502"/>
                  </a:ext>
                </a:extLst>
              </a:tr>
              <a:tr h="258516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Administrador verifica el “Control de gastos de condominio”.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ingresa al sistema.</a:t>
                      </a:r>
                      <a:endParaRPr lang="es-P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control de gastos de condominio.</a:t>
                      </a:r>
                      <a:endParaRPr lang="es-P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  <a:endParaRPr lang="es-P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  <a:endParaRPr lang="es-P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  <a:endParaRPr lang="es-P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50812"/>
                  </a:ext>
                </a:extLst>
              </a:tr>
              <a:tr h="103406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E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  <a:endParaRPr lang="es-PE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9052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ocasión, la Recepcionista indica “cancelar”, donde el sistema vuelve a mostrar el formulario y el caso de uso finaliza.</a:t>
                      </a:r>
                      <a:endParaRPr lang="es-PE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45778"/>
                  </a:ext>
                </a:extLst>
              </a:tr>
              <a:tr h="258516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3437" marR="5343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93135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59302"/>
              </p:ext>
            </p:extLst>
          </p:nvPr>
        </p:nvGraphicFramePr>
        <p:xfrm>
          <a:off x="1195428" y="386856"/>
          <a:ext cx="9921063" cy="587290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61406">
                  <a:extLst>
                    <a:ext uri="{9D8B030D-6E8A-4147-A177-3AD203B41FA5}">
                      <a16:colId xmlns:a16="http://schemas.microsoft.com/office/drawing/2014/main" val="3883657661"/>
                    </a:ext>
                  </a:extLst>
                </a:gridCol>
                <a:gridCol w="8159657">
                  <a:extLst>
                    <a:ext uri="{9D8B030D-6E8A-4147-A177-3AD203B41FA5}">
                      <a16:colId xmlns:a16="http://schemas.microsoft.com/office/drawing/2014/main" val="2346196569"/>
                    </a:ext>
                  </a:extLst>
                </a:gridCol>
              </a:tblGrid>
              <a:tr h="1455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Registro de propietario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1820141049"/>
                  </a:ext>
                </a:extLst>
              </a:tr>
              <a:tr h="1455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 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2239400115"/>
                  </a:ext>
                </a:extLst>
              </a:tr>
              <a:tr h="1455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13-11-2017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2958755893"/>
                  </a:ext>
                </a:extLst>
              </a:tr>
              <a:tr h="39355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Administrador realiza el registro de los propietarios.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562"/>
                  </a:ext>
                </a:extLst>
              </a:tr>
              <a:tr h="29104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Administrador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06653"/>
                  </a:ext>
                </a:extLst>
              </a:tr>
              <a:tr h="22459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propietario brinda sus datos al administrador.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6899"/>
                  </a:ext>
                </a:extLst>
              </a:tr>
              <a:tr h="1508066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Administrador realiza el “Registro de propietario”.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ingresa al sistema.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el registro de propietario nuevo.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427973"/>
                  </a:ext>
                </a:extLst>
              </a:tr>
              <a:tr h="54237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  <a:endParaRPr lang="es-PE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9052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ocasión, la Recepcionista indica “cancelar”, donde el sistema vuelve a mostrar el formulario y el caso de uso finaliza.</a:t>
                      </a:r>
                      <a:endParaRPr lang="es-PE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9022"/>
                  </a:ext>
                </a:extLst>
              </a:tr>
              <a:tr h="14552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33" marR="5563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93549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90995"/>
              </p:ext>
            </p:extLst>
          </p:nvPr>
        </p:nvGraphicFramePr>
        <p:xfrm>
          <a:off x="1285743" y="290059"/>
          <a:ext cx="9791560" cy="626211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38415">
                  <a:extLst>
                    <a:ext uri="{9D8B030D-6E8A-4147-A177-3AD203B41FA5}">
                      <a16:colId xmlns:a16="http://schemas.microsoft.com/office/drawing/2014/main" val="2560579705"/>
                    </a:ext>
                  </a:extLst>
                </a:gridCol>
                <a:gridCol w="8053145">
                  <a:extLst>
                    <a:ext uri="{9D8B030D-6E8A-4147-A177-3AD203B41FA5}">
                      <a16:colId xmlns:a16="http://schemas.microsoft.com/office/drawing/2014/main" val="1786243112"/>
                    </a:ext>
                  </a:extLst>
                </a:gridCol>
              </a:tblGrid>
              <a:tr h="1492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servicio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537258467"/>
                  </a:ext>
                </a:extLst>
              </a:tr>
              <a:tr h="1492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2459567552"/>
                  </a:ext>
                </a:extLst>
              </a:tr>
              <a:tr h="1492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13/11/2017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3273631322"/>
                  </a:ext>
                </a:extLst>
              </a:tr>
              <a:tr h="44785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Administrador brinda el monto proporcional del servicio del agua a los propietarios. y si en caso desean utilizar el auditorio; se gestiona un cobro adicional.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32220"/>
                  </a:ext>
                </a:extLst>
              </a:tr>
              <a:tr h="29856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Administrador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5137"/>
                  </a:ext>
                </a:extLst>
              </a:tr>
              <a:tr h="23040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propietario verifica el monto de su servicio.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21374"/>
                  </a:ext>
                </a:extLst>
              </a:tr>
              <a:tr h="1411357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Administrador verifica la “Gestión de servicio”.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ingresa al sistema.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la gestión de servicio.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62638"/>
                  </a:ext>
                </a:extLst>
              </a:tr>
              <a:tr h="55639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9052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 el Administrador indica “cancelar”, donde el sistema vuelve a mostrar el formulario y el caso de uso finaliza.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71111"/>
                  </a:ext>
                </a:extLst>
              </a:tr>
              <a:tr h="14928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072" marR="5707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4330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4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63407"/>
              </p:ext>
            </p:extLst>
          </p:nvPr>
        </p:nvGraphicFramePr>
        <p:xfrm>
          <a:off x="1193710" y="551317"/>
          <a:ext cx="10118724" cy="588817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96500">
                  <a:extLst>
                    <a:ext uri="{9D8B030D-6E8A-4147-A177-3AD203B41FA5}">
                      <a16:colId xmlns:a16="http://schemas.microsoft.com/office/drawing/2014/main" val="4001477522"/>
                    </a:ext>
                  </a:extLst>
                </a:gridCol>
                <a:gridCol w="8322224">
                  <a:extLst>
                    <a:ext uri="{9D8B030D-6E8A-4147-A177-3AD203B41FA5}">
                      <a16:colId xmlns:a16="http://schemas.microsoft.com/office/drawing/2014/main" val="342063023"/>
                    </a:ext>
                  </a:extLst>
                </a:gridCol>
              </a:tblGrid>
              <a:tr h="1511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Consulta estado financiero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extLst>
                  <a:ext uri="{0D108BD9-81ED-4DB2-BD59-A6C34878D82A}">
                    <a16:rowId xmlns:a16="http://schemas.microsoft.com/office/drawing/2014/main" val="3322983230"/>
                  </a:ext>
                </a:extLst>
              </a:tr>
              <a:tr h="1511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extLst>
                  <a:ext uri="{0D108BD9-81ED-4DB2-BD59-A6C34878D82A}">
                    <a16:rowId xmlns:a16="http://schemas.microsoft.com/office/drawing/2014/main" val="1536791467"/>
                  </a:ext>
                </a:extLst>
              </a:tr>
              <a:tr h="1511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13/11/2017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extLst>
                  <a:ext uri="{0D108BD9-81ED-4DB2-BD59-A6C34878D82A}">
                    <a16:rowId xmlns:a16="http://schemas.microsoft.com/office/drawing/2014/main" val="3336813688"/>
                  </a:ext>
                </a:extLst>
              </a:tr>
              <a:tr h="40882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Propietario solicita su estado financiero al Administrador.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09109"/>
                  </a:ext>
                </a:extLst>
              </a:tr>
              <a:tr h="30233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Propietario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67258"/>
                  </a:ext>
                </a:extLst>
              </a:tr>
              <a:tr h="233306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Administrador verifica el estado financiero.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65255"/>
                  </a:ext>
                </a:extLst>
              </a:tr>
              <a:tr h="142916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Propietario solicita su “Estado financiero”.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ingresa al sistema.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el estado financiero.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5269"/>
                  </a:ext>
                </a:extLst>
              </a:tr>
              <a:tr h="56341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9052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 el Administrador indica “cancelar”, donde el sistema vuelve a mostrar el formulario y el caso de uso finaliza.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61655"/>
                  </a:ext>
                </a:extLst>
              </a:tr>
              <a:tr h="15116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92" marR="5779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58512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24813"/>
              </p:ext>
            </p:extLst>
          </p:nvPr>
        </p:nvGraphicFramePr>
        <p:xfrm>
          <a:off x="1228060" y="499065"/>
          <a:ext cx="10084374" cy="600119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90402">
                  <a:extLst>
                    <a:ext uri="{9D8B030D-6E8A-4147-A177-3AD203B41FA5}">
                      <a16:colId xmlns:a16="http://schemas.microsoft.com/office/drawing/2014/main" val="991463321"/>
                    </a:ext>
                  </a:extLst>
                </a:gridCol>
                <a:gridCol w="8293972">
                  <a:extLst>
                    <a:ext uri="{9D8B030D-6E8A-4147-A177-3AD203B41FA5}">
                      <a16:colId xmlns:a16="http://schemas.microsoft.com/office/drawing/2014/main" val="389341315"/>
                    </a:ext>
                  </a:extLst>
                </a:gridCol>
              </a:tblGrid>
              <a:tr h="134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de cuenta por Inmueble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extLst>
                  <a:ext uri="{0D108BD9-81ED-4DB2-BD59-A6C34878D82A}">
                    <a16:rowId xmlns:a16="http://schemas.microsoft.com/office/drawing/2014/main" val="1553566458"/>
                  </a:ext>
                </a:extLst>
              </a:tr>
              <a:tr h="134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Spring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extLst>
                  <a:ext uri="{0D108BD9-81ED-4DB2-BD59-A6C34878D82A}">
                    <a16:rowId xmlns:a16="http://schemas.microsoft.com/office/drawing/2014/main" val="2824424692"/>
                  </a:ext>
                </a:extLst>
              </a:tr>
              <a:tr h="134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13-11-2017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extLst>
                  <a:ext uri="{0D108BD9-81ED-4DB2-BD59-A6C34878D82A}">
                    <a16:rowId xmlns:a16="http://schemas.microsoft.com/office/drawing/2014/main" val="3402555178"/>
                  </a:ext>
                </a:extLst>
              </a:tr>
              <a:tr h="36491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El caso de uso inicia, cuando el Propietario solicita su estado de cuenta por Inmueble al Administrador.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11460"/>
                  </a:ext>
                </a:extLst>
              </a:tr>
              <a:tr h="269867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Actor: Propietario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20275"/>
                  </a:ext>
                </a:extLst>
              </a:tr>
              <a:tr h="20825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Precondiciones: El Administrador verifica el estado de cuenta por inmueble.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45843"/>
                  </a:ext>
                </a:extLst>
              </a:tr>
              <a:tr h="16192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Normal: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inicia cuando el Administrador verifica el “Estado de cuenta por inmueble”.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Administrador ingresa al sistema.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muestra un formulario en donde se visualiza los estados de cuenta por inmueble.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guarda la información.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sistema valida los datos.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caso de uso finaliza.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76556"/>
                  </a:ext>
                </a:extLst>
              </a:tr>
              <a:tr h="53973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Alternativo: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Cancelar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cualquier ocasión el Administrador indica “cancelar”, donde el sistema vuelve a mostrar el formulario y el caso de uso finaliza.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53752"/>
                  </a:ext>
                </a:extLst>
              </a:tr>
              <a:tr h="13493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585" marR="51585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9432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28354" y="65876"/>
            <a:ext cx="8216537" cy="628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  <a:endParaRPr lang="es-PE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5028" y="662093"/>
            <a:ext cx="4859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REGISTRAR PROPIETARIOS </a:t>
            </a:r>
            <a:endParaRPr kumimoji="0" lang="es-PE" altLang="es-PE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3" y="1062203"/>
            <a:ext cx="8869679" cy="561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66651" y="177924"/>
            <a:ext cx="515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GESTIÓN DE INMUEBLES – AUDITORIO 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752975"/>
            <a:ext cx="1143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7" y="698373"/>
            <a:ext cx="7073153" cy="60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0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2699" y="2721810"/>
            <a:ext cx="8141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Cómo podrá el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mejorar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 automatización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y administración de condominios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56606" y="710965"/>
            <a:ext cx="66045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 GENERAL: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25603" y="233962"/>
            <a:ext cx="5215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DE GASTOS POR INMUEBLE 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8497" y="67638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1" y="671194"/>
            <a:ext cx="6078071" cy="59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2519" y="391180"/>
            <a:ext cx="5235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CONTROL DE GASTO DE CONDOMINIO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1" y="1066477"/>
            <a:ext cx="5056094" cy="5440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53589" y="67819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8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5030" y="106922"/>
            <a:ext cx="32642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GESTIÓN DE SERVICIO 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772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807478"/>
            <a:ext cx="9196252" cy="54365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5658" y="98121"/>
            <a:ext cx="497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 DE CUENTA POR INMUEBLE 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257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11" y="728117"/>
            <a:ext cx="9307437" cy="57510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61781" y="175873"/>
            <a:ext cx="4493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 ESTADO FINANCIERO 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5" name="Imagen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88" y="575983"/>
            <a:ext cx="6373906" cy="60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39035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5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9141" y="-50935"/>
            <a:ext cx="7261411" cy="590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DIAGRAMA DE SECUENCIA </a:t>
            </a:r>
            <a:endParaRPr lang="es-PE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0270" y="1490391"/>
            <a:ext cx="335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GESTIONAR EVENTO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00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036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Imagen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6" y="282388"/>
            <a:ext cx="9708777" cy="65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97741" y="6390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975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72534"/>
            <a:ext cx="2826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P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GESTIONAR INMUEBLE</a:t>
            </a:r>
            <a:endParaRPr kumimoji="0" lang="es-PE" altLang="es-P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7" name="Imagen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415" y="102202"/>
            <a:ext cx="8730317" cy="6755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115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62318" y="124965"/>
            <a:ext cx="3689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48025" algn="l"/>
              </a:tabLst>
            </a:pPr>
            <a:r>
              <a:rPr kumimoji="0" lang="en-US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REGISTRAR PROPIETARIOS</a:t>
            </a:r>
            <a:endParaRPr kumimoji="0" lang="es-PE" altLang="es-P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0241" name="Imagen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6" y="716056"/>
            <a:ext cx="9776013" cy="608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4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48025" algn="l"/>
              </a:tabLst>
            </a:pPr>
            <a:r>
              <a:rPr kumimoji="0" lang="en-US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0" y="401182"/>
            <a:ext cx="1157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  <a:endParaRPr kumimoji="0" lang="es-PE" altLang="es-PE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5" name="Imagen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65" y="1250576"/>
            <a:ext cx="9103659" cy="50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04365" y="4596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38854" y="2292603"/>
            <a:ext cx="7682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 Sistema que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permita gestionar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inmuebles,pagos,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68803" y="655370"/>
            <a:ext cx="6252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96788" y="189911"/>
            <a:ext cx="5236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REALIZAR PAGO GESTION DE SERVICIO</a:t>
            </a:r>
            <a:endParaRPr kumimoji="0" lang="es-PE" altLang="es-P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89" name="Image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3" y="995082"/>
            <a:ext cx="6898343" cy="56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68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779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90918" y="324382"/>
            <a:ext cx="37595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</a:pP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REGISTRAR PROPIETARIOS </a:t>
            </a:r>
            <a:endParaRPr kumimoji="0" lang="es-PE" altLang="es-P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3313" name="Imagen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12" y="724492"/>
            <a:ext cx="7960659" cy="58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03612" y="65929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883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1482" y="-111065"/>
            <a:ext cx="4363684" cy="983933"/>
          </a:xfrm>
        </p:spPr>
        <p:txBody>
          <a:bodyPr/>
          <a:lstStyle/>
          <a:p>
            <a:r>
              <a:rPr lang="es-PE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BASE DE DATOS </a:t>
            </a:r>
            <a:endParaRPr lang="es-PE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26" name="Picture 2" descr="https://raw.githubusercontent.com/gcoronelc/USIL_TPW_2017_2_TT/master/Sem15/01-PERSO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29" y="2030505"/>
            <a:ext cx="7549590" cy="43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09483" y="1220854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gcoronelc/USIL_TPW_2017_2_TT/master/Sem15/02-SEGURID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82" y="1436594"/>
            <a:ext cx="82962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782670" y="58884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gcoronelc/USIL_TPW_2017_2_TT/master/Sem15/03-INMUE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52" y="1528670"/>
            <a:ext cx="87344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782670" y="588843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INMUEBLE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0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2670" y="5888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OBLIGACIONES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098" name="Picture 2" descr="https://raw.githubusercontent.com/gcoronelc/USIL_TPW_2017_2_TT/master/Sem15/04-OBLIGAC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92" y="1411941"/>
            <a:ext cx="9896475" cy="48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2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2670" y="588843"/>
            <a:ext cx="277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MOVIMIENTOS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5122" name="Picture 2" descr="https://raw.githubusercontent.com/gcoronelc/USIL_TPW_2017_2_TT/master/Sem15/05-MOVIMIEN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57" y="1144638"/>
            <a:ext cx="9997058" cy="50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21423" y="1963269"/>
            <a:ext cx="59167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8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		 </a:t>
            </a:r>
            <a:r>
              <a:rPr lang="es-PE" sz="8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E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1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32636" y="1967931"/>
            <a:ext cx="9185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mejorar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inmuebles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sin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perdida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duplicidad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mejorar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¿De que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ayudar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reporte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deudas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92224" y="624223"/>
            <a:ext cx="80714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PROBLEMAS ESPECIFICOS: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7169" y="2104852"/>
            <a:ext cx="91597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Registrar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 lista actualizada de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inmuebles con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sus respectivos propietarios e inquilinos residentes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fecha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Brindar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seguridad, rapidez en el pago de un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inmueble, servicio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 deuda.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Registrar la historia de deuda por propietario y hacerlo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su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conocimiento.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20150" y="754239"/>
            <a:ext cx="76979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ESPECIFICOS: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83035" y="1904984"/>
            <a:ext cx="86041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sera applicable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  Condominio,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mejorará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 gestión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referente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pagos, para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ello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solo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desarrollarán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Pagos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85664" y="819397"/>
            <a:ext cx="3369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ALCANCES</a:t>
            </a:r>
            <a:endParaRPr 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91624" y="111511"/>
            <a:ext cx="49362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VE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REQUERIMIENTOS</a:t>
            </a:r>
            <a:endParaRPr lang="es-PE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5393" y="916405"/>
            <a:ext cx="10998927" cy="562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 permitir verificar los reportes de los condominios</a:t>
            </a:r>
            <a:r>
              <a:rPr lang="es-PE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PE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debe permitir a la secretaria mantener datos de los propietarios de los inmuebles</a:t>
            </a:r>
            <a:r>
              <a:rPr lang="es-PE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PE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debe permitir registrar las cuotas de pago de los inmuebles</a:t>
            </a:r>
            <a:r>
              <a:rPr lang="es-PE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PE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debe permitir consultar los pagos de los inmuebles y reservas</a:t>
            </a:r>
            <a:r>
              <a:rPr lang="es-PE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PE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debe permitir registrar el pago del uso del auditorio</a:t>
            </a:r>
            <a:r>
              <a:rPr lang="es-PE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PE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V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llevará un registro por cada inmueble de un edificio a través de un código</a:t>
            </a:r>
            <a:r>
              <a:rPr lang="es-VE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PE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VE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debe permitir registrar, consultar, modificar, los datos de los propietarios.</a:t>
            </a:r>
            <a:endParaRPr lang="es-PE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486" y="310285"/>
            <a:ext cx="7615646" cy="1018223"/>
          </a:xfrm>
        </p:spPr>
        <p:txBody>
          <a:bodyPr>
            <a:normAutofit fontScale="90000"/>
          </a:bodyPr>
          <a:lstStyle/>
          <a:p>
            <a:r>
              <a:rPr lang="es-PE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DIAGRAMA DE CASOS DE USO</a:t>
            </a:r>
            <a:endParaRPr lang="es-PE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00" y="2461668"/>
            <a:ext cx="5067300" cy="25247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72046" y="1737359"/>
            <a:ext cx="2403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ACTORES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4" y="677063"/>
            <a:ext cx="3626531" cy="707600"/>
          </a:xfrm>
        </p:spPr>
        <p:txBody>
          <a:bodyPr>
            <a:normAutofit/>
          </a:bodyPr>
          <a:lstStyle/>
          <a:p>
            <a:r>
              <a:rPr lang="es-P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CASOS DE USOS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61795"/>
            <a:ext cx="8882743" cy="4448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709" y="-50935"/>
            <a:ext cx="2607325" cy="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1087</TotalTime>
  <Words>967</Words>
  <Application>Microsoft Office PowerPoint</Application>
  <PresentationFormat>Panorámica</PresentationFormat>
  <Paragraphs>241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Trebuchet MS</vt:lpstr>
      <vt:lpstr>Tw Cen MT</vt:lpstr>
      <vt:lpstr>Wingdings</vt:lpstr>
      <vt:lpstr>Circuito</vt:lpstr>
      <vt:lpstr>SISTEMA CONDOSOFT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CASOS DE USO</vt:lpstr>
      <vt:lpstr>CASOS DE USOS</vt:lpstr>
      <vt:lpstr>DIAGRAMA DE CASO DE USOS </vt:lpstr>
      <vt:lpstr>DOCUMENTACIÓN DE CASOS DE USOS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 DE DATOS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CONDOMINIOS  CASA GRANDE</dc:title>
  <dc:creator>Usuario de Windows</dc:creator>
  <cp:lastModifiedBy>firefox_usr</cp:lastModifiedBy>
  <cp:revision>42</cp:revision>
  <dcterms:created xsi:type="dcterms:W3CDTF">2017-09-28T18:39:44Z</dcterms:created>
  <dcterms:modified xsi:type="dcterms:W3CDTF">2017-11-28T18:14:23Z</dcterms:modified>
</cp:coreProperties>
</file>