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71" r:id="rId4"/>
    <p:sldId id="272" r:id="rId5"/>
    <p:sldId id="258" r:id="rId6"/>
    <p:sldId id="259" r:id="rId7"/>
    <p:sldId id="270" r:id="rId8"/>
    <p:sldId id="269" r:id="rId9"/>
    <p:sldId id="260" r:id="rId10"/>
    <p:sldId id="273" r:id="rId11"/>
    <p:sldId id="274" r:id="rId12"/>
    <p:sldId id="275" r:id="rId13"/>
    <p:sldId id="276" r:id="rId14"/>
    <p:sldId id="277" r:id="rId15"/>
    <p:sldId id="279" r:id="rId16"/>
    <p:sldId id="280" r:id="rId17"/>
    <p:sldId id="28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9" d="100"/>
          <a:sy n="89" d="100"/>
        </p:scale>
        <p:origin x="120"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48A87A34-81AB-432B-8DAE-1953F412C126}" type="datetimeFigureOut">
              <a:rPr lang="en-US" smtClean="0"/>
              <a:t>11/28/2017</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6D22F896-40B5-4ADD-8801-0D06FADFA095}" type="slidenum">
              <a:rPr lang="en-US" smtClean="0"/>
              <a:t>‹Nº›</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6326702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712878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115660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14275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t>11/28/2017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2167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977980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s-ES" smtClean="0"/>
              <a:t>Haga clic para modificar el estilo de texto del patrón</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11/28/2017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073539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11/28/2017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636641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11/28/2017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983053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11/28/2017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629635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pPr/>
              <a:t>11/28/2017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155468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48A87A34-81AB-432B-8DAE-1953F412C126}" type="datetimeFigureOut">
              <a:rPr lang="en-US" smtClean="0"/>
              <a:pPr/>
              <a:t>11/28/2017</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188056341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tmp"/></Relationships>
</file>

<file path=ppt/slides/_rels/slide1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p:nvPr/>
        </p:nvPicPr>
        <p:blipFill>
          <a:blip r:embed="rId2">
            <a:extLst>
              <a:ext uri="{28A0092B-C50C-407E-A947-70E740481C1C}">
                <a14:useLocalDpi xmlns:a14="http://schemas.microsoft.com/office/drawing/2010/main" val="0"/>
              </a:ext>
            </a:extLst>
          </a:blip>
          <a:stretch>
            <a:fillRect/>
          </a:stretch>
        </p:blipFill>
        <p:spPr>
          <a:xfrm>
            <a:off x="983876" y="405865"/>
            <a:ext cx="10488707" cy="583472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5" name="Imagen 4"/>
          <p:cNvPicPr/>
          <p:nvPr/>
        </p:nvPicPr>
        <p:blipFill>
          <a:blip r:embed="rId3">
            <a:extLst>
              <a:ext uri="{28A0092B-C50C-407E-A947-70E740481C1C}">
                <a14:useLocalDpi xmlns:a14="http://schemas.microsoft.com/office/drawing/2010/main" val="0"/>
              </a:ext>
            </a:extLst>
          </a:blip>
          <a:stretch>
            <a:fillRect/>
          </a:stretch>
        </p:blipFill>
        <p:spPr>
          <a:xfrm>
            <a:off x="8184431" y="1067864"/>
            <a:ext cx="2153968" cy="95523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6" name="Rectángulo 5"/>
          <p:cNvSpPr/>
          <p:nvPr/>
        </p:nvSpPr>
        <p:spPr>
          <a:xfrm>
            <a:off x="3512650" y="864154"/>
            <a:ext cx="4383463" cy="461665"/>
          </a:xfrm>
          <a:prstGeom prst="rect">
            <a:avLst/>
          </a:prstGeom>
        </p:spPr>
        <p:txBody>
          <a:bodyPr wrap="square">
            <a:spAutoFit/>
          </a:bodyPr>
          <a:lstStyle/>
          <a:p>
            <a:pPr algn="ctr"/>
            <a:r>
              <a:rPr lang="es-PE" sz="2400" b="1" u="sng" dirty="0" smtClean="0">
                <a:solidFill>
                  <a:srgbClr val="0D0D0D"/>
                </a:solidFill>
                <a:effectLst>
                  <a:reflection blurRad="6350" stA="53000" endA="300" endPos="35500" dir="5400000" sy="-90000" algn="bl"/>
                </a:effectLst>
                <a:latin typeface="Calibri" panose="020F0502020204030204" pitchFamily="34" charset="0"/>
                <a:ea typeface="Calibri" panose="020F0502020204030204" pitchFamily="34" charset="0"/>
                <a:cs typeface="Aharoni"/>
              </a:rPr>
              <a:t>“SISTEMA DE CONDOMINIO”</a:t>
            </a:r>
            <a:endParaRPr lang="es-PE" sz="2400" dirty="0"/>
          </a:p>
        </p:txBody>
      </p:sp>
      <p:sp>
        <p:nvSpPr>
          <p:cNvPr id="7" name="Rectángulo 6"/>
          <p:cNvSpPr/>
          <p:nvPr/>
        </p:nvSpPr>
        <p:spPr>
          <a:xfrm>
            <a:off x="3558613" y="1850406"/>
            <a:ext cx="6880787" cy="3975576"/>
          </a:xfrm>
          <a:prstGeom prst="rect">
            <a:avLst/>
          </a:prstGeom>
        </p:spPr>
        <p:txBody>
          <a:bodyPr wrap="square">
            <a:spAutoFit/>
          </a:bodyPr>
          <a:lstStyle/>
          <a:p>
            <a:pPr>
              <a:lnSpc>
                <a:spcPct val="107000"/>
              </a:lnSpc>
              <a:spcAft>
                <a:spcPts val="800"/>
              </a:spcAft>
            </a:pPr>
            <a:r>
              <a:rPr lang="es-PE" b="1" dirty="0">
                <a:solidFill>
                  <a:srgbClr val="0D0D0D"/>
                </a:solidFill>
                <a:effectLst>
                  <a:reflection blurRad="6350" stA="53000" endA="300" endPos="35500" dir="5400000" sy="-90000" algn="bl"/>
                </a:effectLst>
                <a:latin typeface="Calibri" panose="020F0502020204030204" pitchFamily="34" charset="0"/>
                <a:ea typeface="Calibri" panose="020F0502020204030204" pitchFamily="34" charset="0"/>
                <a:cs typeface="Aharoni"/>
              </a:rPr>
              <a:t> </a:t>
            </a:r>
            <a:r>
              <a:rPr lang="es-PE" b="1" dirty="0" smtClean="0">
                <a:solidFill>
                  <a:srgbClr val="0D0D0D"/>
                </a:solidFill>
                <a:effectLst>
                  <a:reflection blurRad="6350" stA="53000" endA="300" endPos="35500" dir="5400000" sy="-90000" algn="bl"/>
                </a:effectLst>
                <a:latin typeface="Calibri" panose="020F0502020204030204" pitchFamily="34" charset="0"/>
                <a:ea typeface="Calibri" panose="020F0502020204030204" pitchFamily="34" charset="0"/>
                <a:cs typeface="Aharoni"/>
              </a:rPr>
              <a:t>      CURSO</a:t>
            </a:r>
            <a:r>
              <a:rPr lang="es-PE" b="1" dirty="0">
                <a:solidFill>
                  <a:srgbClr val="0D0D0D"/>
                </a:solidFill>
                <a:effectLst>
                  <a:reflection blurRad="6350" stA="53000" endA="300" endPos="35500" dir="5400000" sy="-90000" algn="bl"/>
                </a:effectLst>
                <a:latin typeface="Calibri" panose="020F0502020204030204" pitchFamily="34" charset="0"/>
                <a:ea typeface="Calibri" panose="020F0502020204030204" pitchFamily="34" charset="0"/>
                <a:cs typeface="Aharoni"/>
              </a:rPr>
              <a:t>: </a:t>
            </a:r>
            <a:r>
              <a:rPr lang="es-PE" b="1" dirty="0" smtClean="0">
                <a:solidFill>
                  <a:srgbClr val="0D0D0D"/>
                </a:solidFill>
                <a:effectLst>
                  <a:reflection blurRad="6350" stA="53000" endA="300" endPos="35500" dir="5400000" sy="-90000" algn="bl"/>
                </a:effectLst>
                <a:latin typeface="Calibri" panose="020F0502020204030204" pitchFamily="34" charset="0"/>
                <a:ea typeface="Calibri" panose="020F0502020204030204" pitchFamily="34" charset="0"/>
                <a:cs typeface="Aharoni"/>
              </a:rPr>
              <a:t> Taller de Programación Web</a:t>
            </a:r>
            <a:endParaRPr lang="es-PE"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PE" b="1" dirty="0">
                <a:solidFill>
                  <a:srgbClr val="0D0D0D"/>
                </a:solidFill>
                <a:effectLst>
                  <a:reflection blurRad="6350" stA="53000" endA="300" endPos="35500" dir="5400000" sy="-90000" algn="bl"/>
                </a:effectLst>
                <a:latin typeface="Calibri" panose="020F0502020204030204" pitchFamily="34" charset="0"/>
                <a:ea typeface="Calibri" panose="020F0502020204030204" pitchFamily="34" charset="0"/>
                <a:cs typeface="Aharoni"/>
              </a:rPr>
              <a:t>    </a:t>
            </a:r>
            <a:r>
              <a:rPr lang="es-PE" b="1" dirty="0" smtClean="0">
                <a:solidFill>
                  <a:srgbClr val="0D0D0D"/>
                </a:solidFill>
                <a:effectLst>
                  <a:reflection blurRad="6350" stA="53000" endA="300" endPos="35500" dir="5400000" sy="-90000" algn="bl"/>
                </a:effectLst>
                <a:latin typeface="Calibri" panose="020F0502020204030204" pitchFamily="34" charset="0"/>
                <a:ea typeface="Calibri" panose="020F0502020204030204" pitchFamily="34" charset="0"/>
                <a:cs typeface="Aharoni"/>
              </a:rPr>
              <a:t>    </a:t>
            </a:r>
            <a:r>
              <a:rPr lang="es-PE" b="1" dirty="0">
                <a:solidFill>
                  <a:srgbClr val="0D0D0D"/>
                </a:solidFill>
                <a:effectLst>
                  <a:reflection blurRad="6350" stA="53000" endA="300" endPos="35500" dir="5400000" sy="-90000" algn="bl"/>
                </a:effectLst>
                <a:latin typeface="Calibri" panose="020F0502020204030204" pitchFamily="34" charset="0"/>
                <a:ea typeface="Calibri" panose="020F0502020204030204" pitchFamily="34" charset="0"/>
                <a:cs typeface="Aharoni"/>
              </a:rPr>
              <a:t>CICLO: 6</a:t>
            </a:r>
            <a:endParaRPr lang="es-PE"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PE" b="1" dirty="0" smtClean="0">
                <a:solidFill>
                  <a:srgbClr val="0D0D0D"/>
                </a:solidFill>
                <a:effectLst>
                  <a:reflection blurRad="6350" stA="53000" endA="300" endPos="35500" dir="5400000" sy="-90000" algn="bl"/>
                </a:effectLst>
                <a:latin typeface="Calibri" panose="020F0502020204030204" pitchFamily="34" charset="0"/>
                <a:ea typeface="Calibri" panose="020F0502020204030204" pitchFamily="34" charset="0"/>
                <a:cs typeface="Aharoni"/>
              </a:rPr>
              <a:t>        PROFESOR (A): Gustavo Coronel</a:t>
            </a:r>
          </a:p>
          <a:p>
            <a:pPr>
              <a:lnSpc>
                <a:spcPct val="107000"/>
              </a:lnSpc>
              <a:spcAft>
                <a:spcPts val="800"/>
              </a:spcAft>
            </a:pPr>
            <a:endParaRPr lang="es-PE"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PE" dirty="0" smtClean="0">
                <a:solidFill>
                  <a:srgbClr val="0D0D0D"/>
                </a:solidFill>
                <a:effectLst>
                  <a:reflection blurRad="6350" stA="53000" endA="300" endPos="35500" dir="5400000" sy="-90000" algn="bl"/>
                </a:effectLst>
                <a:latin typeface="Calibri" panose="020F0502020204030204" pitchFamily="34" charset="0"/>
                <a:ea typeface="Calibri" panose="020F0502020204030204" pitchFamily="34" charset="0"/>
                <a:cs typeface="Aharoni"/>
              </a:rPr>
              <a:t>         </a:t>
            </a:r>
            <a:r>
              <a:rPr lang="es-PE" b="1" dirty="0" smtClean="0">
                <a:solidFill>
                  <a:srgbClr val="0D0D0D"/>
                </a:solidFill>
                <a:effectLst>
                  <a:reflection blurRad="6350" stA="53000" endA="300" endPos="35500" dir="5400000" sy="-90000" algn="bl"/>
                </a:effectLst>
                <a:latin typeface="Calibri" panose="020F0502020204030204" pitchFamily="34" charset="0"/>
                <a:ea typeface="Calibri" panose="020F0502020204030204" pitchFamily="34" charset="0"/>
                <a:cs typeface="Aharoni"/>
              </a:rPr>
              <a:t>INTEGRANTES</a:t>
            </a:r>
            <a:endParaRPr lang="es-PE" sz="1200" b="1"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es-PE" dirty="0">
                <a:solidFill>
                  <a:srgbClr val="0D0D0D"/>
                </a:solidFill>
                <a:effectLst>
                  <a:reflection blurRad="6350" stA="53000" endA="300" endPos="35500" dir="5400000" sy="-90000" algn="bl"/>
                </a:effectLst>
                <a:latin typeface="Calibri" panose="020F0502020204030204" pitchFamily="34" charset="0"/>
                <a:ea typeface="Calibri" panose="020F0502020204030204" pitchFamily="34" charset="0"/>
                <a:cs typeface="Aharoni"/>
              </a:rPr>
              <a:t>BRUNO ALEXANDER GALVAN GARCIA</a:t>
            </a:r>
            <a:endParaRPr lang="es-PE"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s-PE" dirty="0" smtClean="0">
                <a:solidFill>
                  <a:srgbClr val="0D0D0D"/>
                </a:solidFill>
                <a:effectLst>
                  <a:reflection blurRad="6350" stA="53000" endA="300" endPos="35500" dir="5400000" sy="-90000" algn="bl"/>
                </a:effectLst>
                <a:latin typeface="Calibri" panose="020F0502020204030204" pitchFamily="34" charset="0"/>
                <a:ea typeface="Calibri" panose="020F0502020204030204" pitchFamily="34" charset="0"/>
                <a:cs typeface="Aharoni"/>
              </a:rPr>
              <a:t>JEYSON </a:t>
            </a:r>
            <a:r>
              <a:rPr lang="es-PE" dirty="0">
                <a:solidFill>
                  <a:srgbClr val="0D0D0D"/>
                </a:solidFill>
                <a:effectLst>
                  <a:reflection blurRad="6350" stA="53000" endA="300" endPos="35500" dir="5400000" sy="-90000" algn="bl"/>
                </a:effectLst>
                <a:latin typeface="Calibri" panose="020F0502020204030204" pitchFamily="34" charset="0"/>
                <a:ea typeface="Calibri" panose="020F0502020204030204" pitchFamily="34" charset="0"/>
                <a:cs typeface="Aharoni"/>
              </a:rPr>
              <a:t>SHAPIAMA </a:t>
            </a:r>
            <a:r>
              <a:rPr lang="es-PE" dirty="0" smtClean="0">
                <a:solidFill>
                  <a:srgbClr val="0D0D0D"/>
                </a:solidFill>
                <a:effectLst>
                  <a:reflection blurRad="6350" stA="53000" endA="300" endPos="35500" dir="5400000" sy="-90000" algn="bl"/>
                </a:effectLst>
                <a:latin typeface="Calibri" panose="020F0502020204030204" pitchFamily="34" charset="0"/>
                <a:ea typeface="Calibri" panose="020F0502020204030204" pitchFamily="34" charset="0"/>
                <a:cs typeface="Aharoni"/>
              </a:rPr>
              <a:t>MOJINO</a:t>
            </a:r>
            <a:endParaRPr lang="es-PE" dirty="0" smtClean="0">
              <a:solidFill>
                <a:srgbClr val="0D0D0D"/>
              </a:solidFill>
              <a:effectLst>
                <a:reflection blurRad="6350" stA="53000" endA="300" endPos="35500" dir="5400000" sy="-90000" algn="bl"/>
              </a:effectLst>
              <a:latin typeface="Calibri" panose="020F0502020204030204" pitchFamily="34" charset="0"/>
              <a:ea typeface="Calibri" panose="020F0502020204030204" pitchFamily="34" charset="0"/>
              <a:cs typeface="Aharoni"/>
            </a:endParaRPr>
          </a:p>
          <a:p>
            <a:pPr marL="342900" lvl="0" indent="-342900">
              <a:lnSpc>
                <a:spcPct val="107000"/>
              </a:lnSpc>
              <a:spcAft>
                <a:spcPts val="0"/>
              </a:spcAft>
              <a:buFont typeface="Wingdings" panose="05000000000000000000" pitchFamily="2" charset="2"/>
              <a:buChar char=""/>
            </a:pPr>
            <a:r>
              <a:rPr lang="es-PE" dirty="0" smtClean="0">
                <a:solidFill>
                  <a:srgbClr val="0D0D0D"/>
                </a:solidFill>
                <a:effectLst>
                  <a:reflection blurRad="6350" stA="53000" endA="300" endPos="35500" dir="5400000" sy="-90000" algn="bl"/>
                </a:effectLst>
                <a:latin typeface="Calibri" panose="020F0502020204030204" pitchFamily="34" charset="0"/>
                <a:ea typeface="Calibri" panose="020F0502020204030204" pitchFamily="34" charset="0"/>
                <a:cs typeface="Times New Roman" panose="02020603050405020304" pitchFamily="18" charset="0"/>
              </a:rPr>
              <a:t>CARLOS CASTILLO FASANANDO</a:t>
            </a:r>
            <a:endParaRPr lang="es-PE"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s-PE" dirty="0" smtClean="0">
                <a:solidFill>
                  <a:srgbClr val="0D0D0D"/>
                </a:solidFill>
                <a:effectLst>
                  <a:reflection blurRad="6350" stA="53000" endA="300" endPos="35500" dir="5400000" sy="-90000" algn="bl"/>
                </a:effectLst>
                <a:latin typeface="Calibri" panose="020F0502020204030204" pitchFamily="34" charset="0"/>
                <a:ea typeface="Calibri" panose="020F0502020204030204" pitchFamily="34" charset="0"/>
                <a:cs typeface="Times New Roman" panose="02020603050405020304" pitchFamily="18" charset="0"/>
              </a:rPr>
              <a:t>OBED GONZALES</a:t>
            </a:r>
            <a:endParaRPr lang="es-PE" dirty="0" smtClean="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endParaRPr lang="es-PE"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PE" dirty="0">
                <a:solidFill>
                  <a:srgbClr val="0D0D0D"/>
                </a:solidFill>
                <a:effectLst>
                  <a:reflection blurRad="6350" stA="53000" endA="300" endPos="35500" dir="5400000" sy="-90000" algn="bl"/>
                </a:effectLst>
                <a:latin typeface="Calibri" panose="020F0502020204030204" pitchFamily="34" charset="0"/>
                <a:ea typeface="Calibri" panose="020F0502020204030204" pitchFamily="34" charset="0"/>
                <a:cs typeface="Aharoni"/>
              </a:rPr>
              <a:t> </a:t>
            </a:r>
          </a:p>
        </p:txBody>
      </p:sp>
      <p:pic>
        <p:nvPicPr>
          <p:cNvPr id="2" name="Imagen 1" descr="Recorte de pantalla"/>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2021" y="2437699"/>
            <a:ext cx="2381582" cy="1362265"/>
          </a:xfrm>
          <a:prstGeom prst="rect">
            <a:avLst/>
          </a:prstGeom>
        </p:spPr>
      </p:pic>
      <p:pic>
        <p:nvPicPr>
          <p:cNvPr id="3" name="Imagen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83469" y="2965537"/>
            <a:ext cx="3085714" cy="3895714"/>
          </a:xfrm>
          <a:prstGeom prst="rect">
            <a:avLst/>
          </a:prstGeom>
        </p:spPr>
      </p:pic>
      <p:pic>
        <p:nvPicPr>
          <p:cNvPr id="9" name="Imagen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1622501"/>
            <a:ext cx="3810000" cy="5238750"/>
          </a:xfrm>
          <a:prstGeom prst="rect">
            <a:avLst/>
          </a:prstGeom>
        </p:spPr>
      </p:pic>
    </p:spTree>
    <p:extLst>
      <p:ext uri="{BB962C8B-B14F-4D97-AF65-F5344CB8AC3E}">
        <p14:creationId xmlns:p14="http://schemas.microsoft.com/office/powerpoint/2010/main" val="7662750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1642310" y="251162"/>
            <a:ext cx="7793789" cy="6606838"/>
          </a:xfrm>
          <a:prstGeom prst="rect">
            <a:avLst/>
          </a:prstGeom>
        </p:spPr>
      </p:pic>
    </p:spTree>
    <p:extLst>
      <p:ext uri="{BB962C8B-B14F-4D97-AF65-F5344CB8AC3E}">
        <p14:creationId xmlns:p14="http://schemas.microsoft.com/office/powerpoint/2010/main" val="883253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1847552" y="294213"/>
            <a:ext cx="7893348" cy="6308112"/>
          </a:xfrm>
          <a:prstGeom prst="rect">
            <a:avLst/>
          </a:prstGeom>
        </p:spPr>
      </p:pic>
    </p:spTree>
    <p:extLst>
      <p:ext uri="{BB962C8B-B14F-4D97-AF65-F5344CB8AC3E}">
        <p14:creationId xmlns:p14="http://schemas.microsoft.com/office/powerpoint/2010/main" val="36022064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2038052" y="469723"/>
            <a:ext cx="7969548" cy="6160577"/>
          </a:xfrm>
          <a:prstGeom prst="rect">
            <a:avLst/>
          </a:prstGeom>
        </p:spPr>
      </p:pic>
    </p:spTree>
    <p:extLst>
      <p:ext uri="{BB962C8B-B14F-4D97-AF65-F5344CB8AC3E}">
        <p14:creationId xmlns:p14="http://schemas.microsoft.com/office/powerpoint/2010/main" val="23102432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847552" y="371424"/>
            <a:ext cx="8198148" cy="6180347"/>
          </a:xfrm>
          <a:prstGeom prst="rect">
            <a:avLst/>
          </a:prstGeom>
        </p:spPr>
      </p:pic>
    </p:spTree>
    <p:extLst>
      <p:ext uri="{BB962C8B-B14F-4D97-AF65-F5344CB8AC3E}">
        <p14:creationId xmlns:p14="http://schemas.microsoft.com/office/powerpoint/2010/main" val="42420331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2758162" y="419464"/>
            <a:ext cx="6193075" cy="6146072"/>
          </a:xfrm>
          <a:prstGeom prst="rect">
            <a:avLst/>
          </a:prstGeom>
        </p:spPr>
      </p:pic>
    </p:spTree>
    <p:extLst>
      <p:ext uri="{BB962C8B-B14F-4D97-AF65-F5344CB8AC3E}">
        <p14:creationId xmlns:p14="http://schemas.microsoft.com/office/powerpoint/2010/main" val="20705450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2429710" y="473539"/>
            <a:ext cx="6853989" cy="5920374"/>
          </a:xfrm>
          <a:prstGeom prst="rect">
            <a:avLst/>
          </a:prstGeom>
        </p:spPr>
      </p:pic>
    </p:spTree>
    <p:extLst>
      <p:ext uri="{BB962C8B-B14F-4D97-AF65-F5344CB8AC3E}">
        <p14:creationId xmlns:p14="http://schemas.microsoft.com/office/powerpoint/2010/main" val="11879422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582111" y="470175"/>
            <a:ext cx="5402178" cy="374891"/>
          </a:xfrm>
          <a:prstGeom prst="rect">
            <a:avLst/>
          </a:prstGeom>
        </p:spPr>
      </p:pic>
      <p:sp>
        <p:nvSpPr>
          <p:cNvPr id="6" name="CuadroTexto 5"/>
          <p:cNvSpPr txBox="1"/>
          <p:nvPr/>
        </p:nvSpPr>
        <p:spPr>
          <a:xfrm>
            <a:off x="4279900" y="847845"/>
            <a:ext cx="2413000" cy="369332"/>
          </a:xfrm>
          <a:prstGeom prst="rect">
            <a:avLst/>
          </a:prstGeom>
          <a:noFill/>
        </p:spPr>
        <p:txBody>
          <a:bodyPr wrap="square" rtlCol="0">
            <a:spAutoFit/>
          </a:bodyPr>
          <a:lstStyle/>
          <a:p>
            <a:r>
              <a:rPr lang="es-ES" dirty="0" smtClean="0">
                <a:latin typeface="Tw Cen MT" panose="020B0602020104020603" pitchFamily="34" charset="0"/>
              </a:rPr>
              <a:t>Modulo de seguridad</a:t>
            </a:r>
            <a:endParaRPr lang="es-ES" dirty="0">
              <a:latin typeface="Tw Cen MT" panose="020B0602020104020603" pitchFamily="34" charset="0"/>
            </a:endParaRPr>
          </a:p>
        </p:txBody>
      </p:sp>
      <p:pic>
        <p:nvPicPr>
          <p:cNvPr id="7" name="Imagen 6" descr="Recorte de pantall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1473" y="1217177"/>
            <a:ext cx="7188727" cy="5436928"/>
          </a:xfrm>
          <a:prstGeom prst="rect">
            <a:avLst/>
          </a:prstGeom>
        </p:spPr>
      </p:pic>
    </p:spTree>
    <p:extLst>
      <p:ext uri="{BB962C8B-B14F-4D97-AF65-F5344CB8AC3E}">
        <p14:creationId xmlns:p14="http://schemas.microsoft.com/office/powerpoint/2010/main" val="2964715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4279900" y="847845"/>
            <a:ext cx="2413000" cy="369332"/>
          </a:xfrm>
          <a:prstGeom prst="rect">
            <a:avLst/>
          </a:prstGeom>
          <a:noFill/>
        </p:spPr>
        <p:txBody>
          <a:bodyPr wrap="square" rtlCol="0">
            <a:spAutoFit/>
          </a:bodyPr>
          <a:lstStyle/>
          <a:p>
            <a:r>
              <a:rPr lang="es-ES" dirty="0" smtClean="0">
                <a:latin typeface="Tw Cen MT" panose="020B0602020104020603" pitchFamily="34" charset="0"/>
              </a:rPr>
              <a:t>Errores de seguridad</a:t>
            </a:r>
            <a:endParaRPr lang="es-ES" dirty="0">
              <a:latin typeface="Tw Cen MT" panose="020B0602020104020603" pitchFamily="34" charset="0"/>
            </a:endParaRPr>
          </a:p>
        </p:txBody>
      </p:sp>
      <p:pic>
        <p:nvPicPr>
          <p:cNvPr id="5" name="Imagen 4" descr="Recorte de pantal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7843" y="1617349"/>
            <a:ext cx="6011114" cy="4486901"/>
          </a:xfrm>
          <a:prstGeom prst="rect">
            <a:avLst/>
          </a:prstGeom>
        </p:spPr>
      </p:pic>
    </p:spTree>
    <p:extLst>
      <p:ext uri="{BB962C8B-B14F-4D97-AF65-F5344CB8AC3E}">
        <p14:creationId xmlns:p14="http://schemas.microsoft.com/office/powerpoint/2010/main" val="16721723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06400" y="409793"/>
            <a:ext cx="10515600" cy="6063198"/>
          </a:xfrm>
          <a:prstGeom prst="rect">
            <a:avLst/>
          </a:prstGeom>
        </p:spPr>
        <p:txBody>
          <a:bodyPr wrap="square">
            <a:spAutoFit/>
          </a:bodyPr>
          <a:lstStyle/>
          <a:p>
            <a:pPr algn="ctr"/>
            <a:r>
              <a:rPr lang="es-ES" sz="1600" b="1" dirty="0">
                <a:effectLst>
                  <a:outerShdw blurRad="38100" dist="38100" dir="2700000" algn="tl">
                    <a:srgbClr val="000000">
                      <a:alpha val="43137"/>
                    </a:srgbClr>
                  </a:outerShdw>
                </a:effectLst>
                <a:latin typeface="Tw Cen MT" panose="020B0602020104020603" pitchFamily="34" charset="0"/>
              </a:rPr>
              <a:t>CAPÍTULO I. PLANTEAMIENTO DE PROBLEMA</a:t>
            </a:r>
          </a:p>
          <a:p>
            <a:endParaRPr lang="es-ES" sz="1600" b="1" dirty="0">
              <a:latin typeface="Tw Cen MT" panose="020B0602020104020603" pitchFamily="34" charset="0"/>
            </a:endParaRPr>
          </a:p>
          <a:p>
            <a:pPr algn="just"/>
            <a:r>
              <a:rPr lang="es-ES" sz="1600" b="1" dirty="0">
                <a:latin typeface="Tw Cen MT" panose="020B0602020104020603" pitchFamily="34" charset="0"/>
              </a:rPr>
              <a:t>FORMULACION  DEL PROBLEMA:</a:t>
            </a:r>
          </a:p>
          <a:p>
            <a:pPr algn="just"/>
            <a:r>
              <a:rPr lang="es-ES" sz="1600" dirty="0">
                <a:latin typeface="Tw Cen MT" panose="020B0602020104020603" pitchFamily="34" charset="0"/>
              </a:rPr>
              <a:t>La gestión administrativa del condominio, se lleva a cabo manualmente lo cual trae como consecuencia mayor tiempo, perdida de información por parte de sus asociados, y un débil control en los pagos de las cuotas correspondientes destinada a los gastos comunes del condominio tales como la limpieza de áreas comunes, jardinería, seguridad y </a:t>
            </a:r>
            <a:r>
              <a:rPr lang="es-ES" sz="1600" dirty="0" smtClean="0">
                <a:latin typeface="Tw Cen MT" panose="020B0602020104020603" pitchFamily="34" charset="0"/>
              </a:rPr>
              <a:t>cochera.</a:t>
            </a:r>
          </a:p>
          <a:p>
            <a:pPr algn="just"/>
            <a:endParaRPr lang="es-ES" sz="1600" dirty="0" smtClean="0">
              <a:latin typeface="Tw Cen MT" panose="020B0602020104020603" pitchFamily="34" charset="0"/>
            </a:endParaRPr>
          </a:p>
          <a:p>
            <a:pPr algn="just"/>
            <a:r>
              <a:rPr lang="es-ES" sz="1600" b="1" dirty="0">
                <a:latin typeface="Tw Cen MT" panose="020B0602020104020603" pitchFamily="34" charset="0"/>
              </a:rPr>
              <a:t>OBJETIVOS DE LA </a:t>
            </a:r>
            <a:r>
              <a:rPr lang="es-ES" sz="1600" b="1" dirty="0" smtClean="0">
                <a:latin typeface="Tw Cen MT" panose="020B0602020104020603" pitchFamily="34" charset="0"/>
              </a:rPr>
              <a:t>INVESTIGACION</a:t>
            </a:r>
            <a:endParaRPr lang="es-ES" sz="1600" b="1" dirty="0">
              <a:latin typeface="Tw Cen MT" panose="020B0602020104020603" pitchFamily="34" charset="0"/>
            </a:endParaRPr>
          </a:p>
          <a:p>
            <a:pPr algn="just"/>
            <a:r>
              <a:rPr lang="es-ES" sz="1600" dirty="0" smtClean="0">
                <a:latin typeface="Tw Cen MT" panose="020B0602020104020603" pitchFamily="34" charset="0"/>
              </a:rPr>
              <a:t>OBJETIVO </a:t>
            </a:r>
            <a:r>
              <a:rPr lang="es-ES" sz="1600" dirty="0">
                <a:latin typeface="Tw Cen MT" panose="020B0602020104020603" pitchFamily="34" charset="0"/>
              </a:rPr>
              <a:t>GENERAL </a:t>
            </a:r>
          </a:p>
          <a:p>
            <a:pPr algn="just"/>
            <a:r>
              <a:rPr lang="es-ES" sz="1600" dirty="0">
                <a:latin typeface="Tw Cen MT" panose="020B0602020104020603" pitchFamily="34" charset="0"/>
              </a:rPr>
              <a:t>Automatizar y optimizar la gestión administrativa a través del desarrollo de un sistema web para el condominio  </a:t>
            </a:r>
          </a:p>
          <a:p>
            <a:pPr algn="just"/>
            <a:r>
              <a:rPr lang="es-ES" sz="1600" dirty="0">
                <a:latin typeface="Tw Cen MT" panose="020B0602020104020603" pitchFamily="34" charset="0"/>
              </a:rPr>
              <a:t>OBJETIVOS ESPECIFICOS </a:t>
            </a:r>
          </a:p>
          <a:p>
            <a:pPr algn="just"/>
            <a:r>
              <a:rPr lang="es-ES" sz="1600" dirty="0">
                <a:latin typeface="Tw Cen MT" panose="020B0602020104020603" pitchFamily="34" charset="0"/>
              </a:rPr>
              <a:t>•	Optimizar los procesos administrativos  </a:t>
            </a:r>
          </a:p>
          <a:p>
            <a:pPr algn="just"/>
            <a:r>
              <a:rPr lang="es-ES" sz="1600" dirty="0">
                <a:latin typeface="Tw Cen MT" panose="020B0602020104020603" pitchFamily="34" charset="0"/>
              </a:rPr>
              <a:t>•	Disminuir las quejas de los propietarios </a:t>
            </a:r>
          </a:p>
          <a:p>
            <a:pPr algn="just"/>
            <a:r>
              <a:rPr lang="es-ES" sz="1600" dirty="0">
                <a:latin typeface="Tw Cen MT" panose="020B0602020104020603" pitchFamily="34" charset="0"/>
              </a:rPr>
              <a:t>•	Mejorar el control de los fondos obtenidos </a:t>
            </a:r>
          </a:p>
          <a:p>
            <a:pPr algn="just"/>
            <a:r>
              <a:rPr lang="es-ES" sz="1600" dirty="0">
                <a:latin typeface="Tw Cen MT" panose="020B0602020104020603" pitchFamily="34" charset="0"/>
              </a:rPr>
              <a:t>•	Facilitar el acceso de la información de los propietarios</a:t>
            </a:r>
          </a:p>
          <a:p>
            <a:pPr algn="just"/>
            <a:endParaRPr lang="es-ES" sz="1600" b="1" dirty="0">
              <a:latin typeface="Tw Cen MT" panose="020B0602020104020603" pitchFamily="34" charset="0"/>
            </a:endParaRPr>
          </a:p>
          <a:p>
            <a:pPr algn="just"/>
            <a:r>
              <a:rPr lang="es-ES" sz="1600" b="1" dirty="0">
                <a:latin typeface="Tw Cen MT" panose="020B0602020104020603" pitchFamily="34" charset="0"/>
              </a:rPr>
              <a:t>JUSTIFICACION DEL PROYECTO</a:t>
            </a:r>
          </a:p>
          <a:p>
            <a:pPr algn="just"/>
            <a:r>
              <a:rPr lang="es-ES" sz="1600" dirty="0">
                <a:latin typeface="Tw Cen MT" panose="020B0602020104020603" pitchFamily="34" charset="0"/>
              </a:rPr>
              <a:t>La cantidad considerable de propietarios asociados con los que cuenta el condominio San Gabriel ha generado que la administración de estos sea cada vez más indispensable, entonces se ha visto por conveniente solucionar y agilizar el trabajo administrativo, evitando el uso de material de oficina, documentación y formatos necesarios para cada uno de los procesos empleados en la administración de un condominio. Todo esto gracias a que el acceso a la aplicación web será sencillo gracias a su interfaz bastante intuitiva, amigable y de fácil uso.</a:t>
            </a:r>
          </a:p>
          <a:p>
            <a:endParaRPr lang="es-ES" dirty="0"/>
          </a:p>
          <a:p>
            <a:endParaRPr lang="es-ES" dirty="0"/>
          </a:p>
        </p:txBody>
      </p:sp>
    </p:spTree>
    <p:extLst>
      <p:ext uri="{BB962C8B-B14F-4D97-AF65-F5344CB8AC3E}">
        <p14:creationId xmlns:p14="http://schemas.microsoft.com/office/powerpoint/2010/main" val="25181065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622300" y="388352"/>
            <a:ext cx="10515600" cy="5909310"/>
          </a:xfrm>
          <a:prstGeom prst="rect">
            <a:avLst/>
          </a:prstGeom>
        </p:spPr>
        <p:txBody>
          <a:bodyPr wrap="square">
            <a:spAutoFit/>
          </a:bodyPr>
          <a:lstStyle/>
          <a:p>
            <a:r>
              <a:rPr lang="es-ES" dirty="0">
                <a:latin typeface="Tw Cen MT" panose="020B0602020104020603" pitchFamily="34" charset="0"/>
              </a:rPr>
              <a:t>ALCANCE DEL PROYECTO</a:t>
            </a:r>
          </a:p>
          <a:p>
            <a:endParaRPr lang="es-ES" dirty="0">
              <a:latin typeface="Tw Cen MT" panose="020B0602020104020603" pitchFamily="34" charset="0"/>
            </a:endParaRPr>
          </a:p>
          <a:p>
            <a:r>
              <a:rPr lang="es-ES" dirty="0">
                <a:latin typeface="Tw Cen MT" panose="020B0602020104020603" pitchFamily="34" charset="0"/>
              </a:rPr>
              <a:t>•	Elaborar una aplicación web que permita el control y gestión del condominio.</a:t>
            </a:r>
          </a:p>
          <a:p>
            <a:r>
              <a:rPr lang="es-ES" dirty="0">
                <a:latin typeface="Tw Cen MT" panose="020B0602020104020603" pitchFamily="34" charset="0"/>
              </a:rPr>
              <a:t>•	Elaborar un manual de usuario para la capacitación del personal del área de administración </a:t>
            </a:r>
          </a:p>
          <a:p>
            <a:r>
              <a:rPr lang="es-ES" dirty="0">
                <a:latin typeface="Tw Cen MT" panose="020B0602020104020603" pitchFamily="34" charset="0"/>
              </a:rPr>
              <a:t>•	Evitar la redundancia de información gracias a un registro de datos adecuado. </a:t>
            </a:r>
          </a:p>
          <a:p>
            <a:r>
              <a:rPr lang="es-ES" dirty="0">
                <a:latin typeface="Tw Cen MT" panose="020B0602020104020603" pitchFamily="34" charset="0"/>
              </a:rPr>
              <a:t>•	Conseguir acelerar los procesos y minimizar los errores. </a:t>
            </a:r>
          </a:p>
          <a:p>
            <a:r>
              <a:rPr lang="es-ES" dirty="0">
                <a:latin typeface="Tw Cen MT" panose="020B0602020104020603" pitchFamily="34" charset="0"/>
              </a:rPr>
              <a:t>•	Contar con una información detallada de los propietarios</a:t>
            </a:r>
          </a:p>
          <a:p>
            <a:endParaRPr lang="es-ES" dirty="0">
              <a:latin typeface="Tw Cen MT" panose="020B0602020104020603" pitchFamily="34" charset="0"/>
            </a:endParaRPr>
          </a:p>
          <a:p>
            <a:r>
              <a:rPr lang="es-ES" dirty="0">
                <a:latin typeface="Tw Cen MT" panose="020B0602020104020603" pitchFamily="34" charset="0"/>
              </a:rPr>
              <a:t>VARIABLES DEPENDIENTES </a:t>
            </a:r>
          </a:p>
          <a:p>
            <a:r>
              <a:rPr lang="es-ES" dirty="0">
                <a:latin typeface="Tw Cen MT" panose="020B0602020104020603" pitchFamily="34" charset="0"/>
              </a:rPr>
              <a:t>Medir la eficiencia de la aplicación web de acuerdo a los resultados esperados.</a:t>
            </a:r>
          </a:p>
          <a:p>
            <a:r>
              <a:rPr lang="es-ES" dirty="0">
                <a:latin typeface="Tw Cen MT" panose="020B0602020104020603" pitchFamily="34" charset="0"/>
              </a:rPr>
              <a:t>VARIABLES INDEPENDIENTES </a:t>
            </a:r>
          </a:p>
          <a:p>
            <a:r>
              <a:rPr lang="es-ES" dirty="0">
                <a:latin typeface="Tw Cen MT" panose="020B0602020104020603" pitchFamily="34" charset="0"/>
              </a:rPr>
              <a:t>Satisfacción de los  propietarios del condominio en el uso de la aplicación</a:t>
            </a:r>
          </a:p>
          <a:p>
            <a:endParaRPr lang="es-ES" dirty="0">
              <a:latin typeface="Tw Cen MT" panose="020B0602020104020603" pitchFamily="34" charset="0"/>
            </a:endParaRPr>
          </a:p>
          <a:p>
            <a:r>
              <a:rPr lang="es-ES" dirty="0">
                <a:latin typeface="Tw Cen MT" panose="020B0602020104020603" pitchFamily="34" charset="0"/>
              </a:rPr>
              <a:t>DIANOSTICO DE LA SITUACION ACTUAL</a:t>
            </a:r>
          </a:p>
          <a:p>
            <a:r>
              <a:rPr lang="es-ES" dirty="0">
                <a:latin typeface="Tw Cen MT" panose="020B0602020104020603" pitchFamily="34" charset="0"/>
              </a:rPr>
              <a:t>El condominio cuenta actualmente con una administración, todas las operaciones se realizan manualmente lo cual hace un proceso que requiere una mayor capacidad de tiempo y se podría decir que es más completa.</a:t>
            </a:r>
          </a:p>
          <a:p>
            <a:endParaRPr lang="es-ES" dirty="0">
              <a:latin typeface="Tw Cen MT" panose="020B0602020104020603" pitchFamily="34" charset="0"/>
            </a:endParaRPr>
          </a:p>
          <a:p>
            <a:r>
              <a:rPr lang="es-ES" dirty="0">
                <a:latin typeface="Tw Cen MT" panose="020B0602020104020603" pitchFamily="34" charset="0"/>
              </a:rPr>
              <a:t>PROPUESTA DEL SISTEMA</a:t>
            </a:r>
          </a:p>
          <a:p>
            <a:r>
              <a:rPr lang="es-ES" dirty="0">
                <a:latin typeface="Tw Cen MT" panose="020B0602020104020603" pitchFamily="34" charset="0"/>
              </a:rPr>
              <a:t>En la propuesta la solución se gestiona la administración del condominio en forma automatizada, el cual contara con un aplicativo web para que los propietarios de los condominios puedan realizar en forma virtual las transacciones como son los pagos de mantenimiento, consultas de pagos. </a:t>
            </a:r>
          </a:p>
        </p:txBody>
      </p:sp>
    </p:spTree>
    <p:extLst>
      <p:ext uri="{BB962C8B-B14F-4D97-AF65-F5344CB8AC3E}">
        <p14:creationId xmlns:p14="http://schemas.microsoft.com/office/powerpoint/2010/main" val="5748023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041400" y="671691"/>
            <a:ext cx="9334500" cy="5355312"/>
          </a:xfrm>
          <a:prstGeom prst="rect">
            <a:avLst/>
          </a:prstGeom>
        </p:spPr>
        <p:txBody>
          <a:bodyPr wrap="square">
            <a:spAutoFit/>
          </a:bodyPr>
          <a:lstStyle/>
          <a:p>
            <a:r>
              <a:rPr lang="es-ES" dirty="0">
                <a:latin typeface="Tw Cen MT" panose="020B0602020104020603" pitchFamily="34" charset="0"/>
              </a:rPr>
              <a:t>CAPÍTULO II. MARCO TEÓRICO</a:t>
            </a:r>
          </a:p>
          <a:p>
            <a:endParaRPr lang="es-ES" dirty="0">
              <a:latin typeface="Tw Cen MT" panose="020B0602020104020603" pitchFamily="34" charset="0"/>
            </a:endParaRPr>
          </a:p>
          <a:p>
            <a:r>
              <a:rPr lang="es-ES" dirty="0">
                <a:latin typeface="Tw Cen MT" panose="020B0602020104020603" pitchFamily="34" charset="0"/>
              </a:rPr>
              <a:t>La gestión de la administración es la encargada de dar mejor manejo de los recursos del condominio se decide elegir por una aplicación web. Hoy en día es común implementar una aplicación utilizando páginas web a la que se accede a través de internet. Para utilizar una aplicación web desde una maquina concreta basta con tener instalado un navegador web en esa máquina, tales como IE, Firefox, Google Chrome o cualquier otro navegador. </a:t>
            </a:r>
          </a:p>
          <a:p>
            <a:endParaRPr lang="es-ES" dirty="0">
              <a:latin typeface="Tw Cen MT" panose="020B0602020104020603" pitchFamily="34" charset="0"/>
            </a:endParaRPr>
          </a:p>
          <a:p>
            <a:r>
              <a:rPr lang="es-ES" dirty="0">
                <a:latin typeface="Tw Cen MT" panose="020B0602020104020603" pitchFamily="34" charset="0"/>
              </a:rPr>
              <a:t>METODOLOGIA RUP </a:t>
            </a:r>
          </a:p>
          <a:p>
            <a:r>
              <a:rPr lang="es-ES" dirty="0">
                <a:latin typeface="Tw Cen MT" panose="020B0602020104020603" pitchFamily="34" charset="0"/>
              </a:rPr>
              <a:t>Es una metodología de desarrollo de software orientado  objetos que  proporcionan  prácticas Recomendadas, probadas  y una  arquitectura configurable, es un proceso  práctico.</a:t>
            </a:r>
          </a:p>
          <a:p>
            <a:endParaRPr lang="es-ES" dirty="0">
              <a:latin typeface="Tw Cen MT" panose="020B0602020104020603" pitchFamily="34" charset="0"/>
            </a:endParaRPr>
          </a:p>
          <a:p>
            <a:r>
              <a:rPr lang="es-ES" dirty="0">
                <a:latin typeface="Tw Cen MT" panose="020B0602020104020603" pitchFamily="34" charset="0"/>
              </a:rPr>
              <a:t>DIAGRAMAS UML </a:t>
            </a:r>
          </a:p>
          <a:p>
            <a:r>
              <a:rPr lang="es-ES" dirty="0">
                <a:latin typeface="Tw Cen MT" panose="020B0602020104020603" pitchFamily="34" charset="0"/>
              </a:rPr>
              <a:t> Un diagrama es la representación gráfica de un conjunto de elementos con sus relaciones, un diagrama ofrece una vista del sistema a modelar. Para representar correctamente un sistema, UML nos ofrece una variedad de diagramas para visualizar el sistema desde varias perspectivas. </a:t>
            </a:r>
          </a:p>
          <a:p>
            <a:endParaRPr lang="es-ES" dirty="0"/>
          </a:p>
          <a:p>
            <a:endParaRPr lang="es-ES" dirty="0"/>
          </a:p>
          <a:p>
            <a:endParaRPr lang="es-ES" dirty="0"/>
          </a:p>
        </p:txBody>
      </p:sp>
    </p:spTree>
    <p:extLst>
      <p:ext uri="{BB962C8B-B14F-4D97-AF65-F5344CB8AC3E}">
        <p14:creationId xmlns:p14="http://schemas.microsoft.com/office/powerpoint/2010/main" val="6014423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55600" y="90061"/>
            <a:ext cx="10617200" cy="6555641"/>
          </a:xfrm>
          <a:prstGeom prst="rect">
            <a:avLst/>
          </a:prstGeom>
        </p:spPr>
        <p:txBody>
          <a:bodyPr wrap="square">
            <a:spAutoFit/>
          </a:bodyPr>
          <a:lstStyle/>
          <a:p>
            <a:pPr algn="ctr"/>
            <a:r>
              <a:rPr lang="es-ES" sz="1400" b="1" dirty="0">
                <a:effectLst>
                  <a:outerShdw blurRad="38100" dist="38100" dir="2700000" algn="tl">
                    <a:srgbClr val="000000">
                      <a:alpha val="43137"/>
                    </a:srgbClr>
                  </a:outerShdw>
                </a:effectLst>
                <a:latin typeface="Tw Cen MT" panose="020B0602020104020603" pitchFamily="34" charset="0"/>
              </a:rPr>
              <a:t>CAPÍTULO III. DESARROLLO DEL SOFTWARE</a:t>
            </a:r>
          </a:p>
          <a:p>
            <a:endParaRPr lang="es-ES" sz="1400" dirty="0">
              <a:latin typeface="Tw Cen MT" panose="020B0602020104020603" pitchFamily="34" charset="0"/>
            </a:endParaRPr>
          </a:p>
          <a:p>
            <a:r>
              <a:rPr lang="es-ES" sz="1400" dirty="0">
                <a:latin typeface="Tw Cen MT" panose="020B0602020104020603" pitchFamily="34" charset="0"/>
              </a:rPr>
              <a:t>REQUERIMIENTOS</a:t>
            </a:r>
          </a:p>
          <a:p>
            <a:endParaRPr lang="es-ES" sz="1400" dirty="0">
              <a:latin typeface="Tw Cen MT" panose="020B0602020104020603" pitchFamily="34" charset="0"/>
            </a:endParaRPr>
          </a:p>
          <a:p>
            <a:r>
              <a:rPr lang="es-ES" sz="1400" dirty="0">
                <a:latin typeface="Tw Cen MT" panose="020B0602020104020603" pitchFamily="34" charset="0"/>
              </a:rPr>
              <a:t>1. Registro de propietarios, se debe tener en cuenta que algunas propiedades cambian de dueño, y que una persona puede ser propietaria de varios inmuebles. </a:t>
            </a:r>
          </a:p>
          <a:p>
            <a:r>
              <a:rPr lang="es-ES" sz="1400" dirty="0">
                <a:latin typeface="Tw Cen MT" panose="020B0602020104020603" pitchFamily="34" charset="0"/>
              </a:rPr>
              <a:t>2. Gestión de inmuebles, puede ser departamento, cochera, oficina, en un condominio existen varios inmuebles, cada uno tiene un único propietario. Es importante saber quién es el propietario actual, desde que fecha y quienes fueron sus propietarios. Es importante saber en qué torre y piso queda el inmueble. Una persona puede ser propietaria de varios inmuebles. </a:t>
            </a:r>
          </a:p>
          <a:p>
            <a:r>
              <a:rPr lang="es-ES" sz="1400" dirty="0">
                <a:latin typeface="Tw Cen MT" panose="020B0602020104020603" pitchFamily="34" charset="0"/>
              </a:rPr>
              <a:t>3. El servicio de energía eléctrica lo gestiona cada inmueble, por lo tanto no se tiene que controlar. </a:t>
            </a:r>
          </a:p>
          <a:p>
            <a:r>
              <a:rPr lang="es-ES" sz="1400" dirty="0">
                <a:latin typeface="Tw Cen MT" panose="020B0602020104020603" pitchFamily="34" charset="0"/>
              </a:rPr>
              <a:t>4. El servicio de agua si debe controlarse, y se debe dividir entre todos los inmuebles, no se incluye la cochera. Esto genera una obligación cada mes. </a:t>
            </a:r>
          </a:p>
          <a:p>
            <a:r>
              <a:rPr lang="es-ES" sz="1400" dirty="0">
                <a:latin typeface="Tw Cen MT" panose="020B0602020104020603" pitchFamily="34" charset="0"/>
              </a:rPr>
              <a:t>5. Por cada inmueble se paga un cuota de mantenimiento, cada tipo de inmueble tiene una cuota diferente. El pago se debe hacer en los cinco primeros días de cada mes, el pago es por adelantado. Esto genera una obligación cada mes. </a:t>
            </a:r>
          </a:p>
          <a:p>
            <a:r>
              <a:rPr lang="es-ES" sz="1400" dirty="0">
                <a:latin typeface="Tw Cen MT" panose="020B0602020104020603" pitchFamily="34" charset="0"/>
              </a:rPr>
              <a:t>6. El uso del auditorio para eventos sociales genera un ingreso, este debe ser abonado antes de usarse, por ejemplo, para celebrar un cumpleaños. El propietario debe dejar el auditorio limpio, de lo contrario debe pagar en administración para ser limpiado. </a:t>
            </a:r>
          </a:p>
          <a:p>
            <a:r>
              <a:rPr lang="es-ES" sz="1400" dirty="0">
                <a:latin typeface="Tw Cen MT" panose="020B0602020104020603" pitchFamily="34" charset="0"/>
              </a:rPr>
              <a:t>7. El condominio tiene sus propios gastos, aquí tenemos una lista de algunos de ellos: </a:t>
            </a:r>
          </a:p>
          <a:p>
            <a:r>
              <a:rPr lang="es-ES" sz="1400" dirty="0">
                <a:latin typeface="Tw Cen MT" panose="020B0602020104020603" pitchFamily="34" charset="0"/>
              </a:rPr>
              <a:t>•	Servicios Públicos: Luz, Agua, Teléfono </a:t>
            </a:r>
          </a:p>
          <a:p>
            <a:r>
              <a:rPr lang="es-ES" sz="1400" dirty="0">
                <a:latin typeface="Tw Cen MT" panose="020B0602020104020603" pitchFamily="34" charset="0"/>
              </a:rPr>
              <a:t>•	Mantenimiento de Equipos: Ascensores, Puertas Levadizas, Bombas de Agua, Cerco Eléctrico, etc. </a:t>
            </a:r>
          </a:p>
          <a:p>
            <a:r>
              <a:rPr lang="es-ES" sz="1400" dirty="0">
                <a:latin typeface="Tw Cen MT" panose="020B0602020104020603" pitchFamily="34" charset="0"/>
              </a:rPr>
              <a:t>•	Personal: Vigilancia, Limpieza. </a:t>
            </a:r>
          </a:p>
          <a:p>
            <a:r>
              <a:rPr lang="es-ES" sz="1400" dirty="0">
                <a:latin typeface="Tw Cen MT" panose="020B0602020104020603" pitchFamily="34" charset="0"/>
              </a:rPr>
              <a:t>•	Servicios de Terceros: Jardinería, Limpieza, Pintado, etc. </a:t>
            </a:r>
          </a:p>
          <a:p>
            <a:r>
              <a:rPr lang="es-ES" sz="1400" dirty="0">
                <a:latin typeface="Tw Cen MT" panose="020B0602020104020603" pitchFamily="34" charset="0"/>
              </a:rPr>
              <a:t>•	Insumos y Materiales </a:t>
            </a:r>
          </a:p>
          <a:p>
            <a:endParaRPr lang="es-ES" sz="1400" dirty="0">
              <a:latin typeface="Tw Cen MT" panose="020B0602020104020603" pitchFamily="34" charset="0"/>
            </a:endParaRPr>
          </a:p>
          <a:p>
            <a:endParaRPr lang="es-ES" sz="1400" dirty="0">
              <a:latin typeface="Tw Cen MT" panose="020B0602020104020603" pitchFamily="34" charset="0"/>
            </a:endParaRPr>
          </a:p>
          <a:p>
            <a:r>
              <a:rPr lang="es-ES" sz="1400" dirty="0">
                <a:latin typeface="Tw Cen MT" panose="020B0602020104020603" pitchFamily="34" charset="0"/>
              </a:rPr>
              <a:t> 8. Uno de los detalles muy importante en el sistema son los reportes: </a:t>
            </a:r>
          </a:p>
          <a:p>
            <a:r>
              <a:rPr lang="es-ES" sz="1400" dirty="0">
                <a:latin typeface="Tw Cen MT" panose="020B0602020104020603" pitchFamily="34" charset="0"/>
              </a:rPr>
              <a:t>•	Estado de cuenta de un inmueble, donde de mostrar su deuda actual y sus detalles. </a:t>
            </a:r>
          </a:p>
          <a:p>
            <a:r>
              <a:rPr lang="es-ES" sz="1400" dirty="0">
                <a:latin typeface="Tw Cen MT" panose="020B0602020104020603" pitchFamily="34" charset="0"/>
              </a:rPr>
              <a:t>•	Estado de cuenta de un propietario, este reporte es muy importante si el propietario tiene varios inmuebles. </a:t>
            </a:r>
          </a:p>
          <a:p>
            <a:r>
              <a:rPr lang="es-ES" sz="1400" dirty="0">
                <a:latin typeface="Tw Cen MT" panose="020B0602020104020603" pitchFamily="34" charset="0"/>
              </a:rPr>
              <a:t>•	Reporte de Ingresos y Gastos.</a:t>
            </a:r>
          </a:p>
          <a:p>
            <a:r>
              <a:rPr lang="es-ES" sz="1400" dirty="0">
                <a:latin typeface="Tw Cen MT" panose="020B0602020104020603" pitchFamily="34" charset="0"/>
              </a:rPr>
              <a:t>•	Estado financiero, donde debe mostrar los ingresos, gastos y por cobrar, este reporte debe ser por edificio.</a:t>
            </a:r>
          </a:p>
        </p:txBody>
      </p:sp>
    </p:spTree>
    <p:extLst>
      <p:ext uri="{BB962C8B-B14F-4D97-AF65-F5344CB8AC3E}">
        <p14:creationId xmlns:p14="http://schemas.microsoft.com/office/powerpoint/2010/main" val="38291138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346200" y="292100"/>
            <a:ext cx="8597900" cy="7014119"/>
          </a:xfrm>
          <a:prstGeom prst="rect">
            <a:avLst/>
          </a:prstGeom>
        </p:spPr>
      </p:pic>
    </p:spTree>
    <p:extLst>
      <p:ext uri="{BB962C8B-B14F-4D97-AF65-F5344CB8AC3E}">
        <p14:creationId xmlns:p14="http://schemas.microsoft.com/office/powerpoint/2010/main" val="35988406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185110" y="795074"/>
            <a:ext cx="9148645" cy="5135826"/>
          </a:xfrm>
          <a:prstGeom prst="rect">
            <a:avLst/>
          </a:prstGeom>
        </p:spPr>
      </p:pic>
    </p:spTree>
    <p:extLst>
      <p:ext uri="{BB962C8B-B14F-4D97-AF65-F5344CB8AC3E}">
        <p14:creationId xmlns:p14="http://schemas.microsoft.com/office/powerpoint/2010/main" val="35145323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Recorte de pantal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4627" y="725160"/>
            <a:ext cx="6761209" cy="5574040"/>
          </a:xfrm>
          <a:prstGeom prst="rect">
            <a:avLst/>
          </a:prstGeom>
        </p:spPr>
      </p:pic>
    </p:spTree>
    <p:extLst>
      <p:ext uri="{BB962C8B-B14F-4D97-AF65-F5344CB8AC3E}">
        <p14:creationId xmlns:p14="http://schemas.microsoft.com/office/powerpoint/2010/main" val="19006409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883611" y="777060"/>
            <a:ext cx="7535756" cy="5839639"/>
          </a:xfrm>
          <a:prstGeom prst="rect">
            <a:avLst/>
          </a:prstGeom>
        </p:spPr>
      </p:pic>
    </p:spTree>
    <p:extLst>
      <p:ext uri="{BB962C8B-B14F-4D97-AF65-F5344CB8AC3E}">
        <p14:creationId xmlns:p14="http://schemas.microsoft.com/office/powerpoint/2010/main" val="4053084148"/>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TM03457515[[fn=Vista]]</Template>
  <TotalTime>356</TotalTime>
  <Words>574</Words>
  <Application>Microsoft Office PowerPoint</Application>
  <PresentationFormat>Panorámica</PresentationFormat>
  <Paragraphs>81</Paragraphs>
  <Slides>17</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17</vt:i4>
      </vt:variant>
    </vt:vector>
  </HeadingPairs>
  <TitlesOfParts>
    <vt:vector size="26" baseType="lpstr">
      <vt:lpstr>Aharoni</vt:lpstr>
      <vt:lpstr>Arial</vt:lpstr>
      <vt:lpstr>Calibri</vt:lpstr>
      <vt:lpstr>Century Schoolbook</vt:lpstr>
      <vt:lpstr>Times New Roman</vt:lpstr>
      <vt:lpstr>Tw Cen MT</vt:lpstr>
      <vt:lpstr>Wingdings</vt:lpstr>
      <vt:lpstr>Wingdings 2</vt:lpstr>
      <vt:lpstr>View</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Alumno</dc:creator>
  <cp:lastModifiedBy>Usuario de Windows</cp:lastModifiedBy>
  <cp:revision>21</cp:revision>
  <dcterms:created xsi:type="dcterms:W3CDTF">2017-06-07T21:34:14Z</dcterms:created>
  <dcterms:modified xsi:type="dcterms:W3CDTF">2017-11-28T19:02:30Z</dcterms:modified>
</cp:coreProperties>
</file>