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2" r:id="rId3"/>
    <p:sldId id="257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69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7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>
      <p:cViewPr varScale="1">
        <p:scale>
          <a:sx n="91" d="100"/>
          <a:sy n="91" d="100"/>
        </p:scale>
        <p:origin x="78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601E-9B1F-4913-AFE7-FDBECE3ACCC8}" type="datetimeFigureOut">
              <a:rPr lang="es-PE" smtClean="0"/>
              <a:t>16/11/2017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24418F2-745C-40FC-9701-23EF59F7BDE7}" type="slidenum">
              <a:rPr lang="es-PE" smtClean="0"/>
              <a:t>‹Nº›</a:t>
            </a:fld>
            <a:endParaRPr lang="es-PE" dirty="0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8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601E-9B1F-4913-AFE7-FDBECE3ACCC8}" type="datetimeFigureOut">
              <a:rPr lang="es-PE" smtClean="0"/>
              <a:t>16/11/2017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18F2-745C-40FC-9701-23EF59F7BDE7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3477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601E-9B1F-4913-AFE7-FDBECE3ACCC8}" type="datetimeFigureOut">
              <a:rPr lang="es-PE" smtClean="0"/>
              <a:t>16/11/2017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18F2-745C-40FC-9701-23EF59F7BDE7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2206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601E-9B1F-4913-AFE7-FDBECE3ACCC8}" type="datetimeFigureOut">
              <a:rPr lang="es-PE" smtClean="0"/>
              <a:t>16/11/2017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18F2-745C-40FC-9701-23EF59F7BDE7}" type="slidenum">
              <a:rPr lang="es-PE" smtClean="0"/>
              <a:t>‹Nº›</a:t>
            </a:fld>
            <a:endParaRPr lang="es-PE" dirty="0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6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601E-9B1F-4913-AFE7-FDBECE3ACCC8}" type="datetimeFigureOut">
              <a:rPr lang="es-PE" smtClean="0"/>
              <a:t>16/11/2017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18F2-745C-40FC-9701-23EF59F7BDE7}" type="slidenum">
              <a:rPr lang="es-PE" smtClean="0"/>
              <a:t>‹Nº›</a:t>
            </a:fld>
            <a:endParaRPr lang="es-PE" dirty="0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67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601E-9B1F-4913-AFE7-FDBECE3ACCC8}" type="datetimeFigureOut">
              <a:rPr lang="es-PE" smtClean="0"/>
              <a:t>16/11/2017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18F2-745C-40FC-9701-23EF59F7BDE7}" type="slidenum">
              <a:rPr lang="es-PE" smtClean="0"/>
              <a:t>‹Nº›</a:t>
            </a:fld>
            <a:endParaRPr lang="es-PE" dirty="0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8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601E-9B1F-4913-AFE7-FDBECE3ACCC8}" type="datetimeFigureOut">
              <a:rPr lang="es-PE" smtClean="0"/>
              <a:t>16/11/2017</a:t>
            </a:fld>
            <a:endParaRPr lang="es-P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18F2-745C-40FC-9701-23EF59F7BDE7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0838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601E-9B1F-4913-AFE7-FDBECE3ACCC8}" type="datetimeFigureOut">
              <a:rPr lang="es-PE" smtClean="0"/>
              <a:t>16/11/2017</a:t>
            </a:fld>
            <a:endParaRPr lang="es-P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18F2-745C-40FC-9701-23EF59F7BDE7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3337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601E-9B1F-4913-AFE7-FDBECE3ACCC8}" type="datetimeFigureOut">
              <a:rPr lang="es-PE" smtClean="0"/>
              <a:t>16/11/2017</a:t>
            </a:fld>
            <a:endParaRPr lang="es-P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18F2-745C-40FC-9701-23EF59F7BDE7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077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601E-9B1F-4913-AFE7-FDBECE3ACCC8}" type="datetimeFigureOut">
              <a:rPr lang="es-PE" smtClean="0"/>
              <a:t>16/11/2017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18F2-745C-40FC-9701-23EF59F7BDE7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4880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601E-9B1F-4913-AFE7-FDBECE3ACCC8}" type="datetimeFigureOut">
              <a:rPr lang="es-PE" smtClean="0"/>
              <a:t>16/11/2017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18F2-745C-40FC-9701-23EF59F7BDE7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7488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326601E-9B1F-4913-AFE7-FDBECE3ACCC8}" type="datetimeFigureOut">
              <a:rPr lang="es-PE" smtClean="0"/>
              <a:t>16/11/2017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418F2-745C-40FC-9701-23EF59F7BDE7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00126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22576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75856" y="5085184"/>
            <a:ext cx="5688632" cy="1512168"/>
          </a:xfrm>
        </p:spPr>
        <p:txBody>
          <a:bodyPr>
            <a:normAutofit fontScale="92500" lnSpcReduction="10000"/>
          </a:bodyPr>
          <a:lstStyle/>
          <a:p>
            <a:endParaRPr lang="es-PE" dirty="0" smtClean="0"/>
          </a:p>
          <a:p>
            <a:r>
              <a:rPr lang="es-P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DE CONDOMINIO CONDOSOFT.</a:t>
            </a:r>
            <a:endParaRPr lang="es-P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561856"/>
            <a:ext cx="2946424" cy="129614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7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5616" y="908720"/>
            <a:ext cx="6723712" cy="5832648"/>
          </a:xfrm>
        </p:spPr>
        <p:txBody>
          <a:bodyPr>
            <a:norm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SQL SERVER:  Son las siglas de Structured Query Language. Es un sistema de manejo de base de datos del modelo relacional desarrollado por la empresa Microsoft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n-US" dirty="0"/>
          </a:p>
          <a:p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JAVA: 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Se usa para desarrollar entorno de desarrollo integrados.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780928"/>
            <a:ext cx="2160240" cy="173979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-99392"/>
            <a:ext cx="2946424" cy="1296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496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s-PE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REQUERIMIENTOS FUNCIONALES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3608" y="980728"/>
            <a:ext cx="7776864" cy="5855265"/>
          </a:xfrm>
        </p:spPr>
        <p:txBody>
          <a:bodyPr>
            <a:normAutofit fontScale="55000" lnSpcReduction="20000"/>
          </a:bodyPr>
          <a:lstStyle/>
          <a:p>
            <a:r>
              <a:rPr lang="es-PE" sz="2600" dirty="0" smtClean="0"/>
              <a:t>El </a:t>
            </a:r>
            <a:r>
              <a:rPr lang="es-PE" sz="2600" dirty="0"/>
              <a:t>sistema debe registrar a los propietarios, administrador.</a:t>
            </a:r>
            <a:endParaRPr lang="en-US" sz="2600" dirty="0"/>
          </a:p>
          <a:p>
            <a:r>
              <a:rPr lang="es-PE" sz="2600" dirty="0" smtClean="0"/>
              <a:t>El </a:t>
            </a:r>
            <a:r>
              <a:rPr lang="es-PE" sz="2600" dirty="0"/>
              <a:t>sistema debe gestionar los inmuebles.</a:t>
            </a:r>
            <a:endParaRPr lang="en-US" sz="2600" dirty="0"/>
          </a:p>
          <a:p>
            <a:r>
              <a:rPr lang="es-PE" sz="2600" dirty="0" smtClean="0"/>
              <a:t>El </a:t>
            </a:r>
            <a:r>
              <a:rPr lang="es-PE" sz="2600" dirty="0"/>
              <a:t>sistema debe gestionar los servicios de agua luz y mantenimientos de los inmuebles.</a:t>
            </a:r>
            <a:endParaRPr lang="en-US" sz="2600" dirty="0"/>
          </a:p>
          <a:p>
            <a:r>
              <a:rPr lang="es-PE" sz="2600" dirty="0" smtClean="0"/>
              <a:t>El </a:t>
            </a:r>
            <a:r>
              <a:rPr lang="es-PE" sz="2600" dirty="0"/>
              <a:t>sistema almacenara los datos del condominio como dirección, ciudad, país.</a:t>
            </a:r>
            <a:endParaRPr lang="en-US" sz="2600" dirty="0"/>
          </a:p>
          <a:p>
            <a:r>
              <a:rPr lang="es-PE" sz="2600" dirty="0" smtClean="0"/>
              <a:t>El </a:t>
            </a:r>
            <a:r>
              <a:rPr lang="es-PE" sz="2600" dirty="0"/>
              <a:t>sistema llevara un registro de todos los inquilinos como    nombres, apellido, DNI.</a:t>
            </a:r>
            <a:endParaRPr lang="en-US" sz="2600" dirty="0"/>
          </a:p>
          <a:p>
            <a:r>
              <a:rPr lang="es-PE" sz="2600" dirty="0" smtClean="0"/>
              <a:t>El </a:t>
            </a:r>
            <a:r>
              <a:rPr lang="es-PE" sz="2600" dirty="0"/>
              <a:t>sistema debe registrar los ingresos y gastos mensualmente.</a:t>
            </a:r>
            <a:endParaRPr lang="en-US" sz="2600" dirty="0"/>
          </a:p>
          <a:p>
            <a:r>
              <a:rPr lang="es-PE" sz="2600" dirty="0" smtClean="0"/>
              <a:t>El </a:t>
            </a:r>
            <a:r>
              <a:rPr lang="es-PE" sz="2600" dirty="0"/>
              <a:t>sistema debe permitir consultar los ingresos del condominio.</a:t>
            </a:r>
            <a:endParaRPr lang="en-US" sz="2600" dirty="0"/>
          </a:p>
          <a:p>
            <a:r>
              <a:rPr lang="es-PE" sz="2600" dirty="0" smtClean="0"/>
              <a:t>El </a:t>
            </a:r>
            <a:r>
              <a:rPr lang="es-PE" sz="2600" dirty="0"/>
              <a:t>sistema controlará el acceso y solo permitirá a usuarios    autorizados.</a:t>
            </a:r>
            <a:endParaRPr lang="en-US" sz="2600" dirty="0"/>
          </a:p>
          <a:p>
            <a:r>
              <a:rPr lang="es-PE" sz="2600" dirty="0" smtClean="0"/>
              <a:t>El </a:t>
            </a:r>
            <a:r>
              <a:rPr lang="es-PE" sz="2600" dirty="0"/>
              <a:t>sistema enviara un mensaje de error si la contraseña    ingresada no es correcta.</a:t>
            </a:r>
            <a:endParaRPr lang="en-US" sz="2600" dirty="0"/>
          </a:p>
          <a:p>
            <a:r>
              <a:rPr lang="es-PE" sz="2600" dirty="0" smtClean="0"/>
              <a:t>El </a:t>
            </a:r>
            <a:r>
              <a:rPr lang="es-PE" sz="2600" dirty="0"/>
              <a:t>sistema permitirá modificar al propietario o inmueble.</a:t>
            </a:r>
            <a:endParaRPr lang="en-US" sz="2600" dirty="0"/>
          </a:p>
          <a:p>
            <a:r>
              <a:rPr lang="es-PE" sz="2600" dirty="0" smtClean="0"/>
              <a:t>Se </a:t>
            </a:r>
            <a:r>
              <a:rPr lang="es-PE" sz="2600" dirty="0"/>
              <a:t>podrá modificar a algún inquilino que termine su contrato.</a:t>
            </a:r>
            <a:endParaRPr lang="en-US" sz="2600" dirty="0"/>
          </a:p>
          <a:p>
            <a:r>
              <a:rPr lang="es-PE" sz="2600" dirty="0" smtClean="0"/>
              <a:t>El </a:t>
            </a:r>
            <a:r>
              <a:rPr lang="es-PE" sz="2600" dirty="0"/>
              <a:t>sistema podrá eliminar datos incorrectos ingresados.</a:t>
            </a:r>
            <a:endParaRPr lang="en-US" sz="2600" dirty="0"/>
          </a:p>
          <a:p>
            <a:r>
              <a:rPr lang="es-PE" sz="2600" dirty="0" smtClean="0"/>
              <a:t>Registrar </a:t>
            </a:r>
            <a:r>
              <a:rPr lang="es-PE" sz="2600" dirty="0"/>
              <a:t>pago de alquiler</a:t>
            </a:r>
            <a:endParaRPr lang="en-US" sz="2600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5661248"/>
            <a:ext cx="2946424" cy="1296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29620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467600" cy="92211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REQUERIMIENTOS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NO FUNCIONALES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1680" y="1268897"/>
            <a:ext cx="5713092" cy="5069216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P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debe ser seguro y confiable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P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debe tener una plataforma visible.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Debe </a:t>
            </a:r>
            <a:r>
              <a:rPr lang="es-P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desarrollarse en eclipse y mysql.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Debe </a:t>
            </a:r>
            <a:r>
              <a:rPr lang="es-P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ofrecer tiempos de respuesta adecuados para la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PE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s-P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realización de las funciones habituales.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P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deberá estar disponible las 24 horas.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P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tiempo de inactividad no prevista del sistema.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PE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 </a:t>
            </a:r>
            <a:r>
              <a:rPr lang="es-P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tiempo de respuesta de consulta debe ser mas rápida.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s-PE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s-P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interfaz debe ser mas interactiva.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576" y="5561856"/>
            <a:ext cx="294642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8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0733" y="785597"/>
            <a:ext cx="5878011" cy="1077229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DOCUMENTO VISION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67744" y="332656"/>
            <a:ext cx="5713092" cy="4000066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Ser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empresa líder en administración de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condominios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 el país, con el mejor sistema personalizado de atención al cliente y ser reconocida como tal.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022" y="3392996"/>
            <a:ext cx="3816424" cy="223224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275" y="5643205"/>
            <a:ext cx="2946424" cy="1296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3343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584804"/>
            <a:ext cx="5878011" cy="1077229"/>
          </a:xfrm>
        </p:spPr>
        <p:txBody>
          <a:bodyPr/>
          <a:lstStyle/>
          <a:p>
            <a:r>
              <a:rPr lang="es-ES" dirty="0" smtClean="0"/>
              <a:t>         CASO DE USO DE SISTEMA</a:t>
            </a:r>
            <a:endParaRPr lang="en-U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720080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65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208295"/>
              </p:ext>
            </p:extLst>
          </p:nvPr>
        </p:nvGraphicFramePr>
        <p:xfrm>
          <a:off x="457200" y="332656"/>
          <a:ext cx="7467599" cy="6192687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687573">
                  <a:extLst>
                    <a:ext uri="{9D8B030D-6E8A-4147-A177-3AD203B41FA5}">
                      <a16:colId xmlns:a16="http://schemas.microsoft.com/office/drawing/2014/main" val="2589135888"/>
                    </a:ext>
                  </a:extLst>
                </a:gridCol>
                <a:gridCol w="2890013">
                  <a:extLst>
                    <a:ext uri="{9D8B030D-6E8A-4147-A177-3AD203B41FA5}">
                      <a16:colId xmlns:a16="http://schemas.microsoft.com/office/drawing/2014/main" val="3266376614"/>
                    </a:ext>
                  </a:extLst>
                </a:gridCol>
                <a:gridCol w="2890013">
                  <a:extLst>
                    <a:ext uri="{9D8B030D-6E8A-4147-A177-3AD203B41FA5}">
                      <a16:colId xmlns:a16="http://schemas.microsoft.com/office/drawing/2014/main" val="3070502228"/>
                    </a:ext>
                  </a:extLst>
                </a:gridCol>
              </a:tblGrid>
              <a:tr h="5489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Caso de uso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Registrar propietario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514622"/>
                  </a:ext>
                </a:extLst>
              </a:tr>
              <a:tr h="2970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Actor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Administrador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93863"/>
                  </a:ext>
                </a:extLst>
              </a:tr>
              <a:tr h="2970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Descripción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El Administrador registra propietario.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242440"/>
                  </a:ext>
                </a:extLst>
              </a:tr>
              <a:tr h="2970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Precondición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El administrador verifica en el sistema los datos correspondientes del propietario.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217163"/>
                  </a:ext>
                </a:extLst>
              </a:tr>
              <a:tr h="297037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Secuencia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Normal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Paso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Acción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extLst>
                  <a:ext uri="{0D108BD9-81ED-4DB2-BD59-A6C34878D82A}">
                    <a16:rowId xmlns:a16="http://schemas.microsoft.com/office/drawing/2014/main" val="65219268"/>
                  </a:ext>
                </a:extLst>
              </a:tr>
              <a:tr h="8911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Si está registrado el propietario. El administrador ,deberá actualizar los datos en el sistema.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extLst>
                  <a:ext uri="{0D108BD9-81ED-4DB2-BD59-A6C34878D82A}">
                    <a16:rowId xmlns:a16="http://schemas.microsoft.com/office/drawing/2014/main" val="1109573242"/>
                  </a:ext>
                </a:extLst>
              </a:tr>
              <a:tr h="8911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</a:rPr>
                        <a:t>El administrador , registra en el sistema al propietario, siempre y cuando este no se encuentre registrado.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extLst>
                  <a:ext uri="{0D108BD9-81ED-4DB2-BD59-A6C34878D82A}">
                    <a16:rowId xmlns:a16="http://schemas.microsoft.com/office/drawing/2014/main" val="2210985056"/>
                  </a:ext>
                </a:extLst>
              </a:tr>
              <a:tr h="2970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Postcondición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El administrador registra al propietario.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48540"/>
                  </a:ext>
                </a:extLst>
              </a:tr>
              <a:tr h="297037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Excepciones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Paso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Acción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extLst>
                  <a:ext uri="{0D108BD9-81ED-4DB2-BD59-A6C34878D82A}">
                    <a16:rowId xmlns:a16="http://schemas.microsoft.com/office/drawing/2014/main" val="133627027"/>
                  </a:ext>
                </a:extLst>
              </a:tr>
              <a:tr h="5940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Si los datos del propietario, no son correctos, el administrador cancela la operación.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extLst>
                  <a:ext uri="{0D108BD9-81ED-4DB2-BD59-A6C34878D82A}">
                    <a16:rowId xmlns:a16="http://schemas.microsoft.com/office/drawing/2014/main" val="3195714796"/>
                  </a:ext>
                </a:extLst>
              </a:tr>
              <a:tr h="8911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Si en caso el propietario, se encuentra registrado, el administrador cancela la operación.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extLst>
                  <a:ext uri="{0D108BD9-81ED-4DB2-BD59-A6C34878D82A}">
                    <a16:rowId xmlns:a16="http://schemas.microsoft.com/office/drawing/2014/main" val="1277296225"/>
                  </a:ext>
                </a:extLst>
              </a:tr>
              <a:tr h="2970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Rendimiento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Paso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Cota de </a:t>
                      </a:r>
                      <a:r>
                        <a:rPr lang="en-US" sz="1000" dirty="0" err="1">
                          <a:effectLst/>
                        </a:rPr>
                        <a:t>tiempo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extLst>
                  <a:ext uri="{0D108BD9-81ED-4DB2-BD59-A6C34878D82A}">
                    <a16:rowId xmlns:a16="http://schemas.microsoft.com/office/drawing/2014/main" val="4125639750"/>
                  </a:ext>
                </a:extLst>
              </a:tr>
              <a:tr h="2970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     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5 minutos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extLst>
                  <a:ext uri="{0D108BD9-81ED-4DB2-BD59-A6C34878D82A}">
                    <a16:rowId xmlns:a16="http://schemas.microsoft.com/office/drawing/2014/main" val="1537826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090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706258"/>
              </p:ext>
            </p:extLst>
          </p:nvPr>
        </p:nvGraphicFramePr>
        <p:xfrm>
          <a:off x="251519" y="404666"/>
          <a:ext cx="7920880" cy="612068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790008">
                  <a:extLst>
                    <a:ext uri="{9D8B030D-6E8A-4147-A177-3AD203B41FA5}">
                      <a16:colId xmlns:a16="http://schemas.microsoft.com/office/drawing/2014/main" val="3613554325"/>
                    </a:ext>
                  </a:extLst>
                </a:gridCol>
                <a:gridCol w="3065436">
                  <a:extLst>
                    <a:ext uri="{9D8B030D-6E8A-4147-A177-3AD203B41FA5}">
                      <a16:colId xmlns:a16="http://schemas.microsoft.com/office/drawing/2014/main" val="1355424131"/>
                    </a:ext>
                  </a:extLst>
                </a:gridCol>
                <a:gridCol w="3065436">
                  <a:extLst>
                    <a:ext uri="{9D8B030D-6E8A-4147-A177-3AD203B41FA5}">
                      <a16:colId xmlns:a16="http://schemas.microsoft.com/office/drawing/2014/main" val="1577202867"/>
                    </a:ext>
                  </a:extLst>
                </a:gridCol>
              </a:tblGrid>
              <a:tr h="2342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Caso de uso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Realiza reportes del condominio.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187308"/>
                  </a:ext>
                </a:extLst>
              </a:tr>
              <a:tr h="2342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Actor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Administrador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57670"/>
                  </a:ext>
                </a:extLst>
              </a:tr>
              <a:tr h="2342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Descripción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El Administrador realiza reportes del condominio.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715252"/>
                  </a:ext>
                </a:extLst>
              </a:tr>
              <a:tr h="468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Precondición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El administrador no puede gestionar los reportes sin antes, haber verificado el estado de cuenta de cada inmueble y del propietario.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88843"/>
                  </a:ext>
                </a:extLst>
              </a:tr>
              <a:tr h="234215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Secuencia</a:t>
                      </a:r>
                      <a:endParaRPr lang="en-US" sz="1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Normal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Paso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Acción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extLst>
                  <a:ext uri="{0D108BD9-81ED-4DB2-BD59-A6C34878D82A}">
                    <a16:rowId xmlns:a16="http://schemas.microsoft.com/office/drawing/2014/main" val="1638672447"/>
                  </a:ext>
                </a:extLst>
              </a:tr>
              <a:tr h="10695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El administrador verifica en el sistema el estado de cuenta de un inmueble, deuda actual y sus detalles. </a:t>
                      </a:r>
                      <a:endParaRPr lang="en-US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extLst>
                  <a:ext uri="{0D108BD9-81ED-4DB2-BD59-A6C34878D82A}">
                    <a16:rowId xmlns:a16="http://schemas.microsoft.com/office/drawing/2014/main" val="3642660051"/>
                  </a:ext>
                </a:extLst>
              </a:tr>
              <a:tr h="8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El administrador verifica el estado de cuenta del propietario.</a:t>
                      </a:r>
                      <a:endParaRPr lang="en-US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extLst>
                  <a:ext uri="{0D108BD9-81ED-4DB2-BD59-A6C34878D82A}">
                    <a16:rowId xmlns:a16="http://schemas.microsoft.com/office/drawing/2014/main" val="2560956631"/>
                  </a:ext>
                </a:extLst>
              </a:tr>
              <a:tr h="4684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El administrador verifica los ingresos y gastos de cada inmueble.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extLst>
                  <a:ext uri="{0D108BD9-81ED-4DB2-BD59-A6C34878D82A}">
                    <a16:rowId xmlns:a16="http://schemas.microsoft.com/office/drawing/2014/main" val="3736502653"/>
                  </a:ext>
                </a:extLst>
              </a:tr>
              <a:tr h="2342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Postcondición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El administrador ingresa al sistema para gestionar los reportes de cada inmueble.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63732"/>
                  </a:ext>
                </a:extLst>
              </a:tr>
              <a:tr h="234215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Excepciones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Paso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Acción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extLst>
                  <a:ext uri="{0D108BD9-81ED-4DB2-BD59-A6C34878D82A}">
                    <a16:rowId xmlns:a16="http://schemas.microsoft.com/office/drawing/2014/main" val="3350867342"/>
                  </a:ext>
                </a:extLst>
              </a:tr>
              <a:tr h="702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Si los estados de cuenta de cada inmueble no son correctos, el administrador modificara el reporte.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extLst>
                  <a:ext uri="{0D108BD9-81ED-4DB2-BD59-A6C34878D82A}">
                    <a16:rowId xmlns:a16="http://schemas.microsoft.com/office/drawing/2014/main" val="3040984868"/>
                  </a:ext>
                </a:extLst>
              </a:tr>
              <a:tr h="702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Si el reporte de cada inmueble es correcto, el administrador guardara los cambios en el sistema.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extLst>
                  <a:ext uri="{0D108BD9-81ED-4DB2-BD59-A6C34878D82A}">
                    <a16:rowId xmlns:a16="http://schemas.microsoft.com/office/drawing/2014/main" val="1815025090"/>
                  </a:ext>
                </a:extLst>
              </a:tr>
              <a:tr h="2342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Rendimiento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Paso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Cota de tiempo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extLst>
                  <a:ext uri="{0D108BD9-81ED-4DB2-BD59-A6C34878D82A}">
                    <a16:rowId xmlns:a16="http://schemas.microsoft.com/office/drawing/2014/main" val="3988235194"/>
                  </a:ext>
                </a:extLst>
              </a:tr>
              <a:tr h="2342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     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10 minutos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extLst>
                  <a:ext uri="{0D108BD9-81ED-4DB2-BD59-A6C34878D82A}">
                    <a16:rowId xmlns:a16="http://schemas.microsoft.com/office/drawing/2014/main" val="2889421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079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635015"/>
              </p:ext>
            </p:extLst>
          </p:nvPr>
        </p:nvGraphicFramePr>
        <p:xfrm>
          <a:off x="179512" y="188642"/>
          <a:ext cx="7920880" cy="6408709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790008">
                  <a:extLst>
                    <a:ext uri="{9D8B030D-6E8A-4147-A177-3AD203B41FA5}">
                      <a16:colId xmlns:a16="http://schemas.microsoft.com/office/drawing/2014/main" val="305124598"/>
                    </a:ext>
                  </a:extLst>
                </a:gridCol>
                <a:gridCol w="3065436">
                  <a:extLst>
                    <a:ext uri="{9D8B030D-6E8A-4147-A177-3AD203B41FA5}">
                      <a16:colId xmlns:a16="http://schemas.microsoft.com/office/drawing/2014/main" val="3949518210"/>
                    </a:ext>
                  </a:extLst>
                </a:gridCol>
                <a:gridCol w="3065436">
                  <a:extLst>
                    <a:ext uri="{9D8B030D-6E8A-4147-A177-3AD203B41FA5}">
                      <a16:colId xmlns:a16="http://schemas.microsoft.com/office/drawing/2014/main" val="2209003110"/>
                    </a:ext>
                  </a:extLst>
                </a:gridCol>
              </a:tblGrid>
              <a:tr h="2913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Caso de uso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Registra pagos de los inmuebles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9204"/>
                  </a:ext>
                </a:extLst>
              </a:tr>
              <a:tr h="2913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Actor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Administrador, propietario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82050"/>
                  </a:ext>
                </a:extLst>
              </a:tr>
              <a:tr h="2913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Descripción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El Administrador registra pagos de los inmuebles.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576634"/>
                  </a:ext>
                </a:extLst>
              </a:tr>
              <a:tr h="5826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Precondición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El administrador no puede registrar los pagos de los inmuebles, sin antes verificar el reporte de cada inmueble.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13254"/>
                  </a:ext>
                </a:extLst>
              </a:tr>
              <a:tr h="291305">
                <a:tc row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Secuencia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Normal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Paso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Acción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extLst>
                  <a:ext uri="{0D108BD9-81ED-4DB2-BD59-A6C34878D82A}">
                    <a16:rowId xmlns:a16="http://schemas.microsoft.com/office/drawing/2014/main" val="2845111001"/>
                  </a:ext>
                </a:extLst>
              </a:tr>
              <a:tr h="582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El administrador verifica en el sistema el estado de reporte de los inmuebles.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extLst>
                  <a:ext uri="{0D108BD9-81ED-4DB2-BD59-A6C34878D82A}">
                    <a16:rowId xmlns:a16="http://schemas.microsoft.com/office/drawing/2014/main" val="2259704035"/>
                  </a:ext>
                </a:extLst>
              </a:tr>
              <a:tr h="8739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Si el reporte de un inmueble es correcto, el administrador procederá a realizar el registro de pago.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extLst>
                  <a:ext uri="{0D108BD9-81ED-4DB2-BD59-A6C34878D82A}">
                    <a16:rowId xmlns:a16="http://schemas.microsoft.com/office/drawing/2014/main" val="1351614592"/>
                  </a:ext>
                </a:extLst>
              </a:tr>
              <a:tr h="2913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Postcondición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</a:rPr>
                        <a:t>El administrador registra pago de los inmuebles.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246836"/>
                  </a:ext>
                </a:extLst>
              </a:tr>
              <a:tr h="291305">
                <a:tc row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Excepciones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Paso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Acción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extLst>
                  <a:ext uri="{0D108BD9-81ED-4DB2-BD59-A6C34878D82A}">
                    <a16:rowId xmlns:a16="http://schemas.microsoft.com/office/drawing/2014/main" val="264861749"/>
                  </a:ext>
                </a:extLst>
              </a:tr>
              <a:tr h="1165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Si el reporte de cada inmueble no coincide con el monto dado del propietario, el administrador dará por cancelado el registro de pago en el sistema.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extLst>
                  <a:ext uri="{0D108BD9-81ED-4DB2-BD59-A6C34878D82A}">
                    <a16:rowId xmlns:a16="http://schemas.microsoft.com/office/drawing/2014/main" val="2519998337"/>
                  </a:ext>
                </a:extLst>
              </a:tr>
              <a:tr h="8739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Si el reporte coincide con el monto dado por el propietario, se realizara el registro de pago de inmueble en el sistema.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extLst>
                  <a:ext uri="{0D108BD9-81ED-4DB2-BD59-A6C34878D82A}">
                    <a16:rowId xmlns:a16="http://schemas.microsoft.com/office/drawing/2014/main" val="3065036555"/>
                  </a:ext>
                </a:extLst>
              </a:tr>
              <a:tr h="2913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Rendimiento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Paso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Cota de tiempo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extLst>
                  <a:ext uri="{0D108BD9-81ED-4DB2-BD59-A6C34878D82A}">
                    <a16:rowId xmlns:a16="http://schemas.microsoft.com/office/drawing/2014/main" val="1790174527"/>
                  </a:ext>
                </a:extLst>
              </a:tr>
              <a:tr h="2913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     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10 minutos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extLst>
                  <a:ext uri="{0D108BD9-81ED-4DB2-BD59-A6C34878D82A}">
                    <a16:rowId xmlns:a16="http://schemas.microsoft.com/office/drawing/2014/main" val="315762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119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258753"/>
              </p:ext>
            </p:extLst>
          </p:nvPr>
        </p:nvGraphicFramePr>
        <p:xfrm>
          <a:off x="251519" y="332660"/>
          <a:ext cx="7848874" cy="626469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773736">
                  <a:extLst>
                    <a:ext uri="{9D8B030D-6E8A-4147-A177-3AD203B41FA5}">
                      <a16:colId xmlns:a16="http://schemas.microsoft.com/office/drawing/2014/main" val="4279563490"/>
                    </a:ext>
                  </a:extLst>
                </a:gridCol>
                <a:gridCol w="3037569">
                  <a:extLst>
                    <a:ext uri="{9D8B030D-6E8A-4147-A177-3AD203B41FA5}">
                      <a16:colId xmlns:a16="http://schemas.microsoft.com/office/drawing/2014/main" val="2175632668"/>
                    </a:ext>
                  </a:extLst>
                </a:gridCol>
                <a:gridCol w="3037569">
                  <a:extLst>
                    <a:ext uri="{9D8B030D-6E8A-4147-A177-3AD203B41FA5}">
                      <a16:colId xmlns:a16="http://schemas.microsoft.com/office/drawing/2014/main" val="1174079449"/>
                    </a:ext>
                  </a:extLst>
                </a:gridCol>
              </a:tblGrid>
              <a:tr h="30024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Caso de uso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Gestiona inmuebles del condominio.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43"/>
                  </a:ext>
                </a:extLst>
              </a:tr>
              <a:tr h="30024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Actor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Administrator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27605"/>
                  </a:ext>
                </a:extLst>
              </a:tr>
              <a:tr h="30024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Descripción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El Administrador gestiona inmuebles del condominio.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27529"/>
                  </a:ext>
                </a:extLst>
              </a:tr>
              <a:tr h="6004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Precondición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El administrador no puede gestionar los inmuebles del condominio si el propietario no le ha brindado los datos correspondientes.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845346"/>
                  </a:ext>
                </a:extLst>
              </a:tr>
              <a:tr h="300246">
                <a:tc row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Secuencia</a:t>
                      </a:r>
                      <a:endParaRPr lang="en-US" sz="10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Normal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Paso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Acción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extLst>
                  <a:ext uri="{0D108BD9-81ED-4DB2-BD59-A6C34878D82A}">
                    <a16:rowId xmlns:a16="http://schemas.microsoft.com/office/drawing/2014/main" val="1393589651"/>
                  </a:ext>
                </a:extLst>
              </a:tr>
              <a:tr h="6004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El administrador recolecta informacion acerca del propietario actual del condominio.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extLst>
                  <a:ext uri="{0D108BD9-81ED-4DB2-BD59-A6C34878D82A}">
                    <a16:rowId xmlns:a16="http://schemas.microsoft.com/office/drawing/2014/main" val="1931347041"/>
                  </a:ext>
                </a:extLst>
              </a:tr>
              <a:tr h="900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Si el administrador obtiene la información correcta del estado actual del condominio, hará un informe.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extLst>
                  <a:ext uri="{0D108BD9-81ED-4DB2-BD59-A6C34878D82A}">
                    <a16:rowId xmlns:a16="http://schemas.microsoft.com/office/drawing/2014/main" val="1128276456"/>
                  </a:ext>
                </a:extLst>
              </a:tr>
              <a:tr h="30024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Postcondición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El administrador gestiona inmuebles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795153"/>
                  </a:ext>
                </a:extLst>
              </a:tr>
              <a:tr h="300246">
                <a:tc row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Excepciones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Paso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Acción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extLst>
                  <a:ext uri="{0D108BD9-81ED-4DB2-BD59-A6C34878D82A}">
                    <a16:rowId xmlns:a16="http://schemas.microsoft.com/office/drawing/2014/main" val="1451559180"/>
                  </a:ext>
                </a:extLst>
              </a:tr>
              <a:tr h="900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El administrador no podrá gestionar inmuebles sin antes haber recibido la aprobación por el propietario.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extLst>
                  <a:ext uri="{0D108BD9-81ED-4DB2-BD59-A6C34878D82A}">
                    <a16:rowId xmlns:a16="http://schemas.microsoft.com/office/drawing/2014/main" val="389460326"/>
                  </a:ext>
                </a:extLst>
              </a:tr>
              <a:tr h="8602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Si el informe presentado por el administrador es correcto, se realizara la gestión de inmuebles.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extLst>
                  <a:ext uri="{0D108BD9-81ED-4DB2-BD59-A6C34878D82A}">
                    <a16:rowId xmlns:a16="http://schemas.microsoft.com/office/drawing/2014/main" val="4233858596"/>
                  </a:ext>
                </a:extLst>
              </a:tr>
              <a:tr h="30024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Rendimiento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Paso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Cota de tiempo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extLst>
                  <a:ext uri="{0D108BD9-81ED-4DB2-BD59-A6C34878D82A}">
                    <a16:rowId xmlns:a16="http://schemas.microsoft.com/office/drawing/2014/main" val="3101149594"/>
                  </a:ext>
                </a:extLst>
              </a:tr>
              <a:tr h="30024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     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1 </a:t>
                      </a:r>
                      <a:r>
                        <a:rPr lang="en-US" sz="1000" dirty="0" err="1">
                          <a:effectLst/>
                        </a:rPr>
                        <a:t>dia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6" marR="41566" marT="0" marB="0"/>
                </a:tc>
                <a:extLst>
                  <a:ext uri="{0D108BD9-81ED-4DB2-BD59-A6C34878D82A}">
                    <a16:rowId xmlns:a16="http://schemas.microsoft.com/office/drawing/2014/main" val="1326682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741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6377136" cy="1143000"/>
          </a:xfrm>
        </p:spPr>
        <p:txBody>
          <a:bodyPr/>
          <a:lstStyle/>
          <a:p>
            <a:r>
              <a:rPr lang="es-ES" dirty="0" smtClean="0"/>
              <a:t>CASO DE USO DE NEGOCIO</a:t>
            </a:r>
            <a:endParaRPr lang="en-U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79213"/>
            <a:ext cx="7272808" cy="577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4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20688"/>
            <a:ext cx="3669455" cy="1324799"/>
          </a:xfrm>
        </p:spPr>
        <p:txBody>
          <a:bodyPr/>
          <a:lstStyle/>
          <a:p>
            <a:r>
              <a:rPr lang="es-PE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INTEGRANTES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456129"/>
            <a:ext cx="5713092" cy="4000066"/>
          </a:xfrm>
        </p:spPr>
        <p:txBody>
          <a:bodyPr/>
          <a:lstStyle/>
          <a:p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AQUINO CHERO FLOR</a:t>
            </a:r>
          </a:p>
          <a:p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POMA FLORES LIZ</a:t>
            </a:r>
          </a:p>
          <a:p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RIME APARICIO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DINA</a:t>
            </a:r>
          </a:p>
          <a:p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CAPUENA RAMIREZ ROYSELITH</a:t>
            </a:r>
          </a:p>
          <a:p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ASTO YOLANDA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/>
          </a:p>
          <a:p>
            <a:pPr marL="0" indent="0">
              <a:buNone/>
            </a:pPr>
            <a:r>
              <a:rPr lang="es-PE" dirty="0" smtClean="0"/>
              <a:t>                     </a:t>
            </a:r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104" y="3501008"/>
            <a:ext cx="3816424" cy="318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159985"/>
            <a:ext cx="294642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40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6521152" cy="1282154"/>
          </a:xfrm>
        </p:spPr>
        <p:txBody>
          <a:bodyPr>
            <a:normAutofit/>
          </a:bodyPr>
          <a:lstStyle/>
          <a:p>
            <a:r>
              <a:rPr lang="es-ES" dirty="0" smtClean="0"/>
              <a:t>DIAGRAMA DE SECUENCIA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Registrar Propietario</a:t>
            </a:r>
            <a:endParaRPr lang="en-U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00" y="1578435"/>
            <a:ext cx="4032448" cy="51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40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5472608" cy="634082"/>
          </a:xfrm>
        </p:spPr>
        <p:txBody>
          <a:bodyPr/>
          <a:lstStyle/>
          <a:p>
            <a:r>
              <a:rPr lang="es-ES" dirty="0" smtClean="0"/>
              <a:t>Registra pago de inmueble</a:t>
            </a:r>
            <a:endParaRPr lang="en-U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34" y="1052513"/>
            <a:ext cx="5607932" cy="542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98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6048672" cy="634082"/>
          </a:xfrm>
        </p:spPr>
        <p:txBody>
          <a:bodyPr/>
          <a:lstStyle/>
          <a:p>
            <a:r>
              <a:rPr lang="es-ES" dirty="0" smtClean="0"/>
              <a:t>Realiza reporte del condominio</a:t>
            </a:r>
            <a:endParaRPr lang="en-U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304" y="1124744"/>
            <a:ext cx="5565992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72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6336704" cy="1008112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Gestiona y registra servicios del condominio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052736"/>
            <a:ext cx="4545915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02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3816424" cy="634082"/>
          </a:xfrm>
        </p:spPr>
        <p:txBody>
          <a:bodyPr/>
          <a:lstStyle/>
          <a:p>
            <a:r>
              <a:rPr lang="es-ES" dirty="0" smtClean="0"/>
              <a:t>Gestiona inmueble</a:t>
            </a:r>
            <a:endParaRPr lang="en-U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325" y="1052736"/>
            <a:ext cx="3513350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27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6552728" cy="994122"/>
          </a:xfrm>
        </p:spPr>
        <p:txBody>
          <a:bodyPr>
            <a:normAutofit/>
          </a:bodyPr>
          <a:lstStyle/>
          <a:p>
            <a:r>
              <a:rPr lang="es-ES" dirty="0" smtClean="0"/>
              <a:t>DIAGRAMA DE SECUENCIA DEL SISTEMA</a:t>
            </a:r>
            <a:endParaRPr lang="en-U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7715200" cy="510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74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7847" y="260648"/>
            <a:ext cx="5878011" cy="1077229"/>
          </a:xfrm>
        </p:spPr>
        <p:txBody>
          <a:bodyPr>
            <a:noAutofit/>
          </a:bodyPr>
          <a:lstStyle/>
          <a:p>
            <a:r>
              <a:rPr lang="es-ES" sz="2400" dirty="0" smtClean="0"/>
              <a:t>              DIAGRAMA DE ACTIVIDADES</a:t>
            </a:r>
            <a:br>
              <a:rPr lang="es-ES" sz="2400" dirty="0" smtClean="0"/>
            </a:b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 smtClean="0"/>
              <a:t>Registrar Propietario</a:t>
            </a:r>
            <a:endParaRPr lang="en-US" sz="2400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556792"/>
            <a:ext cx="3027300" cy="501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69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9712" y="274638"/>
            <a:ext cx="4680520" cy="562074"/>
          </a:xfrm>
        </p:spPr>
        <p:txBody>
          <a:bodyPr>
            <a:normAutofit/>
          </a:bodyPr>
          <a:lstStyle/>
          <a:p>
            <a:r>
              <a:rPr lang="es-ES" sz="2400" dirty="0" smtClean="0"/>
              <a:t>Registrar Pago De Inmueble</a:t>
            </a:r>
            <a:endParaRPr lang="en-US" sz="2400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23" y="1052736"/>
            <a:ext cx="5256584" cy="54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3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4320480" cy="706090"/>
          </a:xfrm>
        </p:spPr>
        <p:txBody>
          <a:bodyPr>
            <a:normAutofit fontScale="90000"/>
          </a:bodyPr>
          <a:lstStyle/>
          <a:p>
            <a:r>
              <a:rPr lang="es-ES" sz="2400" dirty="0" smtClean="0"/>
              <a:t>Realizar Reporte Del</a:t>
            </a:r>
            <a:br>
              <a:rPr lang="es-ES" sz="2400" dirty="0" smtClean="0"/>
            </a:br>
            <a:r>
              <a:rPr lang="es-ES" sz="2400" dirty="0" smtClean="0"/>
              <a:t>Condominio</a:t>
            </a:r>
            <a:endParaRPr lang="en-US" sz="2400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417638"/>
            <a:ext cx="3384376" cy="508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32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6953200" cy="1143000"/>
          </a:xfrm>
        </p:spPr>
        <p:txBody>
          <a:bodyPr>
            <a:normAutofit fontScale="9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</a:pPr>
            <a:r>
              <a:rPr lang="es-ES" sz="27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Gestiona Y Registra Servicios Del Condominio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124744"/>
            <a:ext cx="4225886" cy="54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8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61317" y="332657"/>
            <a:ext cx="4410883" cy="1025798"/>
          </a:xfrm>
        </p:spPr>
        <p:txBody>
          <a:bodyPr>
            <a:normAutofit/>
          </a:bodyPr>
          <a:lstStyle/>
          <a:p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INTRODUCCION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Este sistema trata acerca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  los procesos de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gestión de ingresos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gastos de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condominio.  </a:t>
            </a: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condominio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condosoft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cuenta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actualmente con una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administración la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cual se lleva a cabo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manualmente por lo que se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requiere una mayor capacidad de tiempo y se podría decir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que es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mas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complejo.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 la propuesta de solución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contara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 un software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para que los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propietarios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puedan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realizar en forma virtual las transacciones como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los ingresos y gastos.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s-ES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376" y="5445224"/>
            <a:ext cx="294642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26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6449144" cy="1143000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</a:pPr>
            <a:r>
              <a:rPr lang="es-ES" sz="27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Gestiona Inmueble Del Condominio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6" y="1124744"/>
            <a:ext cx="4631803" cy="54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11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GRACIA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5663" y="2262530"/>
            <a:ext cx="5713412" cy="357436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0"/>
            <a:ext cx="2946424" cy="1296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94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Problema general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1600" y="1346671"/>
            <a:ext cx="7227768" cy="2376264"/>
          </a:xfrm>
        </p:spPr>
        <p:txBody>
          <a:bodyPr>
            <a:normAutofit/>
          </a:bodyPr>
          <a:lstStyle/>
          <a:p>
            <a:pPr algn="ctr"/>
            <a:r>
              <a:rPr lang="es-ES" dirty="0" smtClean="0">
                <a:latin typeface="Arial" pitchFamily="34" charset="0"/>
                <a:cs typeface="Arial" pitchFamily="34" charset="0"/>
              </a:rPr>
              <a:t>¿Cómo mejorar el proceso de administración para llevar a cabo el manejo de control del condominio?</a:t>
            </a:r>
          </a:p>
          <a:p>
            <a:pPr marL="0" indent="0">
              <a:buNone/>
            </a:pPr>
            <a:endParaRPr lang="es-PE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          </a:t>
            </a:r>
          </a:p>
          <a:p>
            <a:pPr>
              <a:buFont typeface="Wingdings" pitchFamily="2" charset="2"/>
              <a:buChar char="v"/>
            </a:pPr>
            <a:endParaRPr lang="es-E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376" y="5445224"/>
            <a:ext cx="2946424" cy="1296144"/>
          </a:xfrm>
          <a:prstGeom prst="rect">
            <a:avLst/>
          </a:prstGeom>
        </p:spPr>
      </p:pic>
      <p:pic>
        <p:nvPicPr>
          <p:cNvPr id="11266" name="Picture 2" descr="Resultado de imagen para Problema general condomin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17" y="2423900"/>
            <a:ext cx="5040560" cy="28346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65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1196752"/>
            <a:ext cx="7467600" cy="1143000"/>
          </a:xfrm>
        </p:spPr>
        <p:txBody>
          <a:bodyPr/>
          <a:lstStyle/>
          <a:p>
            <a:pPr algn="ctr"/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PROBLEMAS ESPECIFICOS</a:t>
            </a:r>
            <a:r>
              <a:rPr lang="es-PE" dirty="0" smtClean="0"/>
              <a:t>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63688" y="1844824"/>
            <a:ext cx="5713092" cy="4000066"/>
          </a:xfrm>
        </p:spPr>
        <p:txBody>
          <a:bodyPr/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¿Cómo controlar  los gastos e ingresos realizados por mes?</a:t>
            </a:r>
          </a:p>
          <a:p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¿Cómo corregir el mal manejo del estado financiero del condominio?</a:t>
            </a:r>
          </a:p>
          <a:p>
            <a:pPr marL="0" indent="0">
              <a:buNone/>
            </a:pP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376" y="5445224"/>
            <a:ext cx="294642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2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OBJETIVO  GENERAL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19575" y="692696"/>
            <a:ext cx="5713092" cy="4000066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Crear un sistema que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realice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proceso de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administración la cual sea rápido,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eficaz y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seguro para poder llevar a cabo un mayor control financiero del condominio.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376" y="5445224"/>
            <a:ext cx="2946424" cy="129614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584" y="3573016"/>
            <a:ext cx="18954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38975" y="1268760"/>
            <a:ext cx="5878011" cy="1077229"/>
          </a:xfrm>
        </p:spPr>
        <p:txBody>
          <a:bodyPr>
            <a:normAutofit/>
          </a:bodyPr>
          <a:lstStyle/>
          <a:p>
            <a:pPr algn="ctr"/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OBJETIVOS ESPECIFICOS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Llevar a cabo la </a:t>
            </a:r>
            <a:r>
              <a:rPr lang="es-MX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implementación del sistema utilizando </a:t>
            </a:r>
            <a:r>
              <a:rPr lang="es-MX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herramientas necesarias para el mejor funcionamiento administrativo.</a:t>
            </a:r>
            <a:endParaRPr lang="es-MX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s-MX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un sistema automatizado para llevar el </a:t>
            </a:r>
            <a:r>
              <a:rPr lang="es-MX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del estado financiero del </a:t>
            </a:r>
            <a:r>
              <a:rPr lang="es-MX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condominio.</a:t>
            </a:r>
          </a:p>
          <a:p>
            <a:pPr marL="0" indent="0" algn="just">
              <a:buNone/>
            </a:pPr>
            <a:endParaRPr lang="es-MX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376" y="5445224"/>
            <a:ext cx="2946424" cy="1296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038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5878011" cy="1077229"/>
          </a:xfrm>
        </p:spPr>
        <p:txBody>
          <a:bodyPr/>
          <a:lstStyle/>
          <a:p>
            <a:pPr algn="ctr"/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CAPÍTULO II. MARCO TEÓRICO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5616" y="980728"/>
            <a:ext cx="7344816" cy="4873752"/>
          </a:xfrm>
        </p:spPr>
        <p:txBody>
          <a:bodyPr/>
          <a:lstStyle/>
          <a:p>
            <a:pPr marL="0" lvl="0" indent="0">
              <a:buNone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2.1  ANTECEDENTES DE LA INVESTIGACIÓN:</a:t>
            </a:r>
          </a:p>
          <a:p>
            <a:pPr marL="0" lvl="0" indent="0">
              <a:buNone/>
            </a:pP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un condominio se presentan muchas necesidades que necesitan ser g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estionadas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por un sistema informático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Empresa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“Mucho Software”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requiere desarrollar un “Sistema de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Condominio”, para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ofrecerlos a sus clientes.</a:t>
            </a:r>
          </a:p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sistema debe gestionar básicamente los ingresos y gastos que se generan.</a:t>
            </a:r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376" y="5445224"/>
            <a:ext cx="2946424" cy="1296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954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27430"/>
            <a:ext cx="5878011" cy="1077229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2.2 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Bases Teóricas: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1600" y="1268760"/>
            <a:ext cx="7467600" cy="5461212"/>
          </a:xfrm>
        </p:spPr>
        <p:txBody>
          <a:bodyPr>
            <a:norm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RUP:  Son las siglas de RationalUnifiedProcess. Se trata de una metodología para describir el proceso de desarrollo de software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UML:  Son las siglas de Unified Modeling Language.  Es un lenguaje grafico para visualizar, especificar y documentar cada una de las partes que comprende el desarrollo de software.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348880"/>
            <a:ext cx="4800600" cy="21717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-153386"/>
            <a:ext cx="3240360" cy="8754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26873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339</TotalTime>
  <Words>1148</Words>
  <Application>Microsoft Office PowerPoint</Application>
  <PresentationFormat>Presentación en pantalla (4:3)</PresentationFormat>
  <Paragraphs>220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Arial</vt:lpstr>
      <vt:lpstr>Calibri</vt:lpstr>
      <vt:lpstr>MS Shell Dlg 2</vt:lpstr>
      <vt:lpstr>Times New Roman</vt:lpstr>
      <vt:lpstr>Wingdings</vt:lpstr>
      <vt:lpstr>Wingdings 3</vt:lpstr>
      <vt:lpstr>Madison</vt:lpstr>
      <vt:lpstr>Presentación de PowerPoint</vt:lpstr>
      <vt:lpstr>INTEGRANTES</vt:lpstr>
      <vt:lpstr>                       INTRODUCCION</vt:lpstr>
      <vt:lpstr>Problema general</vt:lpstr>
      <vt:lpstr>PROBLEMAS ESPECIFICOS </vt:lpstr>
      <vt:lpstr>OBJETIVO  GENERAL</vt:lpstr>
      <vt:lpstr>OBJETIVOS ESPECIFICOS</vt:lpstr>
      <vt:lpstr>CAPÍTULO II. MARCO TEÓRICO</vt:lpstr>
      <vt:lpstr>2.2  Bases Teóricas: </vt:lpstr>
      <vt:lpstr>Presentación de PowerPoint</vt:lpstr>
      <vt:lpstr>REQUERIMIENTOS FUNCIONALES</vt:lpstr>
      <vt:lpstr>REQUERIMIENTOS NO FUNCIONALES</vt:lpstr>
      <vt:lpstr>DOCUMENTO VISION</vt:lpstr>
      <vt:lpstr>         CASO DE USO DE SISTEMA</vt:lpstr>
      <vt:lpstr>Presentación de PowerPoint</vt:lpstr>
      <vt:lpstr>Presentación de PowerPoint</vt:lpstr>
      <vt:lpstr>Presentación de PowerPoint</vt:lpstr>
      <vt:lpstr>Presentación de PowerPoint</vt:lpstr>
      <vt:lpstr>CASO DE USO DE NEGOCIO</vt:lpstr>
      <vt:lpstr>DIAGRAMA DE SECUENCIA  Registrar Propietario</vt:lpstr>
      <vt:lpstr>Registra pago de inmueble</vt:lpstr>
      <vt:lpstr>Realiza reporte del condominio</vt:lpstr>
      <vt:lpstr>Gestiona y registra servicios del condominio </vt:lpstr>
      <vt:lpstr>Gestiona inmueble</vt:lpstr>
      <vt:lpstr>DIAGRAMA DE SECUENCIA DEL SISTEMA</vt:lpstr>
      <vt:lpstr>              DIAGRAMA DE ACTIVIDADES  Registrar Propietario</vt:lpstr>
      <vt:lpstr>Registrar Pago De Inmueble</vt:lpstr>
      <vt:lpstr>Realizar Reporte Del Condominio</vt:lpstr>
      <vt:lpstr>Gestiona Y Registra Servicios Del Condominio </vt:lpstr>
      <vt:lpstr>Gestiona Inmueble Del Condominio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Usuario de Windows</cp:lastModifiedBy>
  <cp:revision>44</cp:revision>
  <dcterms:created xsi:type="dcterms:W3CDTF">2017-09-14T23:08:28Z</dcterms:created>
  <dcterms:modified xsi:type="dcterms:W3CDTF">2017-11-16T18:31:01Z</dcterms:modified>
</cp:coreProperties>
</file>