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ítulo y subtítulo">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Texto del título</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 Juan López</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“Escribir una cita aquí”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Shape 102"/>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20" name="Shape 20"/>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lstStyle/>
          <a:p>
            <a:pPr/>
            <a:r>
              <a:t>Texto del título</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Texto del título</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38" name="Shape 38"/>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Shape 40"/>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Texto del título</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Texto del título</a:t>
            </a:r>
          </a:p>
        </p:txBody>
      </p:sp>
      <p:sp>
        <p:nvSpPr>
          <p:cNvPr id="57" name="Shape 57"/>
          <p:cNvSpPr/>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Texto del título</a:t>
            </a:r>
          </a:p>
        </p:txBody>
      </p:sp>
      <p:sp>
        <p:nvSpPr>
          <p:cNvPr id="67" name="Shape 67"/>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3 fotos">
    <p:spTree>
      <p:nvGrpSpPr>
        <p:cNvPr id="1" name=""/>
        <p:cNvGrpSpPr/>
        <p:nvPr/>
      </p:nvGrpSpPr>
      <p:grpSpPr>
        <a:xfrm>
          <a:off x="0" y="0"/>
          <a:ext cx="0" cy="0"/>
          <a:chOff x="0" y="0"/>
          <a:chExt cx="0" cy="0"/>
        </a:xfrm>
      </p:grpSpPr>
      <p:sp>
        <p:nvSpPr>
          <p:cNvPr id="83" name="Shape 83"/>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Shape 4"/>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El Lenguaje Java</a:t>
            </a:r>
          </a:p>
        </p:txBody>
      </p:sp>
      <p:sp>
        <p:nvSpPr>
          <p:cNvPr id="120" name="Shape 120"/>
          <p:cNvSpPr/>
          <p:nvPr>
            <p:ph type="subTitle" sz="quarter" idx="1"/>
          </p:nvPr>
        </p:nvSpPr>
        <p:spPr>
          <a:prstGeom prst="rect">
            <a:avLst/>
          </a:prstGeom>
        </p:spPr>
        <p:txBody>
          <a:bodyPr/>
          <a:lstStyle/>
          <a:p>
            <a:pPr/>
            <a:r>
              <a:t>Java basico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¿Porque Java?</a:t>
            </a:r>
          </a:p>
        </p:txBody>
      </p:sp>
      <p:sp>
        <p:nvSpPr>
          <p:cNvPr id="123" name="Shape 123"/>
          <p:cNvSpPr/>
          <p:nvPr>
            <p:ph type="body" idx="1"/>
          </p:nvPr>
        </p:nvSpPr>
        <p:spPr>
          <a:xfrm>
            <a:off x="1240366" y="2319866"/>
            <a:ext cx="11099801" cy="6933407"/>
          </a:xfrm>
          <a:prstGeom prst="rect">
            <a:avLst/>
          </a:prstGeom>
        </p:spPr>
        <p:txBody>
          <a:bodyPr/>
          <a:lstStyle/>
          <a:p>
            <a:pPr marL="243459" indent="-243459" defTabSz="414781">
              <a:spcBef>
                <a:spcPts val="2200"/>
              </a:spcBef>
              <a:defRPr sz="1987"/>
            </a:pPr>
            <a:r>
              <a:t>   </a:t>
            </a:r>
            <a:r>
              <a:rPr sz="2626" u="sng"/>
              <a:t>15 mil millones de equipos ejecutan Java</a:t>
            </a:r>
          </a:p>
          <a:p>
            <a:pPr marL="243459" indent="-243459" defTabSz="414781">
              <a:spcBef>
                <a:spcPts val="2200"/>
              </a:spcBef>
              <a:defRPr sz="1987"/>
            </a:pPr>
            <a:r>
              <a:t>    </a:t>
            </a:r>
            <a:r>
              <a:rPr sz="2626" u="sng"/>
              <a:t>El 97% de los escritorios empresariales ejecutan Java</a:t>
            </a:r>
          </a:p>
          <a:p>
            <a:pPr marL="243459" indent="-243459" defTabSz="414781">
              <a:spcBef>
                <a:spcPts val="2200"/>
              </a:spcBef>
              <a:defRPr sz="1987"/>
            </a:pPr>
            <a:r>
              <a:t>    El 89% de los escritorios (o computadoras) en Estados Unidos ejecutan Java</a:t>
            </a:r>
          </a:p>
          <a:p>
            <a:pPr marL="243459" indent="-243459" defTabSz="414781">
              <a:spcBef>
                <a:spcPts val="2200"/>
              </a:spcBef>
              <a:defRPr sz="1987"/>
            </a:pPr>
            <a:r>
              <a:t>    </a:t>
            </a:r>
            <a:r>
              <a:rPr sz="2626" u="sng"/>
              <a:t>10 millones de desarrolladores de Java en todo el mundo</a:t>
            </a:r>
          </a:p>
          <a:p>
            <a:pPr marL="243459" indent="-243459" defTabSz="414781">
              <a:spcBef>
                <a:spcPts val="2200"/>
              </a:spcBef>
              <a:defRPr sz="1987"/>
            </a:pPr>
            <a:r>
              <a:t>    La primera opción para los desarrolladores</a:t>
            </a:r>
          </a:p>
          <a:p>
            <a:pPr marL="243459" indent="-243459" defTabSz="414781">
              <a:spcBef>
                <a:spcPts val="2200"/>
              </a:spcBef>
              <a:defRPr sz="1987"/>
            </a:pPr>
            <a:r>
              <a:t>    La primera plataforma de desarrollo</a:t>
            </a:r>
          </a:p>
          <a:p>
            <a:pPr marL="243459" indent="-243459" defTabSz="414781">
              <a:spcBef>
                <a:spcPts val="2200"/>
              </a:spcBef>
              <a:defRPr sz="1987"/>
            </a:pPr>
            <a:r>
              <a:t>    </a:t>
            </a:r>
            <a:r>
              <a:rPr sz="2626" u="sng"/>
              <a:t>3 mil millones de teléfonos móviles ejecutan Java</a:t>
            </a:r>
          </a:p>
          <a:p>
            <a:pPr marL="243459" indent="-243459" defTabSz="414781">
              <a:spcBef>
                <a:spcPts val="2200"/>
              </a:spcBef>
              <a:defRPr sz="1987"/>
            </a:pPr>
            <a:r>
              <a:t>    El 100% de los reproductores de Blu-ray incluyen Java</a:t>
            </a:r>
          </a:p>
          <a:p>
            <a:pPr marL="243459" indent="-243459" defTabSz="414781">
              <a:spcBef>
                <a:spcPts val="2200"/>
              </a:spcBef>
              <a:defRPr sz="1987"/>
            </a:pPr>
            <a:r>
              <a:t>    </a:t>
            </a:r>
            <a:r>
              <a:rPr sz="2626" u="sng"/>
              <a:t>5 mil millones de Java Cards en uso</a:t>
            </a:r>
          </a:p>
          <a:p>
            <a:pPr marL="243459" indent="-243459" defTabSz="414781">
              <a:spcBef>
                <a:spcPts val="2200"/>
              </a:spcBef>
              <a:defRPr sz="1987"/>
            </a:pPr>
            <a:r>
              <a:t>    </a:t>
            </a:r>
            <a:r>
              <a:rPr sz="2626" u="sng"/>
              <a:t>125 millones de dispositivos de televisión ejecutan Java</a:t>
            </a:r>
          </a:p>
          <a:p>
            <a:pPr marL="243459" indent="-243459" defTabSz="414781">
              <a:spcBef>
                <a:spcPts val="2200"/>
              </a:spcBef>
              <a:defRPr sz="1987"/>
            </a:pPr>
            <a:r>
              <a:t>    5 de los 5 principales fabricantes de equipos originales utilizan Java 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5" name="Tiobeindex.png"/>
          <p:cNvPicPr>
            <a:picLocks noChangeAspect="1"/>
          </p:cNvPicPr>
          <p:nvPr/>
        </p:nvPicPr>
        <p:blipFill>
          <a:blip r:embed="rId2">
            <a:extLst/>
          </a:blip>
          <a:stretch>
            <a:fillRect/>
          </a:stretch>
        </p:blipFill>
        <p:spPr>
          <a:xfrm>
            <a:off x="2032000" y="2044700"/>
            <a:ext cx="8940800" cy="54102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¿Que es Java?</a:t>
            </a:r>
          </a:p>
        </p:txBody>
      </p:sp>
      <p:sp>
        <p:nvSpPr>
          <p:cNvPr id="128" name="Shape 128"/>
          <p:cNvSpPr/>
          <p:nvPr>
            <p:ph type="body" idx="1"/>
          </p:nvPr>
        </p:nvSpPr>
        <p:spPr>
          <a:xfrm>
            <a:off x="1240366" y="2319866"/>
            <a:ext cx="11099801" cy="6933407"/>
          </a:xfrm>
          <a:prstGeom prst="rect">
            <a:avLst/>
          </a:prstGeom>
        </p:spPr>
        <p:txBody>
          <a:bodyPr anchor="t"/>
          <a:lstStyle/>
          <a:p>
            <a:pPr marL="325754" indent="-325754" defTabSz="554990">
              <a:spcBef>
                <a:spcPts val="3000"/>
              </a:spcBef>
              <a:defRPr sz="2660"/>
            </a:pPr>
            <a:r>
              <a:t>Java  es  un  lenguaje  de  programación  de  alto  nivel  con  el  que  se  pueden  escribir  programas  de  cualquier  tipo.  Se  dice  que  es  un  lenguaje  de  alto  nivel  porque  se  asemeja  más  al  lenguaje  humano,  a  diferencia  de  los  lenguajes  de  bajo  nivel  que  se  asemejan más al lenguaje de las computadoras (conocidos como lenguajes máquina). Los  programas  escritos  en  Java  no  son  comprensibles  en  forma  directa  por  el  procesador,  por  lo  que  requieren  de  pasos  intermedios  de  traducción  al  lenguaje  del  computador conocido como lenguaje máquina.  </a:t>
            </a:r>
          </a:p>
          <a:p>
            <a:pPr marL="325754" indent="-325754" defTabSz="554990">
              <a:spcBef>
                <a:spcPts val="3000"/>
              </a:spcBef>
              <a:defRPr sz="2660"/>
            </a:pPr>
            <a:r>
              <a:t>Multiplataforma</a:t>
            </a:r>
          </a:p>
          <a:p>
            <a:pPr marL="325754" indent="-325754" defTabSz="554990">
              <a:spcBef>
                <a:spcPts val="3000"/>
              </a:spcBef>
              <a:defRPr sz="2660"/>
            </a:pPr>
            <a:r>
              <a:t>POO</a:t>
            </a:r>
          </a:p>
          <a:p>
            <a:pPr marL="325754" indent="-325754" defTabSz="554990">
              <a:spcBef>
                <a:spcPts val="3000"/>
              </a:spcBef>
              <a:defRPr sz="2660"/>
            </a:pPr>
            <a:r>
              <a:t>Estructurado</a:t>
            </a:r>
          </a:p>
          <a:p>
            <a:pPr marL="325754" indent="-325754" defTabSz="554990">
              <a:spcBef>
                <a:spcPts val="3000"/>
              </a:spcBef>
              <a:defRPr sz="2660"/>
            </a:pPr>
            <a:r>
              <a:t>Tipado estático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Historia de Java</a:t>
            </a:r>
          </a:p>
        </p:txBody>
      </p:sp>
      <p:sp>
        <p:nvSpPr>
          <p:cNvPr id="131" name="Shape 131"/>
          <p:cNvSpPr/>
          <p:nvPr>
            <p:ph type="body" idx="1"/>
          </p:nvPr>
        </p:nvSpPr>
        <p:spPr>
          <a:prstGeom prst="rect">
            <a:avLst/>
          </a:prstGeom>
        </p:spPr>
        <p:txBody>
          <a:bodyPr/>
          <a:lstStyle/>
          <a:p>
            <a:pPr marL="262254" indent="-262254" defTabSz="344677">
              <a:spcBef>
                <a:spcPts val="2400"/>
              </a:spcBef>
              <a:defRPr sz="2241"/>
            </a:pPr>
            <a:r>
              <a:t>A principios de los años 90´s, un equipo de ingenieros de Sun Microsystems, se reúnen para desarrollar una nueva tecnologia. Liderado por James Gosling, se crea un nuevo lenguaje de programación llamado Oak luego renombrado a Java.</a:t>
            </a:r>
          </a:p>
          <a:p>
            <a:pPr marL="262254" indent="-262254" defTabSz="344677">
              <a:spcBef>
                <a:spcPts val="2400"/>
              </a:spcBef>
              <a:defRPr sz="2241"/>
            </a:pPr>
            <a:r>
              <a:t>Principios Java:</a:t>
            </a:r>
          </a:p>
          <a:p>
            <a:pPr lvl="1" marL="524509" indent="-262254" defTabSz="344677">
              <a:spcBef>
                <a:spcPts val="2400"/>
              </a:spcBef>
              <a:defRPr sz="2241"/>
            </a:pPr>
            <a:r>
              <a:t>Debería usar el paradigma de la programación orientada a objetos.</a:t>
            </a:r>
          </a:p>
          <a:p>
            <a:pPr lvl="1" marL="524509" indent="-262254" defTabSz="344677">
              <a:spcBef>
                <a:spcPts val="2400"/>
              </a:spcBef>
              <a:defRPr sz="2241"/>
            </a:pPr>
            <a:r>
              <a:t>Debería permitir la ejecución de un mismo programa en múltiples sistemas operativos.</a:t>
            </a:r>
          </a:p>
          <a:p>
            <a:pPr lvl="1" marL="524509" indent="-262254" defTabSz="344677">
              <a:spcBef>
                <a:spcPts val="2400"/>
              </a:spcBef>
              <a:defRPr sz="2241"/>
            </a:pPr>
            <a:r>
              <a:t>Debería incluir por defecto soporte para trabajo en red.</a:t>
            </a:r>
          </a:p>
          <a:p>
            <a:pPr lvl="1" marL="524509" indent="-262254" defTabSz="344677">
              <a:spcBef>
                <a:spcPts val="2400"/>
              </a:spcBef>
              <a:defRPr sz="2241"/>
            </a:pPr>
            <a:r>
              <a:t>Debería diseñarse para ejecutar código en sistemas remotos de forma segura.</a:t>
            </a:r>
          </a:p>
          <a:p>
            <a:pPr lvl="1" marL="524509" indent="-262254" defTabSz="344677">
              <a:spcBef>
                <a:spcPts val="2400"/>
              </a:spcBef>
              <a:defRPr sz="2241"/>
            </a:pPr>
            <a:r>
              <a:t>Debería ser fácil de usar y tomar lo mejor de otros lenguajes orientados a objetos, como 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JVM</a:t>
            </a:r>
          </a:p>
        </p:txBody>
      </p:sp>
      <p:sp>
        <p:nvSpPr>
          <p:cNvPr id="134" name="Shape 134"/>
          <p:cNvSpPr/>
          <p:nvPr>
            <p:ph type="body" idx="1"/>
          </p:nvPr>
        </p:nvSpPr>
        <p:spPr>
          <a:prstGeom prst="rect">
            <a:avLst/>
          </a:prstGeom>
        </p:spPr>
        <p:txBody>
          <a:bodyPr/>
          <a:lstStyle/>
          <a:p>
            <a:pPr/>
          </a:p>
        </p:txBody>
      </p:sp>
      <p:pic>
        <p:nvPicPr>
          <p:cNvPr id="135" name="getStarted-compiler.gif"/>
          <p:cNvPicPr>
            <a:picLocks noChangeAspect="1"/>
          </p:cNvPicPr>
          <p:nvPr/>
        </p:nvPicPr>
        <p:blipFill>
          <a:blip r:embed="rId2">
            <a:extLst/>
          </a:blip>
          <a:stretch>
            <a:fillRect/>
          </a:stretch>
        </p:blipFill>
        <p:spPr>
          <a:xfrm>
            <a:off x="2563283" y="4864100"/>
            <a:ext cx="7404101" cy="17399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Ejemplo</a:t>
            </a:r>
          </a:p>
        </p:txBody>
      </p:sp>
      <p:sp>
        <p:nvSpPr>
          <p:cNvPr id="138" name="Shape 138"/>
          <p:cNvSpPr/>
          <p:nvPr>
            <p:ph type="body" idx="1"/>
          </p:nvPr>
        </p:nvSpPr>
        <p:spPr>
          <a:prstGeom prst="rect">
            <a:avLst/>
          </a:prstGeom>
        </p:spPr>
        <p:txBody>
          <a:bodyPr/>
          <a:lstStyle/>
          <a:p>
            <a:pPr/>
            <a:r>
              <a:t>Ejemplo 1: Crear, compilar y ejecutar java.</a:t>
            </a:r>
          </a:p>
          <a:p>
            <a:pPr/>
            <a:r>
              <a:t>Ejemplo 2: Hola Mundo con Swing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body" idx="13"/>
          </p:nvPr>
        </p:nvSpPr>
        <p:spPr>
          <a:prstGeom prst="rect">
            <a:avLst/>
          </a:prstGeom>
        </p:spPr>
        <p:txBody>
          <a:bodyPr/>
          <a:lstStyle/>
          <a:p>
            <a:pPr/>
          </a:p>
        </p:txBody>
      </p:sp>
      <p:sp>
        <p:nvSpPr>
          <p:cNvPr id="141" name="Shape 141"/>
          <p:cNvSpPr/>
          <p:nvPr>
            <p:ph type="body" idx="14"/>
          </p:nvPr>
        </p:nvSpPr>
        <p:spPr>
          <a:prstGeom prst="rect">
            <a:avLst/>
          </a:prstGeom>
        </p:spPr>
        <p:txBody>
          <a:bodyPr/>
          <a:lstStyle/>
          <a:p>
            <a:pPr/>
            <a:r>
              <a:t>¿Preguntas? </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