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60" r:id="rId6"/>
    <p:sldId id="261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C3BF-5D9E-49A3-9AA0-2228C2D584DB}" type="datetimeFigureOut">
              <a:rPr lang="es-CO" smtClean="0"/>
              <a:t>08/11/2015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1663A41-B23E-4D2C-99A7-7ACF425137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342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C3BF-5D9E-49A3-9AA0-2228C2D584DB}" type="datetimeFigureOut">
              <a:rPr lang="es-CO" smtClean="0"/>
              <a:t>08/11/2015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663A41-B23E-4D2C-99A7-7ACF425137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166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C3BF-5D9E-49A3-9AA0-2228C2D584DB}" type="datetimeFigureOut">
              <a:rPr lang="es-CO" smtClean="0"/>
              <a:t>08/11/2015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663A41-B23E-4D2C-99A7-7ACF425137E3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731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C3BF-5D9E-49A3-9AA0-2228C2D584DB}" type="datetimeFigureOut">
              <a:rPr lang="es-CO" smtClean="0"/>
              <a:t>08/11/2015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663A41-B23E-4D2C-99A7-7ACF425137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6355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C3BF-5D9E-49A3-9AA0-2228C2D584DB}" type="datetimeFigureOut">
              <a:rPr lang="es-CO" smtClean="0"/>
              <a:t>08/11/2015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663A41-B23E-4D2C-99A7-7ACF425137E3}" type="slidenum">
              <a:rPr lang="es-CO" smtClean="0"/>
              <a:t>‹Nº›</a:t>
            </a:fld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1231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C3BF-5D9E-49A3-9AA0-2228C2D584DB}" type="datetimeFigureOut">
              <a:rPr lang="es-CO" smtClean="0"/>
              <a:t>08/11/2015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663A41-B23E-4D2C-99A7-7ACF425137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2683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C3BF-5D9E-49A3-9AA0-2228C2D584DB}" type="datetimeFigureOut">
              <a:rPr lang="es-CO" smtClean="0"/>
              <a:t>08/11/2015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3A41-B23E-4D2C-99A7-7ACF425137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6817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C3BF-5D9E-49A3-9AA0-2228C2D584DB}" type="datetimeFigureOut">
              <a:rPr lang="es-CO" smtClean="0"/>
              <a:t>08/11/2015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3A41-B23E-4D2C-99A7-7ACF425137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062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C3BF-5D9E-49A3-9AA0-2228C2D584DB}" type="datetimeFigureOut">
              <a:rPr lang="es-CO" smtClean="0"/>
              <a:t>08/11/2015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3A41-B23E-4D2C-99A7-7ACF425137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36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C3BF-5D9E-49A3-9AA0-2228C2D584DB}" type="datetimeFigureOut">
              <a:rPr lang="es-CO" smtClean="0"/>
              <a:t>08/11/2015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663A41-B23E-4D2C-99A7-7ACF425137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974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C3BF-5D9E-49A3-9AA0-2228C2D584DB}" type="datetimeFigureOut">
              <a:rPr lang="es-CO" smtClean="0"/>
              <a:t>08/11/2015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663A41-B23E-4D2C-99A7-7ACF425137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413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C3BF-5D9E-49A3-9AA0-2228C2D584DB}" type="datetimeFigureOut">
              <a:rPr lang="es-CO" smtClean="0"/>
              <a:t>08/11/2015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663A41-B23E-4D2C-99A7-7ACF425137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675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C3BF-5D9E-49A3-9AA0-2228C2D584DB}" type="datetimeFigureOut">
              <a:rPr lang="es-CO" smtClean="0"/>
              <a:t>08/11/2015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3A41-B23E-4D2C-99A7-7ACF425137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8683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C3BF-5D9E-49A3-9AA0-2228C2D584DB}" type="datetimeFigureOut">
              <a:rPr lang="es-CO" smtClean="0"/>
              <a:t>08/11/2015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3A41-B23E-4D2C-99A7-7ACF425137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9507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C3BF-5D9E-49A3-9AA0-2228C2D584DB}" type="datetimeFigureOut">
              <a:rPr lang="es-CO" smtClean="0"/>
              <a:t>08/11/2015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3A41-B23E-4D2C-99A7-7ACF425137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632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C3BF-5D9E-49A3-9AA0-2228C2D584DB}" type="datetimeFigureOut">
              <a:rPr lang="es-CO" smtClean="0"/>
              <a:t>08/11/2015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663A41-B23E-4D2C-99A7-7ACF425137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382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DC3BF-5D9E-49A3-9AA0-2228C2D584DB}" type="datetimeFigureOut">
              <a:rPr lang="es-CO" smtClean="0"/>
              <a:t>08/11/2015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1663A41-B23E-4D2C-99A7-7ACF425137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215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46046" y="3686577"/>
            <a:ext cx="8915399" cy="2262781"/>
          </a:xfrm>
        </p:spPr>
        <p:txBody>
          <a:bodyPr>
            <a:normAutofit/>
          </a:bodyPr>
          <a:lstStyle/>
          <a:p>
            <a:r>
              <a:rPr lang="es-CO" dirty="0" smtClean="0"/>
              <a:t>Metodología Ágil</a:t>
            </a:r>
            <a:br>
              <a:rPr lang="es-CO" dirty="0" smtClean="0"/>
            </a:br>
            <a:r>
              <a:rPr lang="es-CO" dirty="0" smtClean="0"/>
              <a:t>Crystal Clear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2365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19117" y="2647665"/>
            <a:ext cx="10249468" cy="18151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8000" dirty="0" smtClean="0"/>
              <a:t>Gracias</a:t>
            </a:r>
            <a:endParaRPr lang="es-CO" sz="8000" dirty="0"/>
          </a:p>
        </p:txBody>
      </p:sp>
    </p:spTree>
    <p:extLst>
      <p:ext uri="{BB962C8B-B14F-4D97-AF65-F5344CB8AC3E}">
        <p14:creationId xmlns:p14="http://schemas.microsoft.com/office/powerpoint/2010/main" val="395932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51480" y="487632"/>
            <a:ext cx="8911687" cy="1280890"/>
          </a:xfrm>
        </p:spPr>
        <p:txBody>
          <a:bodyPr/>
          <a:lstStyle/>
          <a:p>
            <a:pPr algn="ctr"/>
            <a:r>
              <a:rPr lang="es-CO" dirty="0"/>
              <a:t>Metodología Crystal Clear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70347" y="1587689"/>
            <a:ext cx="8915400" cy="4949589"/>
          </a:xfrm>
        </p:spPr>
        <p:txBody>
          <a:bodyPr>
            <a:noAutofit/>
          </a:bodyPr>
          <a:lstStyle/>
          <a:p>
            <a:r>
              <a:rPr lang="es-CO" sz="3200" dirty="0" smtClean="0"/>
              <a:t>En los inicios de 1990, en un estudio realizado en IBM se llego a los siguientes acuerdos (</a:t>
            </a:r>
            <a:r>
              <a:rPr lang="es-CO" sz="3200" dirty="0" err="1"/>
              <a:t>Alistair</a:t>
            </a:r>
            <a:r>
              <a:rPr lang="es-CO" sz="3200" dirty="0"/>
              <a:t> </a:t>
            </a:r>
            <a:r>
              <a:rPr lang="es-CO" sz="3200" dirty="0" err="1" smtClean="0"/>
              <a:t>Cockburn</a:t>
            </a:r>
            <a:r>
              <a:rPr lang="es-CO" sz="3200" dirty="0" smtClean="0"/>
              <a:t>), los equipos exitosos no habían seguido métodos formales ni herramientas CASE y que habían estimulado la comunicación y los test.</a:t>
            </a:r>
          </a:p>
          <a:p>
            <a:r>
              <a:rPr lang="es-CO" sz="3200" dirty="0" smtClean="0"/>
              <a:t>Los equipos con problemas no entendían sus fallas o si habían cumplido con los métodos formales.</a:t>
            </a:r>
            <a:endParaRPr lang="es-CO" sz="3200" dirty="0"/>
          </a:p>
          <a:p>
            <a:pPr marL="0" indent="0">
              <a:buNone/>
            </a:pP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148793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Metodología Crystal Clear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75063" y="1628632"/>
            <a:ext cx="8915400" cy="5229367"/>
          </a:xfrm>
        </p:spPr>
        <p:txBody>
          <a:bodyPr>
            <a:normAutofit/>
          </a:bodyPr>
          <a:lstStyle/>
          <a:p>
            <a:r>
              <a:rPr lang="es-CO" sz="3200" dirty="0" smtClean="0"/>
              <a:t>Crystal es una metodología de desarrollo de software </a:t>
            </a:r>
            <a:r>
              <a:rPr lang="es-CO" sz="3200" dirty="0" err="1" smtClean="0"/>
              <a:t>agil</a:t>
            </a:r>
            <a:r>
              <a:rPr lang="es-CO" sz="3200" dirty="0" smtClean="0"/>
              <a:t>, mas que una metodología se le considera una familia de metodologías. Con un “código genético” común.</a:t>
            </a:r>
          </a:p>
          <a:p>
            <a:r>
              <a:rPr lang="es-CO" sz="3200" dirty="0" smtClean="0"/>
              <a:t>El nombre </a:t>
            </a:r>
            <a:r>
              <a:rPr lang="es-CO" sz="3200" dirty="0" err="1" smtClean="0"/>
              <a:t>crystal</a:t>
            </a:r>
            <a:r>
              <a:rPr lang="es-CO" sz="3200" dirty="0" smtClean="0"/>
              <a:t> deriva de la caracterización de los proyectos según dos dimensiones tamaño y complejidad(como en los minerales, color dureza).</a:t>
            </a:r>
          </a:p>
        </p:txBody>
      </p:sp>
    </p:spTree>
    <p:extLst>
      <p:ext uri="{BB962C8B-B14F-4D97-AF65-F5344CB8AC3E}">
        <p14:creationId xmlns:p14="http://schemas.microsoft.com/office/powerpoint/2010/main" val="75326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8674" y="252483"/>
            <a:ext cx="9839585" cy="6605517"/>
          </a:xfrm>
        </p:spPr>
        <p:txBody>
          <a:bodyPr/>
          <a:lstStyle/>
          <a:p>
            <a:r>
              <a:rPr lang="es-CO" sz="3200" dirty="0" smtClean="0"/>
              <a:t>Crystal </a:t>
            </a:r>
            <a:r>
              <a:rPr lang="es-CO" sz="3200" dirty="0"/>
              <a:t>clear tiene una forma </a:t>
            </a:r>
            <a:r>
              <a:rPr lang="es-CO" sz="3200" dirty="0" smtClean="0"/>
              <a:t>de organización </a:t>
            </a:r>
            <a:r>
              <a:rPr lang="es-CO" sz="3200" dirty="0"/>
              <a:t>la cual se desarrolla por </a:t>
            </a:r>
            <a:r>
              <a:rPr lang="es-CO" sz="3200" dirty="0" smtClean="0"/>
              <a:t>colores. Dependiendo el tamaño y la criticidad del proyecto.</a:t>
            </a:r>
          </a:p>
          <a:p>
            <a:r>
              <a:rPr lang="es-CO" sz="3200" dirty="0" smtClean="0"/>
              <a:t>Clear es para personas de 8 personas o hasta menos.</a:t>
            </a:r>
          </a:p>
          <a:p>
            <a:r>
              <a:rPr lang="es-CO" sz="3200" dirty="0" smtClean="0"/>
              <a:t>Amarillo para equipos entre 10 y 20 personas</a:t>
            </a:r>
          </a:p>
          <a:p>
            <a:r>
              <a:rPr lang="es-CO" sz="3200" dirty="0" smtClean="0"/>
              <a:t>Naranja </a:t>
            </a:r>
            <a:r>
              <a:rPr lang="es-CO" sz="3200" dirty="0"/>
              <a:t>para equipos entre </a:t>
            </a:r>
            <a:r>
              <a:rPr lang="es-CO" sz="3200" dirty="0" smtClean="0"/>
              <a:t>25 </a:t>
            </a:r>
            <a:r>
              <a:rPr lang="es-CO" sz="3200" dirty="0"/>
              <a:t>y </a:t>
            </a:r>
            <a:r>
              <a:rPr lang="es-CO" sz="3200" dirty="0" smtClean="0"/>
              <a:t>50 </a:t>
            </a:r>
            <a:r>
              <a:rPr lang="es-CO" sz="3200" dirty="0"/>
              <a:t>personas</a:t>
            </a:r>
          </a:p>
          <a:p>
            <a:r>
              <a:rPr lang="es-CO" sz="3200" dirty="0" smtClean="0"/>
              <a:t>Rojo </a:t>
            </a:r>
            <a:r>
              <a:rPr lang="es-CO" sz="3200" dirty="0"/>
              <a:t>para equipos entre </a:t>
            </a:r>
            <a:r>
              <a:rPr lang="es-CO" sz="3200" dirty="0" smtClean="0"/>
              <a:t>50 </a:t>
            </a:r>
            <a:r>
              <a:rPr lang="es-CO" sz="3200" dirty="0"/>
              <a:t>y </a:t>
            </a:r>
            <a:r>
              <a:rPr lang="es-CO" sz="3200" dirty="0" smtClean="0"/>
              <a:t>100 </a:t>
            </a:r>
            <a:r>
              <a:rPr lang="es-CO" sz="3200" dirty="0"/>
              <a:t>personas</a:t>
            </a:r>
          </a:p>
          <a:p>
            <a:endParaRPr lang="es-CO" sz="3200" dirty="0" smtClean="0"/>
          </a:p>
          <a:p>
            <a:endParaRPr lang="es-CO" sz="3200" dirty="0" smtClean="0"/>
          </a:p>
          <a:p>
            <a:endParaRPr lang="es-CO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426" y="4848976"/>
            <a:ext cx="9290384" cy="99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3325" y="0"/>
            <a:ext cx="8911687" cy="1106905"/>
          </a:xfrm>
        </p:spPr>
        <p:txBody>
          <a:bodyPr>
            <a:normAutofit/>
          </a:bodyPr>
          <a:lstStyle/>
          <a:p>
            <a:pPr algn="ctr"/>
            <a:r>
              <a:rPr lang="es-CO" sz="4400" dirty="0" smtClean="0"/>
              <a:t>Roles </a:t>
            </a:r>
            <a:endParaRPr lang="es-CO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91916" y="553452"/>
            <a:ext cx="10700084" cy="620219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s-CO" sz="2800" b="1" dirty="0" smtClean="0"/>
              <a:t>Patrocinador:</a:t>
            </a:r>
            <a:r>
              <a:rPr lang="es-CO" sz="2800" b="1" dirty="0"/>
              <a:t> </a:t>
            </a:r>
            <a:endParaRPr lang="es-CO" sz="2800" b="1" dirty="0" smtClean="0"/>
          </a:p>
          <a:p>
            <a:pPr marL="0" indent="0" fontAlgn="base">
              <a:buNone/>
            </a:pPr>
            <a:r>
              <a:rPr lang="es-CO" sz="2800" dirty="0" smtClean="0"/>
              <a:t>Produce</a:t>
            </a:r>
            <a:r>
              <a:rPr lang="es-CO" sz="2800" dirty="0"/>
              <a:t> la Declaración de Misión con Prioridades </a:t>
            </a:r>
            <a:r>
              <a:rPr lang="es-CO" sz="2800" dirty="0" smtClean="0"/>
              <a:t>de          </a:t>
            </a:r>
            <a:r>
              <a:rPr lang="es-CO" sz="2800" dirty="0"/>
              <a:t> Compromiso</a:t>
            </a:r>
            <a:r>
              <a:rPr lang="es-CO" sz="2800" dirty="0" smtClean="0"/>
              <a:t>.</a:t>
            </a:r>
            <a:endParaRPr lang="es-CO" sz="2800" dirty="0"/>
          </a:p>
          <a:p>
            <a:pPr marL="0" indent="0" fontAlgn="base">
              <a:buNone/>
            </a:pPr>
            <a:r>
              <a:rPr lang="es-CO" sz="2800" b="1" dirty="0"/>
              <a:t>Usuario </a:t>
            </a:r>
            <a:r>
              <a:rPr lang="es-CO" sz="2800" b="1" dirty="0" smtClean="0"/>
              <a:t>Experto:</a:t>
            </a:r>
            <a:r>
              <a:rPr lang="es-CO" sz="2800" dirty="0" smtClean="0"/>
              <a:t>           Junto</a:t>
            </a:r>
            <a:r>
              <a:rPr lang="es-CO" sz="2800" dirty="0"/>
              <a:t> con el Experto en Negocios produce la Lista de </a:t>
            </a:r>
            <a:r>
              <a:rPr lang="es-CO" sz="2800" dirty="0" smtClean="0"/>
              <a:t>Actores Objetivos</a:t>
            </a:r>
            <a:r>
              <a:rPr lang="es-CO" sz="2800" dirty="0"/>
              <a:t> y el  Archivo de Casos de Uso y </a:t>
            </a:r>
            <a:r>
              <a:rPr lang="es-CO" sz="2800" dirty="0" smtClean="0"/>
              <a:t>Requerimientos</a:t>
            </a:r>
            <a:endParaRPr lang="es-CO" sz="2800" dirty="0"/>
          </a:p>
          <a:p>
            <a:pPr marL="0" indent="0" fontAlgn="base">
              <a:buNone/>
            </a:pPr>
            <a:r>
              <a:rPr lang="es-CO" sz="2800" b="1" dirty="0"/>
              <a:t>Diseñador </a:t>
            </a:r>
            <a:r>
              <a:rPr lang="es-CO" sz="2800" b="1" dirty="0" smtClean="0"/>
              <a:t>Principal:</a:t>
            </a:r>
            <a:r>
              <a:rPr lang="es-CO" sz="2800" dirty="0" smtClean="0"/>
              <a:t> Produce</a:t>
            </a:r>
            <a:r>
              <a:rPr lang="es-CO" sz="2800" dirty="0"/>
              <a:t> la Descripción Arquitectónica. Se supone que debe ser al menos un  profesional de Nivel 3</a:t>
            </a:r>
            <a:r>
              <a:rPr lang="es-CO" sz="2800" dirty="0" smtClean="0"/>
              <a:t>.</a:t>
            </a:r>
            <a:endParaRPr lang="es-CO" sz="2800" dirty="0"/>
          </a:p>
          <a:p>
            <a:pPr marL="0" indent="0" fontAlgn="base">
              <a:buNone/>
            </a:pPr>
            <a:r>
              <a:rPr lang="es-CO" sz="2800" b="1" dirty="0"/>
              <a:t>Diseñador </a:t>
            </a:r>
            <a:r>
              <a:rPr lang="es-CO" sz="2800" b="1" dirty="0" smtClean="0"/>
              <a:t>-Programador</a:t>
            </a:r>
            <a:r>
              <a:rPr lang="es-CO" sz="2800" dirty="0" smtClean="0"/>
              <a:t>: Produce</a:t>
            </a:r>
            <a:r>
              <a:rPr lang="es-CO" sz="2800" dirty="0"/>
              <a:t>, junto con el Diseñador Principal, los Borradores de Pantallas</a:t>
            </a:r>
            <a:r>
              <a:rPr lang="es-CO" sz="2800" dirty="0" smtClean="0"/>
              <a:t>.</a:t>
            </a:r>
            <a:endParaRPr lang="es-CO" sz="2800" dirty="0"/>
          </a:p>
          <a:p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325540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43050" y="141027"/>
            <a:ext cx="10348865" cy="6560024"/>
          </a:xfrm>
        </p:spPr>
        <p:txBody>
          <a:bodyPr/>
          <a:lstStyle/>
          <a:p>
            <a:pPr marL="0" indent="0" fontAlgn="base">
              <a:buNone/>
            </a:pPr>
            <a:r>
              <a:rPr lang="es-CO" sz="2800" b="1" dirty="0"/>
              <a:t>Experto en </a:t>
            </a:r>
            <a:r>
              <a:rPr lang="es-CO" sz="2800" b="1" dirty="0" smtClean="0"/>
              <a:t>Negocios:</a:t>
            </a:r>
          </a:p>
          <a:p>
            <a:pPr marL="0" indent="0" fontAlgn="base">
              <a:buNone/>
            </a:pPr>
            <a:r>
              <a:rPr lang="es-CO" sz="2800" dirty="0" smtClean="0"/>
              <a:t>Junto</a:t>
            </a:r>
            <a:r>
              <a:rPr lang="es-CO" sz="2800" dirty="0"/>
              <a:t> con el Usuario Experto produce la Lista de Actores ­ Objetivos.</a:t>
            </a:r>
          </a:p>
          <a:p>
            <a:pPr marL="0" indent="0" fontAlgn="base">
              <a:buNone/>
            </a:pPr>
            <a:r>
              <a:rPr lang="es-CO" sz="2800" b="1" dirty="0"/>
              <a:t>Coordinador</a:t>
            </a:r>
            <a:r>
              <a:rPr lang="es-CO" sz="2800" b="1" dirty="0" smtClean="0"/>
              <a:t>:</a:t>
            </a:r>
          </a:p>
          <a:p>
            <a:pPr marL="0" indent="0" fontAlgn="base">
              <a:buNone/>
            </a:pPr>
            <a:r>
              <a:rPr lang="es-CO" sz="2800" dirty="0" smtClean="0"/>
              <a:t>Con</a:t>
            </a:r>
            <a:r>
              <a:rPr lang="es-CO" sz="2800" dirty="0"/>
              <a:t> la ayuda del equipo, produce el Mapa de Proyecto, el Plan de Entrega, el Estado  del Proyecto.</a:t>
            </a:r>
          </a:p>
          <a:p>
            <a:pPr marL="0" indent="0" fontAlgn="base">
              <a:buNone/>
            </a:pPr>
            <a:r>
              <a:rPr lang="es-CO" sz="2800" b="1" dirty="0"/>
              <a:t>Verificador</a:t>
            </a:r>
            <a:r>
              <a:rPr lang="es-CO" sz="2800" dirty="0" smtClean="0"/>
              <a:t>:</a:t>
            </a:r>
          </a:p>
          <a:p>
            <a:pPr marL="0" indent="0" fontAlgn="base">
              <a:buNone/>
            </a:pPr>
            <a:r>
              <a:rPr lang="es-CO" sz="2800" dirty="0" smtClean="0"/>
              <a:t>Produce</a:t>
            </a:r>
            <a:r>
              <a:rPr lang="es-CO" sz="2800" dirty="0"/>
              <a:t> los reportes</a:t>
            </a:r>
          </a:p>
          <a:p>
            <a:pPr marL="0" indent="0" fontAlgn="base">
              <a:buNone/>
            </a:pPr>
            <a:r>
              <a:rPr lang="es-CO" sz="2800" b="1" dirty="0"/>
              <a:t>Escritor:</a:t>
            </a:r>
            <a:r>
              <a:rPr lang="es-CO" sz="2800" dirty="0"/>
              <a:t> </a:t>
            </a:r>
            <a:endParaRPr lang="es-CO" sz="2800" dirty="0" smtClean="0"/>
          </a:p>
          <a:p>
            <a:pPr marL="0" indent="0" fontAlgn="base">
              <a:buNone/>
            </a:pPr>
            <a:r>
              <a:rPr lang="es-CO" sz="2800" dirty="0" smtClean="0"/>
              <a:t>Produce</a:t>
            </a:r>
            <a:r>
              <a:rPr lang="es-CO" sz="2800" dirty="0"/>
              <a:t> el Manual de Usuario.</a:t>
            </a:r>
          </a:p>
          <a:p>
            <a:pPr marL="0" indent="0" fontAlgn="base">
              <a:buNone/>
            </a:pPr>
            <a:endParaRPr lang="es-CO" sz="3200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3506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63536" y="287226"/>
            <a:ext cx="8911687" cy="1280890"/>
          </a:xfrm>
        </p:spPr>
        <p:txBody>
          <a:bodyPr/>
          <a:lstStyle/>
          <a:p>
            <a:r>
              <a:rPr lang="es-CO" dirty="0" smtClean="0"/>
              <a:t>Características de la metodología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96788" y="846161"/>
            <a:ext cx="10595211" cy="584124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O" sz="2800" b="1" dirty="0"/>
              <a:t>Entrega Frecuente</a:t>
            </a:r>
            <a:r>
              <a:rPr lang="es-CO" sz="2800" dirty="0"/>
              <a:t> </a:t>
            </a:r>
            <a:endParaRPr lang="es-CO" sz="2800" dirty="0" smtClean="0"/>
          </a:p>
          <a:p>
            <a:pPr marL="0" indent="0">
              <a:buNone/>
            </a:pPr>
            <a:r>
              <a:rPr lang="es-CO" sz="2800" dirty="0" smtClean="0"/>
              <a:t>Se trata de entregar software de forma frecuente.</a:t>
            </a:r>
            <a:endParaRPr lang="es-CO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O" sz="2800" b="1" dirty="0"/>
              <a:t>Comunicación osmótica</a:t>
            </a:r>
            <a:r>
              <a:rPr lang="es-CO" sz="2800" dirty="0"/>
              <a:t> </a:t>
            </a:r>
            <a:endParaRPr lang="es-CO" sz="2800" dirty="0" smtClean="0"/>
          </a:p>
          <a:p>
            <a:pPr marL="0" indent="0">
              <a:buNone/>
            </a:pPr>
            <a:r>
              <a:rPr lang="es-CO" sz="2800" dirty="0" smtClean="0"/>
              <a:t>Todos los miembros del proyecto deben estar juntos en la misma habitación.</a:t>
            </a:r>
            <a:endParaRPr lang="es-CO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O" sz="2800" b="1" dirty="0"/>
              <a:t>Mejora Reflexiva </a:t>
            </a:r>
          </a:p>
          <a:p>
            <a:pPr marL="0" indent="0">
              <a:buNone/>
            </a:pPr>
            <a:r>
              <a:rPr lang="es-CO" sz="2800" dirty="0" smtClean="0"/>
              <a:t>Disponer de un tiempo breve ( unas pocas horas cada semana o una vez al mes ), para observar bien el proceso compartir ideas y notas,  reflexionar  y discutir.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151438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61163" y="195618"/>
            <a:ext cx="10389809" cy="666238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O" sz="2800" b="1" dirty="0"/>
              <a:t>Seguridad Personal </a:t>
            </a:r>
            <a:endParaRPr lang="es-CO" sz="2800" b="1" dirty="0" smtClean="0"/>
          </a:p>
          <a:p>
            <a:pPr marL="0" indent="0">
              <a:buNone/>
            </a:pPr>
            <a:r>
              <a:rPr lang="es-CO" sz="2800" dirty="0" smtClean="0"/>
              <a:t>Cuando hay alguna inquietud o problema en el equipo, hablarlo para solucionarlo.</a:t>
            </a:r>
            <a:endParaRPr lang="es-CO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O" sz="2800" b="1" dirty="0"/>
              <a:t>Foco </a:t>
            </a:r>
            <a:endParaRPr lang="es-CO" sz="2800" b="1" dirty="0" smtClean="0"/>
          </a:p>
          <a:p>
            <a:pPr marL="0" indent="0">
              <a:buNone/>
            </a:pPr>
            <a:r>
              <a:rPr lang="es-CO" sz="2800" dirty="0" smtClean="0"/>
              <a:t>Siempre se debe tener claro lo que se esta haciendo en cada momento del proyecto, tener el tiempo y la tranquilidad necesaria para llevarlo a cabo.</a:t>
            </a:r>
            <a:endParaRPr lang="es-CO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O" sz="2800" b="1" dirty="0"/>
              <a:t>Fácil Acceso a usuarios expertos </a:t>
            </a:r>
            <a:endParaRPr lang="es-CO" sz="2800" b="1" dirty="0" smtClean="0"/>
          </a:p>
          <a:p>
            <a:pPr marL="0" indent="0">
              <a:buNone/>
            </a:pPr>
            <a:r>
              <a:rPr lang="es-CO" sz="2800" dirty="0" smtClean="0"/>
              <a:t>Disponer de ayuda y consejos de desarrolladores expertos y con experiencia en proyectos similares.</a:t>
            </a:r>
            <a:endParaRPr lang="es-CO" sz="2800" dirty="0"/>
          </a:p>
          <a:p>
            <a:endParaRPr lang="es-CO" sz="2800" b="1" dirty="0"/>
          </a:p>
        </p:txBody>
      </p:sp>
    </p:spTree>
    <p:extLst>
      <p:ext uri="{BB962C8B-B14F-4D97-AF65-F5344CB8AC3E}">
        <p14:creationId xmlns:p14="http://schemas.microsoft.com/office/powerpoint/2010/main" val="238571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10537" y="282916"/>
            <a:ext cx="8911687" cy="781609"/>
          </a:xfrm>
        </p:spPr>
        <p:txBody>
          <a:bodyPr/>
          <a:lstStyle/>
          <a:p>
            <a:pPr algn="ctr"/>
            <a:r>
              <a:rPr lang="es-CO" dirty="0" smtClean="0"/>
              <a:t>Conclusiones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01503" y="1064525"/>
            <a:ext cx="10167583" cy="5622878"/>
          </a:xfrm>
        </p:spPr>
        <p:txBody>
          <a:bodyPr>
            <a:normAutofit/>
          </a:bodyPr>
          <a:lstStyle/>
          <a:p>
            <a:r>
              <a:rPr lang="es-CO" sz="3200" dirty="0" smtClean="0"/>
              <a:t>Cuanto mas personal requiera la ejecución del proyecto, mas grande es la necesidad de coordinación</a:t>
            </a:r>
          </a:p>
          <a:p>
            <a:r>
              <a:rPr lang="es-CO" sz="3200" dirty="0" smtClean="0"/>
              <a:t>Si el proyecto tiene mucha densidad, un error no detectado puede ser critico.</a:t>
            </a:r>
          </a:p>
          <a:p>
            <a:r>
              <a:rPr lang="es-CO" sz="3200" dirty="0" smtClean="0"/>
              <a:t>El aumento de tamaño o densidad añade un costo considerable al proyecto</a:t>
            </a:r>
          </a:p>
          <a:p>
            <a:r>
              <a:rPr lang="es-CO" sz="3200" dirty="0" smtClean="0"/>
              <a:t>El factor mas considerable es la “comunicación”.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34361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128</TotalTime>
  <Words>365</Words>
  <Application>Microsoft Office PowerPoint</Application>
  <PresentationFormat>Panorámica</PresentationFormat>
  <Paragraphs>46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Espiral</vt:lpstr>
      <vt:lpstr>Metodología Ágil Crystal Clear</vt:lpstr>
      <vt:lpstr>Metodología Crystal Clear</vt:lpstr>
      <vt:lpstr>Metodología Crystal Clear</vt:lpstr>
      <vt:lpstr>Presentación de PowerPoint</vt:lpstr>
      <vt:lpstr>Roles </vt:lpstr>
      <vt:lpstr>Presentación de PowerPoint</vt:lpstr>
      <vt:lpstr>Características de la metodología</vt:lpstr>
      <vt:lpstr>Presentación de PowerPoint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Harrison Rodriguez</dc:creator>
  <cp:lastModifiedBy>Harrison Rodriguez</cp:lastModifiedBy>
  <cp:revision>14</cp:revision>
  <dcterms:created xsi:type="dcterms:W3CDTF">2015-11-08T23:50:12Z</dcterms:created>
  <dcterms:modified xsi:type="dcterms:W3CDTF">2015-11-09T01:58:47Z</dcterms:modified>
</cp:coreProperties>
</file>