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6" roundtripDataSignature="AMtx7mi7UOvvX8NdeJdnauaVGkPGvPMs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7315200" cy="9601200"/>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4" name="Google Shape;4;n"/>
          <p:cNvSpPr/>
          <p:nvPr/>
        </p:nvSpPr>
        <p:spPr>
          <a:xfrm>
            <a:off x="0" y="0"/>
            <a:ext cx="7315200" cy="9601200"/>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5" name="Google Shape;5;n"/>
          <p:cNvSpPr/>
          <p:nvPr/>
        </p:nvSpPr>
        <p:spPr>
          <a:xfrm>
            <a:off x="0" y="0"/>
            <a:ext cx="7315200" cy="9601200"/>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6" name="Google Shape;6;n"/>
          <p:cNvSpPr/>
          <p:nvPr/>
        </p:nvSpPr>
        <p:spPr>
          <a:xfrm>
            <a:off x="0" y="0"/>
            <a:ext cx="7315200" cy="9601200"/>
          </a:xfrm>
          <a:prstGeom prst="roundRect">
            <a:avLst>
              <a:gd fmla="val 19"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7" name="Google Shape;7;n"/>
          <p:cNvSpPr txBox="1"/>
          <p:nvPr/>
        </p:nvSpPr>
        <p:spPr>
          <a:xfrm>
            <a:off x="0" y="0"/>
            <a:ext cx="3170238" cy="4794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8" name="Google Shape;8;n"/>
          <p:cNvSpPr txBox="1"/>
          <p:nvPr/>
        </p:nvSpPr>
        <p:spPr>
          <a:xfrm>
            <a:off x="4144963" y="0"/>
            <a:ext cx="3170237" cy="4794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9" name="Google Shape;9;n"/>
          <p:cNvSpPr/>
          <p:nvPr>
            <p:ph idx="2" type="sldImg"/>
          </p:nvPr>
        </p:nvSpPr>
        <p:spPr>
          <a:xfrm>
            <a:off x="1257300" y="720725"/>
            <a:ext cx="4794250"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 name="Google Shape;10;n"/>
          <p:cNvSpPr txBox="1"/>
          <p:nvPr>
            <p:ph idx="1" type="body"/>
          </p:nvPr>
        </p:nvSpPr>
        <p:spPr>
          <a:xfrm>
            <a:off x="974725" y="4560888"/>
            <a:ext cx="5359400" cy="4313237"/>
          </a:xfrm>
          <a:prstGeom prst="rect">
            <a:avLst/>
          </a:prstGeom>
          <a:noFill/>
          <a:ln>
            <a:noFill/>
          </a:ln>
        </p:spPr>
        <p:txBody>
          <a:bodyPr anchorCtr="0" anchor="t" bIns="47500" lIns="95400" spcFirstLastPara="1" rIns="95400" wrap="square" tIns="4750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11" name="Google Shape;11;n"/>
          <p:cNvSpPr txBox="1"/>
          <p:nvPr/>
        </p:nvSpPr>
        <p:spPr>
          <a:xfrm>
            <a:off x="0" y="9121775"/>
            <a:ext cx="3170238" cy="4794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sp>
        <p:nvSpPr>
          <p:cNvPr id="12" name="Google Shape;12;n"/>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marR="0" rtl="0" algn="r">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1263650" y="722313"/>
            <a:ext cx="4795838" cy="35972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p1:notes"/>
          <p:cNvSpPr txBox="1"/>
          <p:nvPr>
            <p:ph idx="1" type="body"/>
          </p:nvPr>
        </p:nvSpPr>
        <p:spPr>
          <a:xfrm>
            <a:off x="974690" y="4560901"/>
            <a:ext cx="5365820" cy="4317895"/>
          </a:xfrm>
          <a:prstGeom prst="rect">
            <a:avLst/>
          </a:prstGeom>
          <a:noFill/>
          <a:ln>
            <a:noFill/>
          </a:ln>
        </p:spPr>
        <p:txBody>
          <a:bodyPr anchorCtr="0" anchor="t" bIns="47475" lIns="94975" spcFirstLastPara="1" rIns="94975" wrap="square" tIns="47475">
            <a:noAutofit/>
          </a:bodyPr>
          <a:lstStyle/>
          <a:p>
            <a:pPr indent="0" lvl="0" marL="0" rtl="0" algn="l">
              <a:spcBef>
                <a:spcPts val="0"/>
              </a:spcBef>
              <a:spcAft>
                <a:spcPts val="0"/>
              </a:spcAft>
              <a:buNone/>
            </a:pPr>
            <a:r>
              <a:rPr lang="en-US"/>
              <a:t>Hello everyone, and welcome back to another session on NLP. In today’s session we will cover Ranked Retrieval and scoring, term weighting, and the Vector Space Model. This session is split into mini lectures since there are around 50 slides altogether.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974725" y="4560888"/>
            <a:ext cx="5359400" cy="4313237"/>
          </a:xfrm>
          <a:prstGeom prst="rect">
            <a:avLst/>
          </a:prstGeom>
        </p:spPr>
        <p:txBody>
          <a:bodyPr anchorCtr="0" anchor="t" bIns="47500" lIns="95400" spcFirstLastPara="1" rIns="95400" wrap="square" tIns="47500">
            <a:noAutofit/>
          </a:bodyPr>
          <a:lstStyle/>
          <a:p>
            <a:pPr indent="0" lvl="0" marL="0" rtl="0" algn="l">
              <a:spcBef>
                <a:spcPts val="360"/>
              </a:spcBef>
              <a:spcAft>
                <a:spcPts val="0"/>
              </a:spcAft>
              <a:buNone/>
            </a:pPr>
            <a:r>
              <a:t/>
            </a:r>
            <a:endParaRPr/>
          </a:p>
        </p:txBody>
      </p:sp>
      <p:sp>
        <p:nvSpPr>
          <p:cNvPr id="167" name="Google Shape;167;p10:notes"/>
          <p:cNvSpPr/>
          <p:nvPr>
            <p:ph idx="2" type="sldImg"/>
          </p:nvPr>
        </p:nvSpPr>
        <p:spPr>
          <a:xfrm>
            <a:off x="1257300" y="720725"/>
            <a:ext cx="4794250" cy="3594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p:nvPr>
            <p:ph idx="2" type="sldImg"/>
          </p:nvPr>
        </p:nvSpPr>
        <p:spPr>
          <a:xfrm>
            <a:off x="1258888" y="720725"/>
            <a:ext cx="4791075"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 name="Google Shape;76;p2:notes"/>
          <p:cNvSpPr txBox="1"/>
          <p:nvPr>
            <p:ph idx="1" type="body"/>
          </p:nvPr>
        </p:nvSpPr>
        <p:spPr>
          <a:xfrm>
            <a:off x="974725" y="4560888"/>
            <a:ext cx="5359400" cy="4313237"/>
          </a:xfrm>
          <a:prstGeom prst="rect">
            <a:avLst/>
          </a:prstGeom>
          <a:noFill/>
          <a:ln>
            <a:noFill/>
          </a:ln>
        </p:spPr>
        <p:txBody>
          <a:bodyPr anchorCtr="0" anchor="t" bIns="47500" lIns="95400" spcFirstLastPara="1" rIns="95400" wrap="square" tIns="47500">
            <a:noAutofit/>
          </a:bodyPr>
          <a:lstStyle/>
          <a:p>
            <a:pPr indent="0" lvl="0" marL="0" rtl="0" algn="l">
              <a:spcBef>
                <a:spcPts val="0"/>
              </a:spcBef>
              <a:spcAft>
                <a:spcPts val="0"/>
              </a:spcAft>
              <a:buNone/>
            </a:pPr>
            <a:r>
              <a:rPr lang="en-US"/>
              <a:t>So we will start with an introduction to why we need ranked retrieval, then discuss the concepts of term frequency, we look look at the tf-idf weighting scheme, and the vector space model. </a:t>
            </a:r>
            <a:endParaRPr/>
          </a:p>
        </p:txBody>
      </p:sp>
      <p:sp>
        <p:nvSpPr>
          <p:cNvPr id="77" name="Google Shape;77;p2: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a:p>
        </p:txBody>
      </p:sp>
      <p:sp>
        <p:nvSpPr>
          <p:cNvPr id="84" name="Google Shape;84;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5" name="Google Shape;85;p3: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285750" lvl="1" marL="742950" rtl="0" algn="l">
              <a:spcBef>
                <a:spcPts val="0"/>
              </a:spcBef>
              <a:spcAft>
                <a:spcPts val="0"/>
              </a:spcAft>
              <a:buClr>
                <a:srgbClr val="336699"/>
              </a:buClr>
              <a:buSzPts val="1200"/>
              <a:buFont typeface="Noto Sans Symbols"/>
              <a:buChar char="▪"/>
            </a:pPr>
            <a:r>
              <a:rPr lang="en-US">
                <a:solidFill>
                  <a:schemeClr val="dk1"/>
                </a:solidFill>
                <a:latin typeface="Calibri"/>
                <a:ea typeface="Calibri"/>
                <a:cs typeface="Calibri"/>
                <a:sym typeface="Calibri"/>
              </a:rPr>
              <a:t>So in the previous session we our queries have all been </a:t>
            </a:r>
            <a:r>
              <a:rPr lang="en-US">
                <a:solidFill>
                  <a:srgbClr val="0070C0"/>
                </a:solidFill>
                <a:latin typeface="Calibri"/>
                <a:ea typeface="Calibri"/>
                <a:cs typeface="Calibri"/>
                <a:sym typeface="Calibri"/>
              </a:rPr>
              <a:t>Boolean</a:t>
            </a:r>
            <a:r>
              <a:rPr lang="en-US">
                <a:solidFill>
                  <a:schemeClr val="dk1"/>
                </a:solidFill>
                <a:latin typeface="Calibri"/>
                <a:ea typeface="Calibri"/>
                <a:cs typeface="Calibri"/>
                <a:sym typeface="Calibri"/>
              </a:rPr>
              <a:t>. With Boolean queries documents either match or don’t.</a:t>
            </a:r>
            <a:endParaRPr/>
          </a:p>
          <a:p>
            <a:pPr indent="-285750" lvl="1" marL="742950" rtl="0" algn="l">
              <a:spcBef>
                <a:spcPts val="700"/>
              </a:spcBef>
              <a:spcAft>
                <a:spcPts val="0"/>
              </a:spcAft>
              <a:buClr>
                <a:srgbClr val="336699"/>
              </a:buClr>
              <a:buSzPts val="1200"/>
              <a:buFont typeface="Noto Sans Symbols"/>
              <a:buChar char="▪"/>
            </a:pPr>
            <a:r>
              <a:rPr lang="en-US">
                <a:solidFill>
                  <a:srgbClr val="0070C0"/>
                </a:solidFill>
                <a:latin typeface="Calibri"/>
                <a:ea typeface="Calibri"/>
                <a:cs typeface="Calibri"/>
                <a:sym typeface="Calibri"/>
              </a:rPr>
              <a:t>Boolean queries are good for expert users </a:t>
            </a:r>
            <a:r>
              <a:rPr lang="en-US">
                <a:solidFill>
                  <a:schemeClr val="dk1"/>
                </a:solidFill>
                <a:latin typeface="Calibri"/>
                <a:ea typeface="Calibri"/>
                <a:cs typeface="Calibri"/>
                <a:sym typeface="Calibri"/>
              </a:rPr>
              <a:t>with precise understanding of their needs and of the collection.</a:t>
            </a:r>
            <a:endParaRPr>
              <a:solidFill>
                <a:schemeClr val="dk1"/>
              </a:solidFill>
              <a:latin typeface="Calibri"/>
              <a:ea typeface="Calibri"/>
              <a:cs typeface="Calibri"/>
              <a:sym typeface="Calibri"/>
            </a:endParaRPr>
          </a:p>
          <a:p>
            <a:pPr indent="-285750" lvl="1" marL="742950" rtl="0" algn="l">
              <a:spcBef>
                <a:spcPts val="700"/>
              </a:spcBef>
              <a:spcAft>
                <a:spcPts val="0"/>
              </a:spcAft>
              <a:buClr>
                <a:srgbClr val="336699"/>
              </a:buClr>
              <a:buSzPts val="1200"/>
              <a:buFont typeface="Noto Sans Symbols"/>
              <a:buChar char="▪"/>
            </a:pPr>
            <a:r>
              <a:rPr lang="en-US">
                <a:solidFill>
                  <a:srgbClr val="0070C0"/>
                </a:solidFill>
                <a:latin typeface="Calibri"/>
                <a:ea typeface="Calibri"/>
                <a:cs typeface="Calibri"/>
                <a:sym typeface="Calibri"/>
              </a:rPr>
              <a:t>However, Boolean queries are Not good for the majority of users. </a:t>
            </a:r>
            <a:r>
              <a:rPr lang="en-US">
                <a:solidFill>
                  <a:schemeClr val="dk1"/>
                </a:solidFill>
                <a:latin typeface="Calibri"/>
                <a:ea typeface="Calibri"/>
                <a:cs typeface="Calibri"/>
                <a:sym typeface="Calibri"/>
              </a:rPr>
              <a:t>Most users are not capable of writing Boolean queries . . .</a:t>
            </a:r>
            <a:endParaRPr/>
          </a:p>
          <a:p>
            <a:pPr indent="-228600" lvl="2" marL="1143000" rtl="0" algn="l">
              <a:spcBef>
                <a:spcPts val="700"/>
              </a:spcBef>
              <a:spcAft>
                <a:spcPts val="0"/>
              </a:spcAft>
              <a:buClr>
                <a:srgbClr val="336699"/>
              </a:buClr>
              <a:buSzPts val="1200"/>
              <a:buFont typeface="Noto Sans Symbols"/>
              <a:buChar char="▪"/>
            </a:pPr>
            <a:r>
              <a:rPr lang="en-US">
                <a:solidFill>
                  <a:schemeClr val="dk1"/>
                </a:solidFill>
                <a:latin typeface="Calibri"/>
                <a:ea typeface="Calibri"/>
                <a:cs typeface="Calibri"/>
                <a:sym typeface="Calibri"/>
              </a:rPr>
              <a:t>. . . or they are, but they think it’s too much work.</a:t>
            </a:r>
            <a:endParaRPr>
              <a:solidFill>
                <a:schemeClr val="dk1"/>
              </a:solidFill>
              <a:latin typeface="Calibri"/>
              <a:ea typeface="Calibri"/>
              <a:cs typeface="Calibri"/>
              <a:sym typeface="Calibri"/>
            </a:endParaRPr>
          </a:p>
          <a:p>
            <a:pPr indent="-285750" lvl="1" marL="742950" rtl="0" algn="l">
              <a:spcBef>
                <a:spcPts val="700"/>
              </a:spcBef>
              <a:spcAft>
                <a:spcPts val="0"/>
              </a:spcAft>
              <a:buClr>
                <a:srgbClr val="336699"/>
              </a:buClr>
              <a:buSzPts val="1200"/>
              <a:buFont typeface="Noto Sans Symbols"/>
              <a:buChar char="▪"/>
            </a:pPr>
            <a:r>
              <a:rPr lang="en-US">
                <a:solidFill>
                  <a:schemeClr val="dk1"/>
                </a:solidFill>
                <a:latin typeface="Calibri"/>
                <a:ea typeface="Calibri"/>
                <a:cs typeface="Calibri"/>
                <a:sym typeface="Calibri"/>
              </a:rPr>
              <a:t>Most users don’t want to go through 1000s of results to search for the most relevant documents. </a:t>
            </a:r>
            <a:endParaRPr>
              <a:solidFill>
                <a:schemeClr val="dk1"/>
              </a:solidFill>
              <a:latin typeface="Calibri"/>
              <a:ea typeface="Calibri"/>
              <a:cs typeface="Calibri"/>
              <a:sym typeface="Calibri"/>
            </a:endParaRPr>
          </a:p>
          <a:p>
            <a:pPr indent="-285750" lvl="1" marL="742950" rtl="0" algn="l">
              <a:spcBef>
                <a:spcPts val="700"/>
              </a:spcBef>
              <a:spcAft>
                <a:spcPts val="0"/>
              </a:spcAft>
              <a:buClr>
                <a:srgbClr val="336699"/>
              </a:buClr>
              <a:buSzPts val="1200"/>
              <a:buFont typeface="Noto Sans Symbols"/>
              <a:buChar char="▪"/>
            </a:pPr>
            <a:r>
              <a:rPr lang="en-US">
                <a:solidFill>
                  <a:schemeClr val="dk1"/>
                </a:solidFill>
                <a:latin typeface="Calibri"/>
                <a:ea typeface="Calibri"/>
                <a:cs typeface="Calibri"/>
                <a:sym typeface="Calibri"/>
              </a:rPr>
              <a:t>This is particularly true of web search.</a:t>
            </a:r>
            <a:endParaRPr/>
          </a:p>
          <a:p>
            <a:pPr indent="0" lvl="0" marL="0" rtl="0" algn="l">
              <a:spcBef>
                <a:spcPts val="36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a:p>
        </p:txBody>
      </p:sp>
      <p:sp>
        <p:nvSpPr>
          <p:cNvPr id="94" name="Google Shape;94;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5" name="Google Shape;95;p4: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1" marL="457200" rtl="0" algn="l">
              <a:spcBef>
                <a:spcPts val="0"/>
              </a:spcBef>
              <a:spcAft>
                <a:spcPts val="0"/>
              </a:spcAft>
              <a:buClr>
                <a:srgbClr val="336699"/>
              </a:buClr>
              <a:buSzPts val="1200"/>
              <a:buFont typeface="Noto Sans Symbols"/>
              <a:buNone/>
            </a:pPr>
            <a:r>
              <a:rPr lang="en-US" sz="1200">
                <a:solidFill>
                  <a:schemeClr val="dk1"/>
                </a:solidFill>
                <a:latin typeface="Calibri"/>
                <a:ea typeface="Calibri"/>
                <a:cs typeface="Calibri"/>
                <a:sym typeface="Calibri"/>
              </a:rPr>
              <a:t>Now let’s look at scoring. </a:t>
            </a:r>
            <a:endParaRPr sz="1200">
              <a:solidFill>
                <a:schemeClr val="dk1"/>
              </a:solidFill>
              <a:latin typeface="Calibri"/>
              <a:ea typeface="Calibri"/>
              <a:cs typeface="Calibri"/>
              <a:sym typeface="Calibri"/>
            </a:endParaRPr>
          </a:p>
          <a:p>
            <a:pPr indent="-285750" lvl="1" marL="742950" rtl="0" algn="l">
              <a:spcBef>
                <a:spcPts val="700"/>
              </a:spcBef>
              <a:spcAft>
                <a:spcPts val="0"/>
              </a:spcAft>
              <a:buClr>
                <a:srgbClr val="336699"/>
              </a:buClr>
              <a:buSzPts val="1200"/>
              <a:buFont typeface="Noto Sans Symbols"/>
              <a:buChar char="▪"/>
            </a:pPr>
            <a:r>
              <a:rPr lang="en-US" sz="1200">
                <a:solidFill>
                  <a:schemeClr val="dk1"/>
                </a:solidFill>
                <a:latin typeface="Calibri"/>
                <a:ea typeface="Calibri"/>
                <a:cs typeface="Calibri"/>
                <a:sym typeface="Calibri"/>
              </a:rPr>
              <a:t>When we score retrieved documents, the aim is to rank documents that are more relevant higher than documents that are less relevant.</a:t>
            </a:r>
            <a:endParaRPr/>
          </a:p>
          <a:p>
            <a:pPr indent="-285750" lvl="1" marL="742950" rtl="0" algn="l">
              <a:spcBef>
                <a:spcPts val="700"/>
              </a:spcBef>
              <a:spcAft>
                <a:spcPts val="0"/>
              </a:spcAft>
              <a:buClr>
                <a:srgbClr val="336699"/>
              </a:buClr>
              <a:buSzPts val="1200"/>
              <a:buFont typeface="Noto Sans Symbols"/>
              <a:buChar char="▪"/>
            </a:pPr>
            <a:r>
              <a:rPr lang="en-US" sz="1200">
                <a:solidFill>
                  <a:schemeClr val="dk1"/>
                </a:solidFill>
                <a:latin typeface="Calibri"/>
                <a:ea typeface="Calibri"/>
                <a:cs typeface="Calibri"/>
                <a:sym typeface="Calibri"/>
              </a:rPr>
              <a:t>But how can we accomplish such a ranking of the documents in the collection with respect to a query?</a:t>
            </a:r>
            <a:endParaRPr/>
          </a:p>
          <a:p>
            <a:pPr indent="-285750" lvl="1" marL="742950" rtl="0" algn="l">
              <a:spcBef>
                <a:spcPts val="700"/>
              </a:spcBef>
              <a:spcAft>
                <a:spcPts val="0"/>
              </a:spcAft>
              <a:buClr>
                <a:srgbClr val="336699"/>
              </a:buClr>
              <a:buSzPts val="1200"/>
              <a:buFont typeface="Noto Sans Symbols"/>
              <a:buChar char="▪"/>
            </a:pPr>
            <a:r>
              <a:rPr lang="en-US" sz="1200">
                <a:solidFill>
                  <a:schemeClr val="dk1"/>
                </a:solidFill>
                <a:latin typeface="Calibri"/>
                <a:ea typeface="Calibri"/>
                <a:cs typeface="Calibri"/>
                <a:sym typeface="Calibri"/>
              </a:rPr>
              <a:t>Assign a score to each query-document pair, say in [0, 1].</a:t>
            </a:r>
            <a:endParaRPr/>
          </a:p>
          <a:p>
            <a:pPr indent="-285750" lvl="1" marL="742950" rtl="0" algn="l">
              <a:spcBef>
                <a:spcPts val="700"/>
              </a:spcBef>
              <a:spcAft>
                <a:spcPts val="0"/>
              </a:spcAft>
              <a:buClr>
                <a:srgbClr val="336699"/>
              </a:buClr>
              <a:buSzPts val="1200"/>
              <a:buFont typeface="Noto Sans Symbols"/>
              <a:buChar char="▪"/>
            </a:pPr>
            <a:r>
              <a:rPr lang="en-US" sz="1200">
                <a:solidFill>
                  <a:schemeClr val="dk1"/>
                </a:solidFill>
                <a:latin typeface="Calibri"/>
                <a:ea typeface="Calibri"/>
                <a:cs typeface="Calibri"/>
                <a:sym typeface="Calibri"/>
              </a:rPr>
              <a:t>This score measures how well document and query “match”. So, in the sessions that follow we will go through how to best do this task. </a:t>
            </a:r>
            <a:endParaRPr/>
          </a:p>
          <a:p>
            <a:pPr indent="0" lvl="0" marL="0" rtl="0" algn="l">
              <a:spcBef>
                <a:spcPts val="36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a:p>
        </p:txBody>
      </p:sp>
      <p:sp>
        <p:nvSpPr>
          <p:cNvPr id="109" name="Google Shape;109;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0" name="Google Shape;110;p5: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1" marL="0" rtl="0" algn="l">
              <a:spcBef>
                <a:spcPts val="700"/>
              </a:spcBef>
              <a:spcAft>
                <a:spcPts val="0"/>
              </a:spcAft>
              <a:buNone/>
            </a:pPr>
            <a:r>
              <a:rPr lang="en-US">
                <a:solidFill>
                  <a:schemeClr val="dk1"/>
                </a:solidFill>
                <a:latin typeface="Calibri"/>
                <a:ea typeface="Calibri"/>
                <a:cs typeface="Calibri"/>
                <a:sym typeface="Calibri"/>
              </a:rPr>
              <a:t>How do we compute the score of a query-document pair?</a:t>
            </a:r>
            <a:endParaRPr>
              <a:solidFill>
                <a:schemeClr val="dk1"/>
              </a:solidFill>
              <a:latin typeface="Calibri"/>
              <a:ea typeface="Calibri"/>
              <a:cs typeface="Calibri"/>
              <a:sym typeface="Calibri"/>
            </a:endParaRPr>
          </a:p>
          <a:p>
            <a:pPr indent="-285750" lvl="1" marL="742950" rtl="0" algn="l">
              <a:spcBef>
                <a:spcPts val="700"/>
              </a:spcBef>
              <a:spcAft>
                <a:spcPts val="0"/>
              </a:spcAft>
              <a:buClr>
                <a:srgbClr val="336699"/>
              </a:buClr>
              <a:buSzPts val="1200"/>
              <a:buFont typeface="Noto Sans Symbols"/>
              <a:buChar char="▪"/>
            </a:pPr>
            <a:r>
              <a:rPr lang="en-US">
                <a:solidFill>
                  <a:schemeClr val="dk1"/>
                </a:solidFill>
                <a:latin typeface="Calibri"/>
                <a:ea typeface="Calibri"/>
                <a:cs typeface="Calibri"/>
                <a:sym typeface="Calibri"/>
              </a:rPr>
              <a:t>Let’s start with a one-term query.</a:t>
            </a:r>
            <a:endParaRPr/>
          </a:p>
          <a:p>
            <a:pPr indent="-285750" lvl="1" marL="742950" rtl="0" algn="l">
              <a:spcBef>
                <a:spcPts val="700"/>
              </a:spcBef>
              <a:spcAft>
                <a:spcPts val="0"/>
              </a:spcAft>
              <a:buClr>
                <a:srgbClr val="336699"/>
              </a:buClr>
              <a:buSzPts val="1200"/>
              <a:buFont typeface="Noto Sans Symbols"/>
              <a:buChar char="▪"/>
            </a:pPr>
            <a:r>
              <a:rPr lang="en-US">
                <a:solidFill>
                  <a:schemeClr val="dk1"/>
                </a:solidFill>
                <a:latin typeface="Calibri"/>
                <a:ea typeface="Calibri"/>
                <a:cs typeface="Calibri"/>
                <a:sym typeface="Calibri"/>
              </a:rPr>
              <a:t>If the query term does not occur in the document: score should be 0. </a:t>
            </a:r>
            <a:endParaRPr/>
          </a:p>
          <a:p>
            <a:pPr indent="-285750" lvl="1" marL="742950" rtl="0" algn="l">
              <a:spcBef>
                <a:spcPts val="700"/>
              </a:spcBef>
              <a:spcAft>
                <a:spcPts val="0"/>
              </a:spcAft>
              <a:buClr>
                <a:srgbClr val="336699"/>
              </a:buClr>
              <a:buSzPts val="1200"/>
              <a:buFont typeface="Noto Sans Symbols"/>
              <a:buChar char="▪"/>
            </a:pPr>
            <a:r>
              <a:rPr lang="en-US">
                <a:solidFill>
                  <a:schemeClr val="dk1"/>
                </a:solidFill>
                <a:latin typeface="Calibri"/>
                <a:ea typeface="Calibri"/>
                <a:cs typeface="Calibri"/>
                <a:sym typeface="Calibri"/>
              </a:rPr>
              <a:t>The </a:t>
            </a:r>
            <a:r>
              <a:rPr lang="en-US">
                <a:solidFill>
                  <a:schemeClr val="accent2"/>
                </a:solidFill>
                <a:latin typeface="Calibri"/>
                <a:ea typeface="Calibri"/>
                <a:cs typeface="Calibri"/>
                <a:sym typeface="Calibri"/>
              </a:rPr>
              <a:t>more frequent the query term in the document</a:t>
            </a:r>
            <a:r>
              <a:rPr lang="en-US">
                <a:solidFill>
                  <a:schemeClr val="dk1"/>
                </a:solidFill>
                <a:latin typeface="Calibri"/>
                <a:ea typeface="Calibri"/>
                <a:cs typeface="Calibri"/>
                <a:sym typeface="Calibri"/>
              </a:rPr>
              <a:t>, </a:t>
            </a:r>
            <a:r>
              <a:rPr lang="en-US">
                <a:solidFill>
                  <a:schemeClr val="accent2"/>
                </a:solidFill>
                <a:latin typeface="Calibri"/>
                <a:ea typeface="Calibri"/>
                <a:cs typeface="Calibri"/>
                <a:sym typeface="Calibri"/>
              </a:rPr>
              <a:t>the higher the score</a:t>
            </a:r>
            <a:endParaRPr/>
          </a:p>
          <a:p>
            <a:pPr indent="-285750" lvl="1" marL="742950" rtl="0" algn="l">
              <a:spcBef>
                <a:spcPts val="700"/>
              </a:spcBef>
              <a:spcAft>
                <a:spcPts val="0"/>
              </a:spcAft>
              <a:buClr>
                <a:srgbClr val="336699"/>
              </a:buClr>
              <a:buSzPts val="1200"/>
              <a:buFont typeface="Noto Sans Symbols"/>
              <a:buChar char="▪"/>
            </a:pPr>
            <a:r>
              <a:rPr lang="en-US">
                <a:solidFill>
                  <a:schemeClr val="dk1"/>
                </a:solidFill>
                <a:latin typeface="Calibri"/>
                <a:ea typeface="Calibri"/>
                <a:cs typeface="Calibri"/>
                <a:sym typeface="Calibri"/>
              </a:rPr>
              <a:t>We will look at a number of alternatives for doing this.</a:t>
            </a:r>
            <a:endParaRPr/>
          </a:p>
          <a:p>
            <a:pPr indent="0" lvl="0" marL="0" rtl="0" algn="l">
              <a:spcBef>
                <a:spcPts val="36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a:p>
        </p:txBody>
      </p:sp>
      <p:sp>
        <p:nvSpPr>
          <p:cNvPr id="119" name="Google Shape;119;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0" name="Google Shape;120;p6: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rtl="0" algn="l">
              <a:spcBef>
                <a:spcPts val="0"/>
              </a:spcBef>
              <a:spcAft>
                <a:spcPts val="0"/>
              </a:spcAft>
              <a:buNone/>
            </a:pPr>
            <a:r>
              <a:rPr lang="en-US"/>
              <a:t>We will first look at the Jaccard coefficient before we look at better solutions that are based on the Vector Space Model and weighting schemes. </a:t>
            </a:r>
            <a:endParaRPr/>
          </a:p>
          <a:p>
            <a:pPr indent="0" lvl="0" marL="0" rtl="0" algn="l">
              <a:spcBef>
                <a:spcPts val="360"/>
              </a:spcBef>
              <a:spcAft>
                <a:spcPts val="0"/>
              </a:spcAft>
              <a:buNone/>
            </a:pPr>
            <a:r>
              <a:rPr lang="en-US">
                <a:solidFill>
                  <a:schemeClr val="dk1"/>
                </a:solidFill>
                <a:latin typeface="Calibri"/>
                <a:ea typeface="Calibri"/>
                <a:cs typeface="Calibri"/>
                <a:sym typeface="Calibri"/>
              </a:rPr>
              <a:t>The Jaccard coefficient is a commonly used measure of overlap of two sets</a:t>
            </a:r>
            <a:endParaRPr/>
          </a:p>
          <a:p>
            <a:pPr indent="0" lvl="0" marL="0" rtl="0" algn="l">
              <a:spcBef>
                <a:spcPts val="360"/>
              </a:spcBef>
              <a:spcAft>
                <a:spcPts val="0"/>
              </a:spcAft>
              <a:buNone/>
            </a:pPr>
            <a:r>
              <a:rPr lang="en-US">
                <a:solidFill>
                  <a:schemeClr val="dk1"/>
                </a:solidFill>
                <a:latin typeface="Calibri"/>
                <a:ea typeface="Calibri"/>
                <a:cs typeface="Calibri"/>
                <a:sym typeface="Calibri"/>
              </a:rPr>
              <a:t>Let </a:t>
            </a:r>
            <a:r>
              <a:rPr i="1" lang="en-US">
                <a:solidFill>
                  <a:schemeClr val="dk1"/>
                </a:solidFill>
                <a:latin typeface="Calibri"/>
                <a:ea typeface="Calibri"/>
                <a:cs typeface="Calibri"/>
                <a:sym typeface="Calibri"/>
              </a:rPr>
              <a:t>A</a:t>
            </a:r>
            <a:r>
              <a:rPr lang="en-US">
                <a:solidFill>
                  <a:schemeClr val="dk1"/>
                </a:solidFill>
                <a:latin typeface="Calibri"/>
                <a:ea typeface="Calibri"/>
                <a:cs typeface="Calibri"/>
                <a:sym typeface="Calibri"/>
              </a:rPr>
              <a:t> and</a:t>
            </a:r>
            <a:r>
              <a:rPr i="1" lang="en-US">
                <a:solidFill>
                  <a:schemeClr val="dk1"/>
                </a:solidFill>
                <a:latin typeface="Calibri"/>
                <a:ea typeface="Calibri"/>
                <a:cs typeface="Calibri"/>
                <a:sym typeface="Calibri"/>
              </a:rPr>
              <a:t> B </a:t>
            </a:r>
            <a:r>
              <a:rPr lang="en-US">
                <a:solidFill>
                  <a:schemeClr val="dk1"/>
                </a:solidFill>
                <a:latin typeface="Calibri"/>
                <a:ea typeface="Calibri"/>
                <a:cs typeface="Calibri"/>
                <a:sym typeface="Calibri"/>
              </a:rPr>
              <a:t>be two sets, for example, A can be the set containing the query terms, and B can be the set containing the document terms</a:t>
            </a:r>
            <a:endParaRPr/>
          </a:p>
          <a:p>
            <a:pPr indent="0" lvl="0" marL="0" rtl="0" algn="l">
              <a:spcBef>
                <a:spcPts val="360"/>
              </a:spcBef>
              <a:spcAft>
                <a:spcPts val="0"/>
              </a:spcAft>
              <a:buNone/>
            </a:pPr>
            <a:r>
              <a:rPr lang="en-US">
                <a:solidFill>
                  <a:schemeClr val="dk1"/>
                </a:solidFill>
                <a:latin typeface="Calibri"/>
                <a:ea typeface="Calibri"/>
                <a:cs typeface="Calibri"/>
                <a:sym typeface="Calibri"/>
              </a:rPr>
              <a:t>Then we can compute the Jaccard coefficient using the formula: A intersection B over A union B. So, A intersection B will give us the total number of terms the set A and B have in common, and A Union B is the number of unique terms in the sets A and B. So, is the query and document have the exact terms and hence match perfectly then then coefficent will be 1, and if they have no terms in common then the coefficient will be 0. A and B don’t have to be the same size and Always assigns a number between 0 and 1.</a:t>
            </a:r>
            <a:endParaRPr/>
          </a:p>
          <a:p>
            <a:pPr indent="0" lvl="0" marL="0" rtl="0" algn="l">
              <a:spcBef>
                <a:spcPts val="36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a:p>
        </p:txBody>
      </p:sp>
      <p:sp>
        <p:nvSpPr>
          <p:cNvPr id="135" name="Google Shape;135;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6" name="Google Shape;136;p7: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171450" lvl="1" marL="742950" rtl="0" algn="l">
              <a:spcBef>
                <a:spcPts val="0"/>
              </a:spcBef>
              <a:spcAft>
                <a:spcPts val="0"/>
              </a:spcAft>
              <a:buClr>
                <a:srgbClr val="336699"/>
              </a:buClr>
              <a:buSzPts val="1400"/>
              <a:buFont typeface="Noto Sans Symbols"/>
              <a:buChar char="▪"/>
            </a:pPr>
            <a:r>
              <a:rPr lang="en-US" sz="1400">
                <a:solidFill>
                  <a:schemeClr val="dk1"/>
                </a:solidFill>
                <a:latin typeface="Calibri"/>
                <a:ea typeface="Calibri"/>
                <a:cs typeface="Calibri"/>
                <a:sym typeface="Calibri"/>
              </a:rPr>
              <a:t>What is the query-document match score that the Jaccard coefficient computes for:</a:t>
            </a:r>
            <a:endParaRPr sz="1400">
              <a:solidFill>
                <a:schemeClr val="dk1"/>
              </a:solidFill>
              <a:latin typeface="Calibri"/>
              <a:ea typeface="Calibri"/>
              <a:cs typeface="Calibri"/>
              <a:sym typeface="Calibri"/>
            </a:endParaRPr>
          </a:p>
          <a:p>
            <a:pPr indent="0" lvl="2" marL="914400" rtl="0" algn="l">
              <a:spcBef>
                <a:spcPts val="700"/>
              </a:spcBef>
              <a:spcAft>
                <a:spcPts val="0"/>
              </a:spcAft>
              <a:buClr>
                <a:srgbClr val="336699"/>
              </a:buClr>
              <a:buSzPts val="2800"/>
              <a:buFont typeface="Noto Sans Symbols"/>
              <a:buNone/>
            </a:pPr>
            <a:r>
              <a:rPr lang="en-US">
                <a:solidFill>
                  <a:schemeClr val="dk1"/>
                </a:solidFill>
                <a:latin typeface="Calibri"/>
                <a:ea typeface="Calibri"/>
                <a:cs typeface="Calibri"/>
                <a:sym typeface="Calibri"/>
              </a:rPr>
              <a:t>Assume we have a query: “flowers of </a:t>
            </a:r>
            <a:r>
              <a:rPr lang="en-US">
                <a:solidFill>
                  <a:schemeClr val="dk1"/>
                </a:solidFill>
                <a:highlight>
                  <a:srgbClr val="FFFF00"/>
                </a:highlight>
                <a:latin typeface="Calibri"/>
                <a:ea typeface="Calibri"/>
                <a:cs typeface="Calibri"/>
                <a:sym typeface="Calibri"/>
              </a:rPr>
              <a:t>March</a:t>
            </a:r>
            <a:r>
              <a:rPr lang="en-US">
                <a:solidFill>
                  <a:schemeClr val="dk1"/>
                </a:solidFill>
                <a:latin typeface="Calibri"/>
                <a:ea typeface="Calibri"/>
                <a:cs typeface="Calibri"/>
                <a:sym typeface="Calibri"/>
              </a:rPr>
              <a:t>”</a:t>
            </a:r>
            <a:endParaRPr sz="300"/>
          </a:p>
          <a:p>
            <a:pPr indent="0" lvl="2" marL="914400" rtl="0" algn="l">
              <a:spcBef>
                <a:spcPts val="700"/>
              </a:spcBef>
              <a:spcAft>
                <a:spcPts val="0"/>
              </a:spcAft>
              <a:buClr>
                <a:srgbClr val="336699"/>
              </a:buClr>
              <a:buSzPts val="2800"/>
              <a:buFont typeface="Noto Sans Symbols"/>
              <a:buNone/>
            </a:pPr>
            <a:r>
              <a:rPr lang="en-US">
                <a:solidFill>
                  <a:schemeClr val="dk1"/>
                </a:solidFill>
                <a:latin typeface="Calibri"/>
                <a:ea typeface="Calibri"/>
                <a:cs typeface="Calibri"/>
                <a:sym typeface="Calibri"/>
              </a:rPr>
              <a:t>The Document  contains the text “Caesar died in </a:t>
            </a:r>
            <a:r>
              <a:rPr lang="en-US">
                <a:solidFill>
                  <a:schemeClr val="dk1"/>
                </a:solidFill>
                <a:highlight>
                  <a:srgbClr val="FFFF00"/>
                </a:highlight>
                <a:latin typeface="Calibri"/>
                <a:ea typeface="Calibri"/>
                <a:cs typeface="Calibri"/>
                <a:sym typeface="Calibri"/>
              </a:rPr>
              <a:t>March</a:t>
            </a:r>
            <a:r>
              <a:rPr lang="en-US">
                <a:solidFill>
                  <a:schemeClr val="dk1"/>
                </a:solidFill>
                <a:latin typeface="Calibri"/>
                <a:ea typeface="Calibri"/>
                <a:cs typeface="Calibri"/>
                <a:sym typeface="Calibri"/>
              </a:rPr>
              <a:t>”</a:t>
            </a:r>
            <a:endParaRPr sz="300"/>
          </a:p>
          <a:p>
            <a:pPr indent="0" lvl="2" marL="914400" rtl="0" algn="l">
              <a:spcBef>
                <a:spcPts val="700"/>
              </a:spcBef>
              <a:spcAft>
                <a:spcPts val="0"/>
              </a:spcAft>
              <a:buClr>
                <a:srgbClr val="336699"/>
              </a:buClr>
              <a:buSzPts val="2800"/>
              <a:buFont typeface="Noto Sans Symbols"/>
              <a:buNone/>
            </a:pPr>
            <a:r>
              <a:rPr lang="en-US">
                <a:solidFill>
                  <a:schemeClr val="dk1"/>
                </a:solidFill>
                <a:latin typeface="Calibri"/>
                <a:ea typeface="Calibri"/>
                <a:cs typeface="Calibri"/>
                <a:sym typeface="Calibri"/>
              </a:rPr>
              <a:t>The JACCARD(</a:t>
            </a:r>
            <a:r>
              <a:rPr i="1" lang="en-US">
                <a:solidFill>
                  <a:schemeClr val="dk1"/>
                </a:solidFill>
                <a:latin typeface="Calibri"/>
                <a:ea typeface="Calibri"/>
                <a:cs typeface="Calibri"/>
                <a:sym typeface="Calibri"/>
              </a:rPr>
              <a:t>q</a:t>
            </a:r>
            <a:r>
              <a:rPr lang="en-US">
                <a:solidFill>
                  <a:schemeClr val="dk1"/>
                </a:solidFill>
                <a:latin typeface="Calibri"/>
                <a:ea typeface="Calibri"/>
                <a:cs typeface="Calibri"/>
                <a:sym typeface="Calibri"/>
              </a:rPr>
              <a:t>, </a:t>
            </a:r>
            <a:r>
              <a:rPr i="1" lang="en-US">
                <a:solidFill>
                  <a:schemeClr val="dk1"/>
                </a:solidFill>
                <a:latin typeface="Calibri"/>
                <a:ea typeface="Calibri"/>
                <a:cs typeface="Calibri"/>
                <a:sym typeface="Calibri"/>
              </a:rPr>
              <a:t>d</a:t>
            </a:r>
            <a:r>
              <a:rPr lang="en-US">
                <a:solidFill>
                  <a:schemeClr val="dk1"/>
                </a:solidFill>
                <a:latin typeface="Calibri"/>
                <a:ea typeface="Calibri"/>
                <a:cs typeface="Calibri"/>
                <a:sym typeface="Calibri"/>
              </a:rPr>
              <a:t>) coefficient for the query and document is  1 over 6  which is a score of 0.17</a:t>
            </a:r>
            <a:endParaRPr sz="300"/>
          </a:p>
          <a:p>
            <a:pPr indent="0" lvl="2" marL="914400" rtl="0" algn="l">
              <a:spcBef>
                <a:spcPts val="700"/>
              </a:spcBef>
              <a:spcAft>
                <a:spcPts val="0"/>
              </a:spcAft>
              <a:buClr>
                <a:srgbClr val="336699"/>
              </a:buClr>
              <a:buSzPts val="2800"/>
              <a:buFont typeface="Noto Sans Symbols"/>
              <a:buNone/>
            </a:pPr>
            <a:r>
              <a:rPr lang="en-US">
                <a:solidFill>
                  <a:schemeClr val="dk1"/>
                </a:solidFill>
                <a:latin typeface="Calibri"/>
                <a:ea typeface="Calibri"/>
                <a:cs typeface="Calibri"/>
                <a:sym typeface="Calibri"/>
              </a:rPr>
              <a:t>A intersection B is 1, because there is only one term in common, and that term is March</a:t>
            </a:r>
            <a:endParaRPr sz="300"/>
          </a:p>
          <a:p>
            <a:pPr indent="0" lvl="2" marL="914400" rtl="0" algn="l">
              <a:spcBef>
                <a:spcPts val="700"/>
              </a:spcBef>
              <a:spcAft>
                <a:spcPts val="0"/>
              </a:spcAft>
              <a:buClr>
                <a:srgbClr val="336699"/>
              </a:buClr>
              <a:buSzPts val="2800"/>
              <a:buFont typeface="Noto Sans Symbols"/>
              <a:buNone/>
            </a:pPr>
            <a:r>
              <a:rPr lang="en-US">
                <a:solidFill>
                  <a:schemeClr val="dk1"/>
                </a:solidFill>
                <a:latin typeface="Calibri"/>
                <a:ea typeface="Calibri"/>
                <a:cs typeface="Calibri"/>
                <a:sym typeface="Calibri"/>
              </a:rPr>
              <a:t>A union B is the total number of words, and these are ide, of, March, Caesar died, in = 6 words. </a:t>
            </a:r>
            <a:endParaRPr sz="300"/>
          </a:p>
          <a:p>
            <a:pPr indent="0" lvl="0" marL="0" rtl="0" algn="l">
              <a:spcBef>
                <a:spcPts val="36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a:p>
        </p:txBody>
      </p:sp>
      <p:sp>
        <p:nvSpPr>
          <p:cNvPr id="147" name="Google Shape;147;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8" name="Google Shape;148;p8: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1" marL="457200" marR="0" rtl="0" algn="l">
              <a:lnSpc>
                <a:spcPct val="100000"/>
              </a:lnSpc>
              <a:spcBef>
                <a:spcPts val="0"/>
              </a:spcBef>
              <a:spcAft>
                <a:spcPts val="0"/>
              </a:spcAft>
              <a:buClr>
                <a:srgbClr val="336699"/>
              </a:buClr>
              <a:buSzPts val="1200"/>
              <a:buFont typeface="Noto Sans Symbols"/>
              <a:buNone/>
            </a:pPr>
            <a:r>
              <a:rPr lang="en-US" sz="1200">
                <a:solidFill>
                  <a:schemeClr val="dk1"/>
                </a:solidFill>
                <a:latin typeface="Calibri"/>
                <a:ea typeface="Calibri"/>
                <a:cs typeface="Calibri"/>
                <a:sym typeface="Calibri"/>
              </a:rPr>
              <a:t>What’s wrong with Jaccard coeffiecient </a:t>
            </a:r>
            <a:endParaRPr/>
          </a:p>
          <a:p>
            <a:pPr indent="-209550" lvl="1" marL="742950" rtl="0" algn="l">
              <a:spcBef>
                <a:spcPts val="700"/>
              </a:spcBef>
              <a:spcAft>
                <a:spcPts val="0"/>
              </a:spcAft>
              <a:buClr>
                <a:srgbClr val="336699"/>
              </a:buClr>
              <a:buSzPts val="1200"/>
              <a:buFont typeface="Noto Sans Symbols"/>
              <a:buNone/>
            </a:pPr>
            <a:r>
              <a:t/>
            </a:r>
            <a:endParaRPr>
              <a:solidFill>
                <a:schemeClr val="dk1"/>
              </a:solidFill>
              <a:latin typeface="Calibri"/>
              <a:ea typeface="Calibri"/>
              <a:cs typeface="Calibri"/>
              <a:sym typeface="Calibri"/>
            </a:endParaRPr>
          </a:p>
          <a:p>
            <a:pPr indent="-285750" lvl="1" marL="742950" rtl="0" algn="l">
              <a:spcBef>
                <a:spcPts val="700"/>
              </a:spcBef>
              <a:spcAft>
                <a:spcPts val="0"/>
              </a:spcAft>
              <a:buClr>
                <a:srgbClr val="336699"/>
              </a:buClr>
              <a:buSzPts val="1200"/>
              <a:buFont typeface="Noto Sans Symbols"/>
              <a:buChar char="▪"/>
            </a:pPr>
            <a:r>
              <a:rPr lang="en-US">
                <a:solidFill>
                  <a:schemeClr val="dk1"/>
                </a:solidFill>
                <a:latin typeface="Calibri"/>
                <a:ea typeface="Calibri"/>
                <a:cs typeface="Calibri"/>
                <a:sym typeface="Calibri"/>
              </a:rPr>
              <a:t>It doesn’t consider term frequency (how many occurrences a term has).</a:t>
            </a:r>
            <a:endParaRPr/>
          </a:p>
          <a:p>
            <a:pPr indent="-285750" lvl="1" marL="742950" rtl="0" algn="l">
              <a:spcBef>
                <a:spcPts val="700"/>
              </a:spcBef>
              <a:spcAft>
                <a:spcPts val="0"/>
              </a:spcAft>
              <a:buClr>
                <a:srgbClr val="336699"/>
              </a:buClr>
              <a:buSzPts val="1200"/>
              <a:buFont typeface="Noto Sans Symbols"/>
              <a:buChar char="▪"/>
            </a:pPr>
            <a:r>
              <a:rPr lang="en-US">
                <a:solidFill>
                  <a:schemeClr val="dk1"/>
                </a:solidFill>
                <a:latin typeface="Calibri"/>
                <a:ea typeface="Calibri"/>
                <a:cs typeface="Calibri"/>
                <a:sym typeface="Calibri"/>
              </a:rPr>
              <a:t>Rare terms are more informative than frequent terms. Jaccard does not consider this information.</a:t>
            </a:r>
            <a:endParaRPr/>
          </a:p>
          <a:p>
            <a:pPr indent="-285750" lvl="1" marL="742950" rtl="0" algn="l">
              <a:spcBef>
                <a:spcPts val="700"/>
              </a:spcBef>
              <a:spcAft>
                <a:spcPts val="0"/>
              </a:spcAft>
              <a:buClr>
                <a:srgbClr val="336699"/>
              </a:buClr>
              <a:buSzPts val="1200"/>
              <a:buFont typeface="Noto Sans Symbols"/>
              <a:buChar char="▪"/>
            </a:pPr>
            <a:r>
              <a:rPr lang="en-US">
                <a:solidFill>
                  <a:schemeClr val="dk1"/>
                </a:solidFill>
                <a:latin typeface="Calibri"/>
                <a:ea typeface="Calibri"/>
                <a:cs typeface="Calibri"/>
                <a:sym typeface="Calibri"/>
              </a:rPr>
              <a:t>We need a more sophisticated way of normalizing for the length of a document. The longer the document is, the more likely all the keywords will be found (and with higher frquency).</a:t>
            </a:r>
            <a:endParaRPr/>
          </a:p>
          <a:p>
            <a:pPr indent="-285750" lvl="1" marL="742950" rtl="0" algn="l">
              <a:spcBef>
                <a:spcPts val="700"/>
              </a:spcBef>
              <a:spcAft>
                <a:spcPts val="0"/>
              </a:spcAft>
              <a:buClr>
                <a:srgbClr val="336699"/>
              </a:buClr>
              <a:buSzPts val="1200"/>
              <a:buFont typeface="Noto Sans Symbols"/>
              <a:buChar char="▪"/>
            </a:pPr>
            <a:r>
              <a:rPr lang="en-US">
                <a:solidFill>
                  <a:schemeClr val="dk1"/>
                </a:solidFill>
                <a:latin typeface="Calibri"/>
                <a:ea typeface="Calibri"/>
                <a:cs typeface="Calibri"/>
                <a:sym typeface="Calibri"/>
              </a:rPr>
              <a:t>Later in this lecture, we’ll use (cosine) instead of Jaccard for length normalization. </a:t>
            </a:r>
            <a:r>
              <a:rPr b="1" i="0" lang="en-US">
                <a:solidFill>
                  <a:srgbClr val="202124"/>
                </a:solidFill>
                <a:latin typeface="arial"/>
                <a:ea typeface="arial"/>
                <a:cs typeface="arial"/>
                <a:sym typeface="arial"/>
              </a:rPr>
              <a:t>Document length normalization</a:t>
            </a:r>
            <a:r>
              <a:rPr b="0" i="0" lang="en-US">
                <a:solidFill>
                  <a:srgbClr val="202124"/>
                </a:solidFill>
                <a:latin typeface="arial"/>
                <a:ea typeface="arial"/>
                <a:cs typeface="arial"/>
                <a:sym typeface="arial"/>
              </a:rPr>
              <a:t> adjusts the term frequency or the relevance score in order to </a:t>
            </a:r>
            <a:r>
              <a:rPr b="1" i="0" lang="en-US">
                <a:solidFill>
                  <a:srgbClr val="202124"/>
                </a:solidFill>
                <a:latin typeface="arial"/>
                <a:ea typeface="arial"/>
                <a:cs typeface="arial"/>
                <a:sym typeface="arial"/>
              </a:rPr>
              <a:t>normalize</a:t>
            </a:r>
            <a:r>
              <a:rPr b="0" i="0" lang="en-US">
                <a:solidFill>
                  <a:srgbClr val="202124"/>
                </a:solidFill>
                <a:latin typeface="arial"/>
                <a:ea typeface="arial"/>
                <a:cs typeface="arial"/>
                <a:sym typeface="arial"/>
              </a:rPr>
              <a:t> the effect of </a:t>
            </a:r>
            <a:r>
              <a:rPr b="1" i="0" lang="en-US">
                <a:solidFill>
                  <a:srgbClr val="202124"/>
                </a:solidFill>
                <a:latin typeface="arial"/>
                <a:ea typeface="arial"/>
                <a:cs typeface="arial"/>
                <a:sym typeface="arial"/>
              </a:rPr>
              <a:t>document length</a:t>
            </a:r>
            <a:r>
              <a:rPr b="0" i="0" lang="en-US">
                <a:solidFill>
                  <a:srgbClr val="202124"/>
                </a:solidFill>
                <a:latin typeface="arial"/>
                <a:ea typeface="arial"/>
                <a:cs typeface="arial"/>
                <a:sym typeface="arial"/>
              </a:rPr>
              <a:t> on the </a:t>
            </a:r>
            <a:r>
              <a:rPr b="1" i="0" lang="en-US">
                <a:solidFill>
                  <a:srgbClr val="202124"/>
                </a:solidFill>
                <a:latin typeface="arial"/>
                <a:ea typeface="arial"/>
                <a:cs typeface="arial"/>
                <a:sym typeface="arial"/>
              </a:rPr>
              <a:t>document</a:t>
            </a:r>
            <a:r>
              <a:rPr b="0" i="0" lang="en-US">
                <a:solidFill>
                  <a:srgbClr val="202124"/>
                </a:solidFill>
                <a:latin typeface="arial"/>
                <a:ea typeface="arial"/>
                <a:cs typeface="arial"/>
                <a:sym typeface="arial"/>
              </a:rPr>
              <a:t> ranking. So that the length of the</a:t>
            </a:r>
            <a:endParaRPr>
              <a:solidFill>
                <a:schemeClr val="dk1"/>
              </a:solidFill>
              <a:latin typeface="Calibri"/>
              <a:ea typeface="Calibri"/>
              <a:cs typeface="Calibri"/>
              <a:sym typeface="Calibri"/>
            </a:endParaRPr>
          </a:p>
          <a:p>
            <a:pPr indent="0" lvl="0" marL="0" rtl="0" algn="l">
              <a:spcBef>
                <a:spcPts val="36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2" type="sldNum"/>
          </p:nvPr>
        </p:nvSpPr>
        <p:spPr>
          <a:xfrm>
            <a:off x="4144963" y="9120188"/>
            <a:ext cx="3163887" cy="473075"/>
          </a:xfrm>
          <a:prstGeom prst="rect">
            <a:avLst/>
          </a:prstGeom>
          <a:noFill/>
          <a:ln>
            <a:noFill/>
          </a:ln>
        </p:spPr>
        <p:txBody>
          <a:bodyPr anchorCtr="0" anchor="b" bIns="47500" lIns="95400" spcFirstLastPara="1" rIns="95400" wrap="square" tIns="475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a:p>
        </p:txBody>
      </p:sp>
      <p:sp>
        <p:nvSpPr>
          <p:cNvPr id="157" name="Google Shape;157;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8" name="Google Shape;158;p9:notes"/>
          <p:cNvSpPr txBox="1"/>
          <p:nvPr>
            <p:ph idx="1" type="body"/>
          </p:nvPr>
        </p:nvSpPr>
        <p:spPr>
          <a:xfrm>
            <a:off x="974725" y="4560888"/>
            <a:ext cx="5360988" cy="4316412"/>
          </a:xfrm>
          <a:prstGeom prst="rect">
            <a:avLst/>
          </a:prstGeom>
          <a:noFill/>
          <a:ln>
            <a:noFill/>
          </a:ln>
        </p:spPr>
        <p:txBody>
          <a:bodyPr anchorCtr="0" anchor="ctr" bIns="47500" lIns="95400" spcFirstLastPara="1" rIns="95400" wrap="square" tIns="475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12"/>
          <p:cNvSpPr txBox="1"/>
          <p:nvPr>
            <p:ph type="ctrTitle"/>
          </p:nvPr>
        </p:nvSpPr>
        <p:spPr>
          <a:xfrm>
            <a:off x="1691680" y="1988840"/>
            <a:ext cx="5472608" cy="19202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2"/>
          <p:cNvSpPr txBox="1"/>
          <p:nvPr>
            <p:ph idx="1" type="subTitle"/>
          </p:nvPr>
        </p:nvSpPr>
        <p:spPr>
          <a:xfrm>
            <a:off x="1691680" y="4270243"/>
            <a:ext cx="5472608" cy="98296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lt2"/>
              </a:buClr>
              <a:buSzPts val="2800"/>
              <a:buNone/>
              <a:defRPr sz="2800">
                <a:solidFill>
                  <a:schemeClr val="lt2"/>
                </a:solidFill>
                <a:latin typeface="Arial"/>
                <a:ea typeface="Arial"/>
                <a:cs typeface="Arial"/>
                <a:sym typeface="Arial"/>
              </a:defRPr>
            </a:lvl1pPr>
            <a:lvl2pPr lvl="1" algn="ctr">
              <a:spcBef>
                <a:spcPts val="48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2"/>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33006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1pPr>
            <a:lvl2pPr indent="0" lvl="1"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2pPr>
            <a:lvl3pPr indent="0" lvl="2"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3pPr>
            <a:lvl4pPr indent="0" lvl="3"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4pPr>
            <a:lvl5pPr indent="0" lvl="4"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5pPr>
            <a:lvl6pPr indent="0" lvl="5"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6pPr>
            <a:lvl7pPr indent="0" lvl="6"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7pPr>
            <a:lvl8pPr indent="0" lvl="7"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8pPr>
            <a:lvl9pPr indent="0" lvl="8" marL="0" marR="0" algn="r">
              <a:spcBef>
                <a:spcPts val="0"/>
              </a:spcBef>
              <a:spcAft>
                <a:spcPts val="0"/>
              </a:spcAft>
              <a:buNone/>
              <a:defRPr b="0" i="0" sz="1200" u="none" cap="none" strike="noStrike">
                <a:solidFill>
                  <a:srgbClr val="888888"/>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14"/>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15"/>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33006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5"/>
          <p:cNvSpPr txBox="1"/>
          <p:nvPr>
            <p:ph idx="1" type="body"/>
          </p:nvPr>
        </p:nvSpPr>
        <p:spPr>
          <a:xfrm>
            <a:off x="457200" y="1600202"/>
            <a:ext cx="8229600" cy="422906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15"/>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16"/>
          <p:cNvSpPr txBox="1"/>
          <p:nvPr>
            <p:ph type="title"/>
          </p:nvPr>
        </p:nvSpPr>
        <p:spPr>
          <a:xfrm>
            <a:off x="722313" y="3411074"/>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330066"/>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6"/>
          <p:cNvSpPr txBox="1"/>
          <p:nvPr>
            <p:ph idx="1" type="body"/>
          </p:nvPr>
        </p:nvSpPr>
        <p:spPr>
          <a:xfrm>
            <a:off x="722313" y="1700808"/>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16"/>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17"/>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33006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7"/>
          <p:cNvSpPr txBox="1"/>
          <p:nvPr>
            <p:ph idx="1" type="body"/>
          </p:nvPr>
        </p:nvSpPr>
        <p:spPr>
          <a:xfrm>
            <a:off x="457200" y="1600201"/>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17"/>
          <p:cNvSpPr txBox="1"/>
          <p:nvPr>
            <p:ph idx="2" type="body"/>
          </p:nvPr>
        </p:nvSpPr>
        <p:spPr>
          <a:xfrm>
            <a:off x="4648200" y="1600201"/>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17"/>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51" name="Shape 51"/>
        <p:cNvGrpSpPr/>
        <p:nvPr/>
      </p:nvGrpSpPr>
      <p:grpSpPr>
        <a:xfrm>
          <a:off x="0" y="0"/>
          <a:ext cx="0" cy="0"/>
          <a:chOff x="0" y="0"/>
          <a:chExt cx="0" cy="0"/>
        </a:xfrm>
      </p:grpSpPr>
      <p:sp>
        <p:nvSpPr>
          <p:cNvPr id="52" name="Google Shape;52;p18"/>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33006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8"/>
          <p:cNvSpPr txBox="1"/>
          <p:nvPr>
            <p:ph idx="1" type="body"/>
          </p:nvPr>
        </p:nvSpPr>
        <p:spPr>
          <a:xfrm>
            <a:off x="457200" y="1600202"/>
            <a:ext cx="5482952" cy="4229065"/>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18"/>
          <p:cNvSpPr txBox="1"/>
          <p:nvPr>
            <p:ph idx="2" type="body"/>
          </p:nvPr>
        </p:nvSpPr>
        <p:spPr>
          <a:xfrm>
            <a:off x="6084168" y="1604798"/>
            <a:ext cx="2602632" cy="3648405"/>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Clr>
                <a:schemeClr val="dk1"/>
              </a:buClr>
              <a:buSzPts val="2800"/>
              <a:buNone/>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5" name="Google Shape;55;p18"/>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1792288" y="4800600"/>
            <a:ext cx="5486400" cy="56673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330066"/>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9"/>
          <p:cNvSpPr/>
          <p:nvPr>
            <p:ph idx="2" type="pic"/>
          </p:nvPr>
        </p:nvSpPr>
        <p:spPr>
          <a:xfrm>
            <a:off x="1792288" y="612775"/>
            <a:ext cx="5486400" cy="4114800"/>
          </a:xfrm>
          <a:prstGeom prst="rect">
            <a:avLst/>
          </a:prstGeom>
          <a:noFill/>
          <a:ln>
            <a:noFill/>
          </a:ln>
        </p:spPr>
      </p:sp>
      <p:sp>
        <p:nvSpPr>
          <p:cNvPr id="61" name="Google Shape;61;p19"/>
          <p:cNvSpPr txBox="1"/>
          <p:nvPr>
            <p:ph idx="1" type="body"/>
          </p:nvPr>
        </p:nvSpPr>
        <p:spPr>
          <a:xfrm>
            <a:off x="1792288" y="5367338"/>
            <a:ext cx="5486400" cy="365919"/>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9"/>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65" name="Shape 65"/>
        <p:cNvGrpSpPr/>
        <p:nvPr/>
      </p:nvGrpSpPr>
      <p:grpSpPr>
        <a:xfrm>
          <a:off x="0" y="0"/>
          <a:ext cx="0" cy="0"/>
          <a:chOff x="0" y="0"/>
          <a:chExt cx="0" cy="0"/>
        </a:xfrm>
      </p:grpSpPr>
      <p:sp>
        <p:nvSpPr>
          <p:cNvPr id="66" name="Google Shape;66;p20"/>
          <p:cNvSpPr txBox="1"/>
          <p:nvPr>
            <p:ph idx="1" type="body"/>
          </p:nvPr>
        </p:nvSpPr>
        <p:spPr>
          <a:xfrm>
            <a:off x="457200" y="1425188"/>
            <a:ext cx="8229600" cy="429855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2"/>
              </a:buClr>
              <a:buSzPts val="2800"/>
              <a:buFont typeface="Noto Sans Symbols"/>
              <a:buChar char="▪"/>
              <a:defRPr sz="2800"/>
            </a:lvl1pPr>
            <a:lvl2pPr indent="-381000" lvl="1" marL="914400" algn="l">
              <a:spcBef>
                <a:spcPts val="480"/>
              </a:spcBef>
              <a:spcAft>
                <a:spcPts val="0"/>
              </a:spcAft>
              <a:buClr>
                <a:schemeClr val="dk2"/>
              </a:buClr>
              <a:buSzPts val="2400"/>
              <a:buFont typeface="Noto Sans Symbols"/>
              <a:buChar char="▪"/>
              <a:defRPr sz="2400"/>
            </a:lvl2pPr>
            <a:lvl3pPr indent="-355600" lvl="2" marL="1371600" algn="l">
              <a:spcBef>
                <a:spcPts val="400"/>
              </a:spcBef>
              <a:spcAft>
                <a:spcPts val="0"/>
              </a:spcAft>
              <a:buClr>
                <a:schemeClr val="dk2"/>
              </a:buClr>
              <a:buSzPts val="2000"/>
              <a:buFont typeface="Noto Sans Symbols"/>
              <a:buChar char="▪"/>
              <a:defRPr sz="2000"/>
            </a:lvl3pPr>
            <a:lvl4pPr indent="-342900" lvl="3" marL="1828800" algn="l">
              <a:spcBef>
                <a:spcPts val="360"/>
              </a:spcBef>
              <a:spcAft>
                <a:spcPts val="0"/>
              </a:spcAft>
              <a:buClr>
                <a:schemeClr val="dk2"/>
              </a:buClr>
              <a:buSzPts val="1800"/>
              <a:buFont typeface="Noto Sans Symbols"/>
              <a:buChar char="▪"/>
              <a:defRPr/>
            </a:lvl4pPr>
            <a:lvl5pPr indent="-342900" lvl="4" marL="2286000" algn="l">
              <a:spcBef>
                <a:spcPts val="360"/>
              </a:spcBef>
              <a:spcAft>
                <a:spcPts val="0"/>
              </a:spcAft>
              <a:buClr>
                <a:schemeClr val="dk2"/>
              </a:buClr>
              <a:buSzPts val="1800"/>
              <a:buFont typeface="Noto Sans Symbols"/>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7" name="Google Shape;67;p20"/>
          <p:cNvSpPr txBox="1"/>
          <p:nvPr>
            <p:ph type="title"/>
          </p:nvPr>
        </p:nvSpPr>
        <p:spPr>
          <a:xfrm>
            <a:off x="457200" y="427039"/>
            <a:ext cx="8229600" cy="900456"/>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Arial"/>
              <a:buNone/>
              <a:defRPr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 name="Shape 13"/>
        <p:cNvGrpSpPr/>
        <p:nvPr/>
      </p:nvGrpSpPr>
      <p:grpSpPr>
        <a:xfrm>
          <a:off x="0" y="0"/>
          <a:ext cx="0" cy="0"/>
          <a:chOff x="0" y="0"/>
          <a:chExt cx="0" cy="0"/>
        </a:xfrm>
      </p:grpSpPr>
      <p:sp>
        <p:nvSpPr>
          <p:cNvPr id="14" name="Google Shape;14;p11"/>
          <p:cNvSpPr txBox="1"/>
          <p:nvPr>
            <p:ph type="title"/>
          </p:nvPr>
        </p:nvSpPr>
        <p:spPr>
          <a:xfrm>
            <a:off x="457200" y="274639"/>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330066"/>
              </a:buClr>
              <a:buSzPts val="4000"/>
              <a:buFont typeface="Arial"/>
              <a:buNone/>
              <a:defRPr b="1" i="0" sz="4000" u="none" cap="none" strike="noStrike">
                <a:solidFill>
                  <a:srgbClr val="33006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1"/>
          <p:cNvSpPr txBox="1"/>
          <p:nvPr>
            <p:ph idx="1" type="body"/>
          </p:nvPr>
        </p:nvSpPr>
        <p:spPr>
          <a:xfrm>
            <a:off x="457200" y="1600202"/>
            <a:ext cx="8229600" cy="4229065"/>
          </a:xfrm>
          <a:prstGeom prst="rect">
            <a:avLst/>
          </a:prstGeom>
          <a:noFill/>
          <a:ln>
            <a:noFill/>
          </a:ln>
        </p:spPr>
        <p:txBody>
          <a:bodyPr anchorCtr="0" anchor="t" bIns="45700" lIns="91425" spcFirstLastPara="1" rIns="91425" wrap="square" tIns="45700">
            <a:norm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 name="Google Shape;16;p11"/>
          <p:cNvSpPr txBox="1"/>
          <p:nvPr>
            <p:ph idx="10" type="dt"/>
          </p:nvPr>
        </p:nvSpPr>
        <p:spPr>
          <a:xfrm>
            <a:off x="457200" y="6356351"/>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Lucida Sans"/>
                <a:ea typeface="Lucida Sans"/>
                <a:cs typeface="Lucida Sans"/>
                <a:sym typeface="Lucida Sans"/>
              </a:defRPr>
            </a:lvl1pPr>
            <a:lvl2pPr lvl="1"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9pPr>
          </a:lstStyle>
          <a:p/>
        </p:txBody>
      </p:sp>
      <p:sp>
        <p:nvSpPr>
          <p:cNvPr id="17" name="Google Shape;17;p11"/>
          <p:cNvSpPr txBox="1"/>
          <p:nvPr>
            <p:ph idx="11" type="ftr"/>
          </p:nvPr>
        </p:nvSpPr>
        <p:spPr>
          <a:xfrm>
            <a:off x="3124200" y="6356351"/>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Lucida Sans"/>
                <a:ea typeface="Lucida Sans"/>
                <a:cs typeface="Lucida Sans"/>
                <a:sym typeface="Lucida Sans"/>
              </a:defRPr>
            </a:lvl1pPr>
            <a:lvl2pPr lvl="1"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2400" u="none" cap="none" strike="noStrike">
                <a:solidFill>
                  <a:schemeClr val="lt1"/>
                </a:solidFill>
                <a:latin typeface="Lucida Sans"/>
                <a:ea typeface="Lucida Sans"/>
                <a:cs typeface="Lucida Sans"/>
                <a:sym typeface="Lucida Sans"/>
              </a:defRPr>
            </a:lvl9pPr>
          </a:lstStyle>
          <a:p/>
        </p:txBody>
      </p:sp>
      <p:sp>
        <p:nvSpPr>
          <p:cNvPr id="18" name="Google Shape;18;p11"/>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1pPr>
            <a:lvl2pPr indent="0" lvl="1"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2pPr>
            <a:lvl3pPr indent="0" lvl="2"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3pPr>
            <a:lvl4pPr indent="0" lvl="3"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4pPr>
            <a:lvl5pPr indent="0" lvl="4"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5pPr>
            <a:lvl6pPr indent="0" lvl="5"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6pPr>
            <a:lvl7pPr indent="0" lvl="6"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7pPr>
            <a:lvl8pPr indent="0" lvl="7"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8pPr>
            <a:lvl9pPr indent="0" lvl="8" marL="0" marR="0" rtl="0" algn="r">
              <a:spcBef>
                <a:spcPts val="0"/>
              </a:spcBef>
              <a:spcAft>
                <a:spcPts val="0"/>
              </a:spcAft>
              <a:buNone/>
              <a:defRPr b="0" i="0" sz="1200" u="none" cap="none" strike="noStrike">
                <a:solidFill>
                  <a:srgbClr val="888888"/>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1307123" y="1908191"/>
            <a:ext cx="6537920" cy="231289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lt1"/>
              </a:buClr>
              <a:buSzPct val="133333"/>
              <a:buFont typeface="Arial"/>
              <a:buNone/>
            </a:pPr>
            <a:r>
              <a:rPr lang="en-US" sz="3600"/>
              <a:t>COP509: Natural Language Processing</a:t>
            </a:r>
            <a:br>
              <a:rPr lang="en-US"/>
            </a:br>
            <a:br>
              <a:rPr lang="en-US"/>
            </a:br>
            <a:r>
              <a:rPr lang="en-US" sz="3600">
                <a:latin typeface="Calibri"/>
                <a:ea typeface="Calibri"/>
                <a:cs typeface="Calibri"/>
                <a:sym typeface="Calibri"/>
              </a:rPr>
              <a:t>Scoring, Term Weighting, The Vector Space Model</a:t>
            </a:r>
            <a:br>
              <a:rPr lang="en-US" sz="3600">
                <a:latin typeface="Calibri"/>
                <a:ea typeface="Calibri"/>
                <a:cs typeface="Calibri"/>
                <a:sym typeface="Calibri"/>
              </a:rPr>
            </a:br>
            <a:endParaRPr/>
          </a:p>
        </p:txBody>
      </p:sp>
      <p:sp>
        <p:nvSpPr>
          <p:cNvPr id="73" name="Google Shape;73;p1"/>
          <p:cNvSpPr/>
          <p:nvPr/>
        </p:nvSpPr>
        <p:spPr>
          <a:xfrm>
            <a:off x="1295400" y="4343400"/>
            <a:ext cx="6324600" cy="98296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None/>
            </a:pPr>
            <a:r>
              <a:rPr b="1" i="0" lang="en-US" sz="2000" u="none" cap="none" strike="noStrike">
                <a:solidFill>
                  <a:schemeClr val="lt2"/>
                </a:solidFill>
                <a:latin typeface="Lucida Sans"/>
                <a:ea typeface="Lucida Sans"/>
                <a:cs typeface="Lucida Sans"/>
                <a:sym typeface="Lucida Sans"/>
              </a:rPr>
              <a:t>Dr Georgina Cosma</a:t>
            </a:r>
            <a:endParaRPr/>
          </a:p>
          <a:p>
            <a:pPr indent="0" lvl="0" marL="0" marR="0" rtl="0" algn="ctr">
              <a:lnSpc>
                <a:spcPct val="90000"/>
              </a:lnSpc>
              <a:spcBef>
                <a:spcPts val="220"/>
              </a:spcBef>
              <a:spcAft>
                <a:spcPts val="0"/>
              </a:spcAft>
              <a:buNone/>
            </a:pPr>
            <a:r>
              <a:t/>
            </a:r>
            <a:endParaRPr b="0" i="0" sz="1100" u="none" cap="none" strike="noStrike">
              <a:solidFill>
                <a:schemeClr val="lt2"/>
              </a:solidFill>
              <a:latin typeface="Lucida Sans"/>
              <a:ea typeface="Lucida Sans"/>
              <a:cs typeface="Lucida Sans"/>
              <a:sym typeface="Lucida Sans"/>
            </a:endParaRPr>
          </a:p>
          <a:p>
            <a:pPr indent="0" lvl="0" marL="0" marR="0" rtl="0" algn="ctr">
              <a:lnSpc>
                <a:spcPct val="90000"/>
              </a:lnSpc>
              <a:spcBef>
                <a:spcPts val="220"/>
              </a:spcBef>
              <a:spcAft>
                <a:spcPts val="0"/>
              </a:spcAft>
              <a:buNone/>
            </a:pPr>
            <a:r>
              <a:t/>
            </a:r>
            <a:endParaRPr b="0" i="0" sz="1100" u="none" cap="none" strike="noStrike">
              <a:solidFill>
                <a:schemeClr val="lt2"/>
              </a:solidFill>
              <a:latin typeface="Lucida Sans"/>
              <a:ea typeface="Lucida Sans"/>
              <a:cs typeface="Lucida Sans"/>
              <a:sym typeface="Lucida Sans"/>
            </a:endParaRPr>
          </a:p>
          <a:p>
            <a:pPr indent="0" lvl="0" marL="0" marR="0" rtl="0" algn="ctr">
              <a:lnSpc>
                <a:spcPct val="90000"/>
              </a:lnSpc>
              <a:spcBef>
                <a:spcPts val="220"/>
              </a:spcBef>
              <a:spcAft>
                <a:spcPts val="0"/>
              </a:spcAft>
              <a:buNone/>
            </a:pPr>
            <a:r>
              <a:t/>
            </a:r>
            <a:endParaRPr b="0" i="0" sz="1100" u="none" cap="none" strike="noStrike">
              <a:solidFill>
                <a:schemeClr val="lt2"/>
              </a:solidFill>
              <a:latin typeface="Lucida Sans"/>
              <a:ea typeface="Lucida Sans"/>
              <a:cs typeface="Lucida Sans"/>
              <a:sym typeface="Lucida Sans"/>
            </a:endParaRPr>
          </a:p>
          <a:p>
            <a:pPr indent="0" lvl="0" marL="0" marR="0" rtl="0" algn="ctr">
              <a:lnSpc>
                <a:spcPct val="90000"/>
              </a:lnSpc>
              <a:spcBef>
                <a:spcPts val="220"/>
              </a:spcBef>
              <a:spcAft>
                <a:spcPts val="0"/>
              </a:spcAft>
              <a:buNone/>
            </a:pPr>
            <a:r>
              <a:t/>
            </a:r>
            <a:endParaRPr b="0" i="0" sz="1100" u="none" cap="none" strike="noStrike">
              <a:solidFill>
                <a:schemeClr val="lt2"/>
              </a:solidFill>
              <a:latin typeface="Lucida Sans"/>
              <a:ea typeface="Lucida Sans"/>
              <a:cs typeface="Lucida Sans"/>
              <a:sym typeface="Lucida Sans"/>
            </a:endParaRPr>
          </a:p>
          <a:p>
            <a:pPr indent="0" lvl="0" marL="0" marR="0" rtl="0" algn="ctr">
              <a:lnSpc>
                <a:spcPct val="90000"/>
              </a:lnSpc>
              <a:spcBef>
                <a:spcPts val="220"/>
              </a:spcBef>
              <a:spcAft>
                <a:spcPts val="0"/>
              </a:spcAft>
              <a:buNone/>
            </a:pPr>
            <a:r>
              <a:t/>
            </a:r>
            <a:endParaRPr b="0" i="0" sz="1100" u="none" cap="none" strike="noStrike">
              <a:solidFill>
                <a:schemeClr val="lt2"/>
              </a:solidFill>
              <a:latin typeface="Lucida Sans"/>
              <a:ea typeface="Lucida Sans"/>
              <a:cs typeface="Lucida Sans"/>
              <a:sym typeface="Lucida Sans"/>
            </a:endParaRPr>
          </a:p>
          <a:p>
            <a:pPr indent="0" lvl="0" marL="0" marR="0" rtl="0" algn="ctr">
              <a:lnSpc>
                <a:spcPct val="90000"/>
              </a:lnSpc>
              <a:spcBef>
                <a:spcPts val="220"/>
              </a:spcBef>
              <a:spcAft>
                <a:spcPts val="0"/>
              </a:spcAft>
              <a:buNone/>
            </a:pPr>
            <a:r>
              <a:t/>
            </a:r>
            <a:endParaRPr b="0" i="0" sz="1100" u="none" cap="none" strike="noStrike">
              <a:solidFill>
                <a:schemeClr val="lt2"/>
              </a:solidFill>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214313" y="104775"/>
            <a:ext cx="8223250" cy="13065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30066"/>
              </a:buClr>
              <a:buSzPts val="4000"/>
              <a:buFont typeface="Arial"/>
              <a:buNone/>
            </a:pPr>
            <a:r>
              <a:rPr lang="en-US"/>
              <a:t>Outline</a:t>
            </a:r>
            <a:endParaRPr/>
          </a:p>
        </p:txBody>
      </p:sp>
      <p:sp>
        <p:nvSpPr>
          <p:cNvPr id="170" name="Google Shape;170;p10"/>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10"/>
          <p:cNvSpPr txBox="1"/>
          <p:nvPr/>
        </p:nvSpPr>
        <p:spPr>
          <a:xfrm>
            <a:off x="180975" y="1411288"/>
            <a:ext cx="8505825" cy="4725988"/>
          </a:xfrm>
          <a:prstGeom prst="rect">
            <a:avLst/>
          </a:prstGeom>
          <a:noFill/>
          <a:ln>
            <a:noFill/>
          </a:ln>
        </p:spPr>
        <p:txBody>
          <a:bodyPr anchorCtr="0" anchor="t" bIns="45700" lIns="91425" spcFirstLastPara="1" rIns="91425" wrap="square" tIns="45700">
            <a:noAutofit/>
          </a:bodyPr>
          <a:lstStyle/>
          <a:p>
            <a:pPr indent="-514350" lvl="0" marL="514350" marR="0" rtl="0" algn="l">
              <a:lnSpc>
                <a:spcPct val="150000"/>
              </a:lnSpc>
              <a:spcBef>
                <a:spcPts val="0"/>
              </a:spcBef>
              <a:spcAft>
                <a:spcPts val="0"/>
              </a:spcAft>
              <a:buClr>
                <a:srgbClr val="BDD3E9"/>
              </a:buClr>
              <a:buSzPts val="2240"/>
              <a:buFont typeface="Arial"/>
              <a:buAutoNum type="arabicPeriod"/>
            </a:pPr>
            <a:r>
              <a:rPr lang="en-US" sz="3200">
                <a:solidFill>
                  <a:srgbClr val="BDD3E9"/>
                </a:solidFill>
                <a:latin typeface="Calibri"/>
                <a:ea typeface="Calibri"/>
                <a:cs typeface="Calibri"/>
                <a:sym typeface="Calibri"/>
              </a:rPr>
              <a:t>Why ranked retrieval? </a:t>
            </a:r>
            <a:endParaRPr/>
          </a:p>
          <a:p>
            <a:pPr indent="-514350" lvl="0" marL="514350" marR="0" rtl="0" algn="l">
              <a:lnSpc>
                <a:spcPct val="150000"/>
              </a:lnSpc>
              <a:spcBef>
                <a:spcPts val="700"/>
              </a:spcBef>
              <a:spcAft>
                <a:spcPts val="0"/>
              </a:spcAft>
              <a:buClr>
                <a:srgbClr val="BDD3E9"/>
              </a:buClr>
              <a:buSzPts val="2240"/>
              <a:buFont typeface="Arial"/>
              <a:buAutoNum type="arabicPeriod"/>
            </a:pPr>
            <a:r>
              <a:rPr lang="en-US" sz="3200">
                <a:solidFill>
                  <a:schemeClr val="dk2"/>
                </a:solidFill>
                <a:latin typeface="Calibri"/>
                <a:ea typeface="Calibri"/>
                <a:cs typeface="Calibri"/>
                <a:sym typeface="Calibri"/>
              </a:rPr>
              <a:t> Term frequency</a:t>
            </a:r>
            <a:endParaRPr/>
          </a:p>
          <a:p>
            <a:pPr indent="-514350" lvl="0" marL="514350" marR="0" rtl="0" algn="l">
              <a:lnSpc>
                <a:spcPct val="150000"/>
              </a:lnSpc>
              <a:spcBef>
                <a:spcPts val="700"/>
              </a:spcBef>
              <a:spcAft>
                <a:spcPts val="0"/>
              </a:spcAft>
              <a:buClr>
                <a:srgbClr val="BDD3E9"/>
              </a:buClr>
              <a:buSzPts val="2240"/>
              <a:buFont typeface="Arial"/>
              <a:buAutoNum type="arabicPeriod"/>
            </a:pPr>
            <a:r>
              <a:rPr lang="en-US" sz="3200">
                <a:solidFill>
                  <a:srgbClr val="BDD3E9"/>
                </a:solidFill>
                <a:latin typeface="Calibri"/>
                <a:ea typeface="Calibri"/>
                <a:cs typeface="Calibri"/>
                <a:sym typeface="Calibri"/>
              </a:rPr>
              <a:t> tf-idf weighting</a:t>
            </a:r>
            <a:endParaRPr/>
          </a:p>
          <a:p>
            <a:pPr indent="-514350" lvl="0" marL="514350" marR="0" rtl="0" algn="l">
              <a:lnSpc>
                <a:spcPct val="150000"/>
              </a:lnSpc>
              <a:spcBef>
                <a:spcPts val="700"/>
              </a:spcBef>
              <a:spcAft>
                <a:spcPts val="0"/>
              </a:spcAft>
              <a:buClr>
                <a:srgbClr val="336699"/>
              </a:buClr>
              <a:buSzPts val="2240"/>
              <a:buFont typeface="Arial"/>
              <a:buAutoNum type="arabicPeriod"/>
            </a:pPr>
            <a:r>
              <a:rPr lang="en-US" sz="3200">
                <a:solidFill>
                  <a:srgbClr val="B7CCE4"/>
                </a:solidFill>
                <a:latin typeface="Calibri"/>
                <a:ea typeface="Calibri"/>
                <a:cs typeface="Calibri"/>
                <a:sym typeface="Calibri"/>
              </a:rPr>
              <a:t> The vector space model</a:t>
            </a:r>
            <a:endParaRPr/>
          </a:p>
          <a:p>
            <a:pPr indent="-351790" lvl="0" marL="514350" marR="0" rtl="0" algn="l">
              <a:lnSpc>
                <a:spcPct val="150000"/>
              </a:lnSpc>
              <a:spcBef>
                <a:spcPts val="700"/>
              </a:spcBef>
              <a:spcAft>
                <a:spcPts val="0"/>
              </a:spcAft>
              <a:buClr>
                <a:srgbClr val="336699"/>
              </a:buClr>
              <a:buSzPts val="2560"/>
              <a:buFont typeface="Calibri"/>
              <a:buNone/>
            </a:pPr>
            <a:r>
              <a:t/>
            </a:r>
            <a:endParaRPr sz="3200">
              <a:solidFill>
                <a:srgbClr val="336699"/>
              </a:solidFill>
              <a:latin typeface="Calibri"/>
              <a:ea typeface="Calibri"/>
              <a:cs typeface="Calibri"/>
              <a:sym typeface="Calibri"/>
            </a:endParaRPr>
          </a:p>
          <a:p>
            <a:pPr indent="-351790" lvl="0" marL="514350" marR="0" rtl="0" algn="l">
              <a:lnSpc>
                <a:spcPct val="150000"/>
              </a:lnSpc>
              <a:spcBef>
                <a:spcPts val="700"/>
              </a:spcBef>
              <a:spcAft>
                <a:spcPts val="0"/>
              </a:spcAft>
              <a:buClr>
                <a:srgbClr val="336699"/>
              </a:buClr>
              <a:buSzPts val="2560"/>
              <a:buFont typeface="Calibri"/>
              <a:buNone/>
            </a:pPr>
            <a:r>
              <a:t/>
            </a:r>
            <a:endParaRPr sz="3200">
              <a:solidFill>
                <a:srgbClr val="33669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type="title"/>
          </p:nvPr>
        </p:nvSpPr>
        <p:spPr>
          <a:xfrm>
            <a:off x="214313" y="104775"/>
            <a:ext cx="8223250" cy="13065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30066"/>
              </a:buClr>
              <a:buSzPts val="4000"/>
              <a:buFont typeface="Arial"/>
              <a:buNone/>
            </a:pPr>
            <a:r>
              <a:rPr lang="en-US"/>
              <a:t>Outline</a:t>
            </a:r>
            <a:endParaRPr/>
          </a:p>
        </p:txBody>
      </p:sp>
      <p:sp>
        <p:nvSpPr>
          <p:cNvPr id="80" name="Google Shape;80;p2"/>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 name="Google Shape;81;p2"/>
          <p:cNvSpPr txBox="1"/>
          <p:nvPr/>
        </p:nvSpPr>
        <p:spPr>
          <a:xfrm>
            <a:off x="180975" y="1411288"/>
            <a:ext cx="8505825" cy="4725988"/>
          </a:xfrm>
          <a:prstGeom prst="rect">
            <a:avLst/>
          </a:prstGeom>
          <a:noFill/>
          <a:ln>
            <a:noFill/>
          </a:ln>
        </p:spPr>
        <p:txBody>
          <a:bodyPr anchorCtr="0" anchor="t" bIns="45700" lIns="91425" spcFirstLastPara="1" rIns="91425" wrap="square" tIns="45700">
            <a:noAutofit/>
          </a:bodyPr>
          <a:lstStyle/>
          <a:p>
            <a:pPr indent="-514350" lvl="0" marL="514350" marR="0" rtl="0" algn="l">
              <a:lnSpc>
                <a:spcPct val="150000"/>
              </a:lnSpc>
              <a:spcBef>
                <a:spcPts val="0"/>
              </a:spcBef>
              <a:spcAft>
                <a:spcPts val="0"/>
              </a:spcAft>
              <a:buClr>
                <a:srgbClr val="BDD3E9"/>
              </a:buClr>
              <a:buSzPts val="2240"/>
              <a:buFont typeface="Arial"/>
              <a:buAutoNum type="arabicPeriod"/>
            </a:pPr>
            <a:r>
              <a:rPr b="0" i="0" lang="en-US" sz="3200" u="none" cap="none" strike="noStrike">
                <a:solidFill>
                  <a:schemeClr val="dk2"/>
                </a:solidFill>
                <a:latin typeface="Calibri"/>
                <a:ea typeface="Calibri"/>
                <a:cs typeface="Calibri"/>
                <a:sym typeface="Calibri"/>
              </a:rPr>
              <a:t>Why ranked retrieval? </a:t>
            </a:r>
            <a:endParaRPr/>
          </a:p>
          <a:p>
            <a:pPr indent="-514350" lvl="0" marL="514350" marR="0" rtl="0" algn="l">
              <a:lnSpc>
                <a:spcPct val="150000"/>
              </a:lnSpc>
              <a:spcBef>
                <a:spcPts val="700"/>
              </a:spcBef>
              <a:spcAft>
                <a:spcPts val="0"/>
              </a:spcAft>
              <a:buClr>
                <a:srgbClr val="BDD3E9"/>
              </a:buClr>
              <a:buSzPts val="2240"/>
              <a:buFont typeface="Arial"/>
              <a:buAutoNum type="arabicPeriod"/>
            </a:pPr>
            <a:r>
              <a:rPr b="0" i="0" lang="en-US" sz="3200" u="none" cap="none" strike="noStrike">
                <a:solidFill>
                  <a:srgbClr val="BDD3E9"/>
                </a:solidFill>
                <a:latin typeface="Calibri"/>
                <a:ea typeface="Calibri"/>
                <a:cs typeface="Calibri"/>
                <a:sym typeface="Calibri"/>
              </a:rPr>
              <a:t> Term frequency</a:t>
            </a:r>
            <a:endParaRPr/>
          </a:p>
          <a:p>
            <a:pPr indent="-514350" lvl="0" marL="514350" marR="0" rtl="0" algn="l">
              <a:lnSpc>
                <a:spcPct val="150000"/>
              </a:lnSpc>
              <a:spcBef>
                <a:spcPts val="700"/>
              </a:spcBef>
              <a:spcAft>
                <a:spcPts val="0"/>
              </a:spcAft>
              <a:buClr>
                <a:srgbClr val="BDD3E9"/>
              </a:buClr>
              <a:buSzPts val="2240"/>
              <a:buFont typeface="Arial"/>
              <a:buAutoNum type="arabicPeriod"/>
            </a:pPr>
            <a:r>
              <a:rPr b="0" i="0" lang="en-US" sz="3200" u="none" cap="none" strike="noStrike">
                <a:solidFill>
                  <a:srgbClr val="BDD3E9"/>
                </a:solidFill>
                <a:latin typeface="Calibri"/>
                <a:ea typeface="Calibri"/>
                <a:cs typeface="Calibri"/>
                <a:sym typeface="Calibri"/>
              </a:rPr>
              <a:t> tf-idf weighting</a:t>
            </a:r>
            <a:endParaRPr/>
          </a:p>
          <a:p>
            <a:pPr indent="-514350" lvl="0" marL="514350" marR="0" rtl="0" algn="l">
              <a:lnSpc>
                <a:spcPct val="150000"/>
              </a:lnSpc>
              <a:spcBef>
                <a:spcPts val="700"/>
              </a:spcBef>
              <a:spcAft>
                <a:spcPts val="0"/>
              </a:spcAft>
              <a:buClr>
                <a:srgbClr val="336699"/>
              </a:buClr>
              <a:buSzPts val="2240"/>
              <a:buFont typeface="Arial"/>
              <a:buAutoNum type="arabicPeriod"/>
            </a:pPr>
            <a:r>
              <a:rPr b="0" i="0" lang="en-US" sz="3200" u="none" cap="none" strike="noStrike">
                <a:solidFill>
                  <a:srgbClr val="B7CCE4"/>
                </a:solidFill>
                <a:latin typeface="Calibri"/>
                <a:ea typeface="Calibri"/>
                <a:cs typeface="Calibri"/>
                <a:sym typeface="Calibri"/>
              </a:rPr>
              <a:t> The vector space model</a:t>
            </a:r>
            <a:endParaRPr/>
          </a:p>
          <a:p>
            <a:pPr indent="-351790" lvl="0" marL="514350" marR="0" rtl="0" algn="l">
              <a:lnSpc>
                <a:spcPct val="150000"/>
              </a:lnSpc>
              <a:spcBef>
                <a:spcPts val="700"/>
              </a:spcBef>
              <a:spcAft>
                <a:spcPts val="0"/>
              </a:spcAft>
              <a:buClr>
                <a:srgbClr val="336699"/>
              </a:buClr>
              <a:buSzPts val="2560"/>
              <a:buFont typeface="Calibri"/>
              <a:buNone/>
            </a:pPr>
            <a:r>
              <a:t/>
            </a:r>
            <a:endParaRPr b="0" i="0" sz="3200" u="none" cap="none" strike="noStrike">
              <a:solidFill>
                <a:srgbClr val="336699"/>
              </a:solidFill>
              <a:latin typeface="Calibri"/>
              <a:ea typeface="Calibri"/>
              <a:cs typeface="Calibri"/>
              <a:sym typeface="Calibri"/>
            </a:endParaRPr>
          </a:p>
          <a:p>
            <a:pPr indent="-351790" lvl="0" marL="514350" marR="0" rtl="0" algn="l">
              <a:lnSpc>
                <a:spcPct val="150000"/>
              </a:lnSpc>
              <a:spcBef>
                <a:spcPts val="700"/>
              </a:spcBef>
              <a:spcAft>
                <a:spcPts val="0"/>
              </a:spcAft>
              <a:buClr>
                <a:srgbClr val="336699"/>
              </a:buClr>
              <a:buSzPts val="2560"/>
              <a:buFont typeface="Calibri"/>
              <a:buNone/>
            </a:pPr>
            <a:r>
              <a:t/>
            </a:r>
            <a:endParaRPr b="0" i="0" sz="3200" u="none" cap="none" strike="noStrike">
              <a:solidFill>
                <a:srgbClr val="33669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sp>
        <p:nvSpPr>
          <p:cNvPr id="88" name="Google Shape;88;p3"/>
          <p:cNvSpPr txBox="1"/>
          <p:nvPr/>
        </p:nvSpPr>
        <p:spPr>
          <a:xfrm>
            <a:off x="285720" y="12700"/>
            <a:ext cx="8572560" cy="679996"/>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chemeClr val="dk1"/>
                </a:solidFill>
                <a:latin typeface="Arial"/>
                <a:ea typeface="Arial"/>
                <a:cs typeface="Arial"/>
                <a:sym typeface="Arial"/>
              </a:rPr>
              <a:t>Ranked retrieval</a:t>
            </a:r>
            <a:endParaRPr sz="3600">
              <a:solidFill>
                <a:schemeClr val="dk1"/>
              </a:solidFill>
              <a:latin typeface="Arial"/>
              <a:ea typeface="Arial"/>
              <a:cs typeface="Arial"/>
              <a:sym typeface="Arial"/>
            </a:endParaRPr>
          </a:p>
        </p:txBody>
      </p:sp>
      <p:sp>
        <p:nvSpPr>
          <p:cNvPr id="89" name="Google Shape;89;p3"/>
          <p:cNvSpPr txBox="1"/>
          <p:nvPr/>
        </p:nvSpPr>
        <p:spPr>
          <a:xfrm>
            <a:off x="354587" y="1061134"/>
            <a:ext cx="8572500" cy="3888300"/>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Thus far, our queries have all been </a:t>
            </a:r>
            <a:r>
              <a:rPr b="0" i="0" lang="en-US" sz="2400" u="none" cap="none" strike="noStrike">
                <a:solidFill>
                  <a:srgbClr val="0070C0"/>
                </a:solidFill>
                <a:latin typeface="Arial"/>
                <a:ea typeface="Arial"/>
                <a:cs typeface="Arial"/>
                <a:sym typeface="Arial"/>
              </a:rPr>
              <a:t>Boolean</a:t>
            </a:r>
            <a:r>
              <a:rPr b="0" i="0" lang="en-US" sz="2400" u="none" cap="none" strike="noStrike">
                <a:solidFill>
                  <a:schemeClr val="dk1"/>
                </a:solidFill>
                <a:latin typeface="Arial"/>
                <a:ea typeface="Arial"/>
                <a:cs typeface="Arial"/>
                <a:sym typeface="Arial"/>
              </a:rPr>
              <a:t>.</a:t>
            </a:r>
            <a:endParaRPr/>
          </a:p>
          <a:p>
            <a:pPr indent="-228600" lvl="2" marL="114300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Documents either match or don’t.</a:t>
            </a:r>
            <a:endParaRPr/>
          </a:p>
          <a:p>
            <a:pPr indent="-285750" lvl="1" marL="742950" marR="0" rtl="0" algn="l">
              <a:spcBef>
                <a:spcPts val="700"/>
              </a:spcBef>
              <a:spcAft>
                <a:spcPts val="0"/>
              </a:spcAft>
              <a:buClr>
                <a:srgbClr val="336699"/>
              </a:buClr>
              <a:buSzPts val="2400"/>
              <a:buFont typeface="Noto Sans Symbols"/>
              <a:buChar char="▪"/>
            </a:pPr>
            <a:r>
              <a:rPr b="0" i="0" lang="en-US" sz="2400" u="none" cap="none" strike="noStrike">
                <a:solidFill>
                  <a:srgbClr val="0070C0"/>
                </a:solidFill>
                <a:latin typeface="Arial"/>
                <a:ea typeface="Arial"/>
                <a:cs typeface="Arial"/>
                <a:sym typeface="Arial"/>
              </a:rPr>
              <a:t>Good for expert users </a:t>
            </a:r>
            <a:r>
              <a:rPr b="0" i="0" lang="en-US" sz="2400" u="none" cap="none" strike="noStrike">
                <a:solidFill>
                  <a:schemeClr val="dk1"/>
                </a:solidFill>
                <a:latin typeface="Arial"/>
                <a:ea typeface="Arial"/>
                <a:cs typeface="Arial"/>
                <a:sym typeface="Arial"/>
              </a:rPr>
              <a:t>with precise understanding of their needs and of the collection.</a:t>
            </a:r>
            <a:endParaRPr/>
          </a:p>
          <a:p>
            <a:pPr indent="-285750" lvl="1" marL="742950" marR="0" rtl="0" algn="l">
              <a:spcBef>
                <a:spcPts val="700"/>
              </a:spcBef>
              <a:spcAft>
                <a:spcPts val="0"/>
              </a:spcAft>
              <a:buClr>
                <a:srgbClr val="336699"/>
              </a:buClr>
              <a:buSzPts val="2400"/>
              <a:buFont typeface="Noto Sans Symbols"/>
              <a:buChar char="▪"/>
            </a:pPr>
            <a:r>
              <a:rPr b="0" i="0" lang="en-US" sz="2400" u="none" cap="none" strike="noStrike">
                <a:solidFill>
                  <a:srgbClr val="0070C0"/>
                </a:solidFill>
                <a:latin typeface="Arial"/>
                <a:ea typeface="Arial"/>
                <a:cs typeface="Arial"/>
                <a:sym typeface="Arial"/>
              </a:rPr>
              <a:t>Not good for the majority of users</a:t>
            </a:r>
            <a:endParaRPr/>
          </a:p>
          <a:p>
            <a:pPr indent="-285750" lvl="1" marL="74295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Most users are not capable of writing Boolean queries . </a:t>
            </a:r>
            <a:endParaRPr/>
          </a:p>
          <a:p>
            <a:pPr indent="-285750" lvl="1" marL="74295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Most users don’t want to wade through 1000s of results.</a:t>
            </a:r>
            <a:endParaRPr/>
          </a:p>
          <a:p>
            <a:pPr indent="-285750" lvl="1" marL="74295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This is particularly true of web search.</a:t>
            </a:r>
            <a:endParaRPr/>
          </a:p>
          <a:p>
            <a:pPr indent="-133350" lvl="1" marL="742950" marR="0" rtl="0" algn="l">
              <a:spcBef>
                <a:spcPts val="700"/>
              </a:spcBef>
              <a:spcAft>
                <a:spcPts val="0"/>
              </a:spcAft>
              <a:buClr>
                <a:srgbClr val="336699"/>
              </a:buClr>
              <a:buSzPts val="2400"/>
              <a:buFont typeface="Noto Sans Symbols"/>
              <a:buNone/>
            </a:pPr>
            <a:r>
              <a:t/>
            </a:r>
            <a:endParaRPr b="0" i="0" sz="2400" u="none" cap="none" strike="noStrike">
              <a:solidFill>
                <a:schemeClr val="dk1"/>
              </a:solidFill>
              <a:latin typeface="Arial"/>
              <a:ea typeface="Arial"/>
              <a:cs typeface="Arial"/>
              <a:sym typeface="Arial"/>
            </a:endParaRPr>
          </a:p>
        </p:txBody>
      </p:sp>
      <p:sp>
        <p:nvSpPr>
          <p:cNvPr id="90" name="Google Shape;90;p3"/>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91" name="Google Shape;91;p3"/>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4"/>
          <p:cNvPicPr preferRelativeResize="0"/>
          <p:nvPr/>
        </p:nvPicPr>
        <p:blipFill rotWithShape="1">
          <a:blip r:embed="rId3">
            <a:alphaModFix/>
          </a:blip>
          <a:srcRect b="0" l="0" r="0" t="0"/>
          <a:stretch/>
        </p:blipFill>
        <p:spPr>
          <a:xfrm>
            <a:off x="4339304" y="1301247"/>
            <a:ext cx="4610241" cy="4432010"/>
          </a:xfrm>
          <a:prstGeom prst="rect">
            <a:avLst/>
          </a:prstGeom>
          <a:noFill/>
          <a:ln>
            <a:noFill/>
          </a:ln>
        </p:spPr>
      </p:pic>
      <p:sp>
        <p:nvSpPr>
          <p:cNvPr id="98" name="Google Shape;98;p4"/>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en-US"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99" name="Google Shape;99;p4"/>
          <p:cNvSpPr txBox="1"/>
          <p:nvPr/>
        </p:nvSpPr>
        <p:spPr>
          <a:xfrm>
            <a:off x="285720" y="136524"/>
            <a:ext cx="8572560" cy="8960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Scoring as the basis of ranked retrieval</a:t>
            </a:r>
            <a:endParaRPr/>
          </a:p>
        </p:txBody>
      </p:sp>
      <p:sp>
        <p:nvSpPr>
          <p:cNvPr id="100" name="Google Shape;100;p4"/>
          <p:cNvSpPr txBox="1"/>
          <p:nvPr/>
        </p:nvSpPr>
        <p:spPr>
          <a:xfrm>
            <a:off x="127343" y="1124744"/>
            <a:ext cx="4211961" cy="4608512"/>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rgbClr val="336699"/>
              </a:buClr>
              <a:buSzPts val="2000"/>
              <a:buFont typeface="Noto Sans Symbols"/>
              <a:buChar char="▪"/>
            </a:pPr>
            <a:r>
              <a:rPr b="0" i="0" lang="en-US" sz="2000" u="none" cap="none" strike="noStrike">
                <a:solidFill>
                  <a:schemeClr val="dk1"/>
                </a:solidFill>
                <a:latin typeface="Arial"/>
                <a:ea typeface="Arial"/>
                <a:cs typeface="Arial"/>
                <a:sym typeface="Arial"/>
              </a:rPr>
              <a:t>We wish to rank documents that are more relevant higher than documents that are less relevant.</a:t>
            </a:r>
            <a:endParaRPr/>
          </a:p>
          <a:p>
            <a:pPr indent="-285750" lvl="1" marL="742950" marR="0" rtl="0" algn="l">
              <a:spcBef>
                <a:spcPts val="700"/>
              </a:spcBef>
              <a:spcAft>
                <a:spcPts val="0"/>
              </a:spcAft>
              <a:buClr>
                <a:srgbClr val="336699"/>
              </a:buClr>
              <a:buSzPts val="2000"/>
              <a:buFont typeface="Noto Sans Symbols"/>
              <a:buChar char="▪"/>
            </a:pPr>
            <a:r>
              <a:rPr b="0" i="0" lang="en-US" sz="2000" u="none" cap="none" strike="noStrike">
                <a:solidFill>
                  <a:schemeClr val="dk1"/>
                </a:solidFill>
                <a:latin typeface="Arial"/>
                <a:ea typeface="Arial"/>
                <a:cs typeface="Arial"/>
                <a:sym typeface="Arial"/>
              </a:rPr>
              <a:t>How can we accomplish such a ranking of the documents in the collection with respect to a query?</a:t>
            </a:r>
            <a:endParaRPr/>
          </a:p>
          <a:p>
            <a:pPr indent="-285750" lvl="1" marL="742950" marR="0" rtl="0" algn="l">
              <a:spcBef>
                <a:spcPts val="700"/>
              </a:spcBef>
              <a:spcAft>
                <a:spcPts val="0"/>
              </a:spcAft>
              <a:buClr>
                <a:srgbClr val="336699"/>
              </a:buClr>
              <a:buSzPts val="2000"/>
              <a:buFont typeface="Noto Sans Symbols"/>
              <a:buChar char="▪"/>
            </a:pPr>
            <a:r>
              <a:rPr b="0" i="0" lang="en-US" sz="2000" u="none" cap="none" strike="noStrike">
                <a:solidFill>
                  <a:schemeClr val="dk1"/>
                </a:solidFill>
                <a:latin typeface="Arial"/>
                <a:ea typeface="Arial"/>
                <a:cs typeface="Arial"/>
                <a:sym typeface="Arial"/>
              </a:rPr>
              <a:t>Assign a score to each query-document pair, say in [0, 1].</a:t>
            </a:r>
            <a:endParaRPr/>
          </a:p>
          <a:p>
            <a:pPr indent="-285750" lvl="1" marL="742950" marR="0" rtl="0" algn="l">
              <a:spcBef>
                <a:spcPts val="700"/>
              </a:spcBef>
              <a:spcAft>
                <a:spcPts val="0"/>
              </a:spcAft>
              <a:buClr>
                <a:srgbClr val="336699"/>
              </a:buClr>
              <a:buSzPts val="2000"/>
              <a:buFont typeface="Noto Sans Symbols"/>
              <a:buChar char="▪"/>
            </a:pPr>
            <a:r>
              <a:rPr b="0" i="0" lang="en-US" sz="2000" u="none" cap="none" strike="noStrike">
                <a:solidFill>
                  <a:schemeClr val="dk1"/>
                </a:solidFill>
                <a:latin typeface="Arial"/>
                <a:ea typeface="Arial"/>
                <a:cs typeface="Arial"/>
                <a:sym typeface="Arial"/>
              </a:rPr>
              <a:t>This score measures how well document and query “match”.</a:t>
            </a:r>
            <a:endParaRPr/>
          </a:p>
          <a:p>
            <a:pPr indent="-158750" lvl="1" marL="742950" marR="0" rtl="0" algn="l">
              <a:spcBef>
                <a:spcPts val="700"/>
              </a:spcBef>
              <a:spcAft>
                <a:spcPts val="0"/>
              </a:spcAft>
              <a:buClr>
                <a:srgbClr val="336699"/>
              </a:buClr>
              <a:buSzPts val="2000"/>
              <a:buFont typeface="Noto Sans Symbols"/>
              <a:buNone/>
            </a:pPr>
            <a:r>
              <a:t/>
            </a:r>
            <a:endParaRPr b="0" i="0" sz="2000" u="none" cap="none" strike="noStrike">
              <a:solidFill>
                <a:schemeClr val="dk1"/>
              </a:solidFill>
              <a:latin typeface="Arial"/>
              <a:ea typeface="Arial"/>
              <a:cs typeface="Arial"/>
              <a:sym typeface="Arial"/>
            </a:endParaRPr>
          </a:p>
        </p:txBody>
      </p:sp>
      <p:sp>
        <p:nvSpPr>
          <p:cNvPr id="101" name="Google Shape;101;p4"/>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102" name="Google Shape;102;p4"/>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03" name="Google Shape;103;p4"/>
          <p:cNvCxnSpPr/>
          <p:nvPr/>
        </p:nvCxnSpPr>
        <p:spPr>
          <a:xfrm rot="10800000">
            <a:off x="6611926" y="1424180"/>
            <a:ext cx="578630" cy="4466"/>
          </a:xfrm>
          <a:prstGeom prst="straightConnector1">
            <a:avLst/>
          </a:prstGeom>
          <a:noFill/>
          <a:ln cap="flat" cmpd="sng" w="9525">
            <a:solidFill>
              <a:srgbClr val="4A7DBA"/>
            </a:solidFill>
            <a:prstDash val="solid"/>
            <a:round/>
            <a:headEnd len="sm" w="sm" type="none"/>
            <a:tailEnd len="med" w="med" type="triangle"/>
          </a:ln>
        </p:spPr>
      </p:cxnSp>
      <p:sp>
        <p:nvSpPr>
          <p:cNvPr id="104" name="Google Shape;104;p4"/>
          <p:cNvSpPr txBox="1"/>
          <p:nvPr/>
        </p:nvSpPr>
        <p:spPr>
          <a:xfrm>
            <a:off x="7190556" y="1202275"/>
            <a:ext cx="9255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ucida Sans"/>
                <a:ea typeface="Lucida Sans"/>
                <a:cs typeface="Lucida Sans"/>
                <a:sym typeface="Lucida Sans"/>
              </a:rPr>
              <a:t>query</a:t>
            </a:r>
            <a:endParaRPr/>
          </a:p>
        </p:txBody>
      </p:sp>
      <p:sp>
        <p:nvSpPr>
          <p:cNvPr id="105" name="Google Shape;105;p4"/>
          <p:cNvSpPr/>
          <p:nvPr/>
        </p:nvSpPr>
        <p:spPr>
          <a:xfrm>
            <a:off x="4860032" y="2348880"/>
            <a:ext cx="288032" cy="3096344"/>
          </a:xfrm>
          <a:prstGeom prst="lef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Lucida Sans"/>
              <a:ea typeface="Lucida Sans"/>
              <a:cs typeface="Lucida Sans"/>
              <a:sym typeface="Lucida Sans"/>
            </a:endParaRPr>
          </a:p>
        </p:txBody>
      </p:sp>
      <p:sp>
        <p:nvSpPr>
          <p:cNvPr id="106" name="Google Shape;106;p4"/>
          <p:cNvSpPr txBox="1"/>
          <p:nvPr/>
        </p:nvSpPr>
        <p:spPr>
          <a:xfrm rot="-5400000">
            <a:off x="3925501" y="3515178"/>
            <a:ext cx="165301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Lucida Sans"/>
                <a:ea typeface="Lucida Sans"/>
                <a:cs typeface="Lucida Sans"/>
                <a:sym typeface="Lucida Sans"/>
              </a:rPr>
              <a:t>Ranked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en-US"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113" name="Google Shape;113;p5"/>
          <p:cNvSpPr txBox="1"/>
          <p:nvPr/>
        </p:nvSpPr>
        <p:spPr>
          <a:xfrm>
            <a:off x="285720" y="136524"/>
            <a:ext cx="8572560" cy="860434"/>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Query-document matching scores</a:t>
            </a:r>
            <a:endParaRPr sz="3600">
              <a:solidFill>
                <a:schemeClr val="dk1"/>
              </a:solidFill>
              <a:latin typeface="Arial"/>
              <a:ea typeface="Arial"/>
              <a:cs typeface="Arial"/>
              <a:sym typeface="Arial"/>
            </a:endParaRPr>
          </a:p>
        </p:txBody>
      </p:sp>
      <p:sp>
        <p:nvSpPr>
          <p:cNvPr id="114" name="Google Shape;114;p5"/>
          <p:cNvSpPr txBox="1"/>
          <p:nvPr/>
        </p:nvSpPr>
        <p:spPr>
          <a:xfrm>
            <a:off x="-28114" y="1484784"/>
            <a:ext cx="8572560" cy="3571876"/>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2400" u="none" cap="none" strike="noStrike">
                <a:solidFill>
                  <a:schemeClr val="dk1"/>
                </a:solidFill>
                <a:latin typeface="Arial"/>
                <a:ea typeface="Arial"/>
                <a:cs typeface="Arial"/>
                <a:sym typeface="Arial"/>
              </a:rPr>
              <a:t>How do we compute the score of a query-document pair?</a:t>
            </a:r>
            <a:endParaRPr/>
          </a:p>
          <a:p>
            <a:pPr indent="-133350" lvl="1" marL="742950" marR="0" rtl="0" algn="l">
              <a:spcBef>
                <a:spcPts val="700"/>
              </a:spcBef>
              <a:spcAft>
                <a:spcPts val="0"/>
              </a:spcAft>
              <a:buClr>
                <a:srgbClr val="336699"/>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285750" lvl="1" marL="74295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Let’s start with a one-term query.</a:t>
            </a:r>
            <a:endParaRPr/>
          </a:p>
          <a:p>
            <a:pPr indent="-285750" lvl="1" marL="74295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If the query term does not occur in the document: score should be 0. </a:t>
            </a:r>
            <a:endParaRPr/>
          </a:p>
          <a:p>
            <a:pPr indent="-285750" lvl="1" marL="74295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The </a:t>
            </a:r>
            <a:r>
              <a:rPr b="0" i="0" lang="en-US" sz="2400" u="none" cap="none" strike="noStrike">
                <a:solidFill>
                  <a:schemeClr val="accent2"/>
                </a:solidFill>
                <a:latin typeface="Arial"/>
                <a:ea typeface="Arial"/>
                <a:cs typeface="Arial"/>
                <a:sym typeface="Arial"/>
              </a:rPr>
              <a:t>more frequent the query term in the document</a:t>
            </a:r>
            <a:r>
              <a:rPr b="0" i="0" lang="en-US" sz="2400" u="none" cap="none" strike="noStrike">
                <a:solidFill>
                  <a:schemeClr val="dk1"/>
                </a:solidFill>
                <a:latin typeface="Arial"/>
                <a:ea typeface="Arial"/>
                <a:cs typeface="Arial"/>
                <a:sym typeface="Arial"/>
              </a:rPr>
              <a:t>, </a:t>
            </a:r>
            <a:r>
              <a:rPr b="0" i="0" lang="en-US" sz="2400" u="none" cap="none" strike="noStrike">
                <a:solidFill>
                  <a:schemeClr val="accent2"/>
                </a:solidFill>
                <a:latin typeface="Arial"/>
                <a:ea typeface="Arial"/>
                <a:cs typeface="Arial"/>
                <a:sym typeface="Arial"/>
              </a:rPr>
              <a:t>the higher the score</a:t>
            </a:r>
            <a:endParaRPr/>
          </a:p>
          <a:p>
            <a:pPr indent="-285750" lvl="1" marL="74295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We will look at a number of alternatives for doing this.</a:t>
            </a:r>
            <a:endParaRPr/>
          </a:p>
        </p:txBody>
      </p:sp>
      <p:sp>
        <p:nvSpPr>
          <p:cNvPr id="115" name="Google Shape;115;p5"/>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116" name="Google Shape;116;p5"/>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en-US"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123" name="Google Shape;123;p6"/>
          <p:cNvSpPr txBox="1"/>
          <p:nvPr/>
        </p:nvSpPr>
        <p:spPr>
          <a:xfrm>
            <a:off x="285720" y="12700"/>
            <a:ext cx="8572560" cy="8960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Take 1: Jaccard coefficient</a:t>
            </a:r>
            <a:endParaRPr sz="3600">
              <a:solidFill>
                <a:schemeClr val="dk1"/>
              </a:solidFill>
              <a:latin typeface="Arial"/>
              <a:ea typeface="Arial"/>
              <a:cs typeface="Arial"/>
              <a:sym typeface="Arial"/>
            </a:endParaRPr>
          </a:p>
        </p:txBody>
      </p:sp>
      <p:sp>
        <p:nvSpPr>
          <p:cNvPr id="124" name="Google Shape;124;p6"/>
          <p:cNvSpPr txBox="1"/>
          <p:nvPr/>
        </p:nvSpPr>
        <p:spPr>
          <a:xfrm>
            <a:off x="-8" y="986052"/>
            <a:ext cx="8572500" cy="3931800"/>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A commonly used measure of overlap of two sets</a:t>
            </a:r>
            <a:endParaRPr/>
          </a:p>
          <a:p>
            <a:pPr indent="-285750" lvl="1" marL="74295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Let </a:t>
            </a:r>
            <a:r>
              <a:rPr b="0" i="1" lang="en-US" sz="2400" u="none" cap="none" strike="noStrike">
                <a:solidFill>
                  <a:schemeClr val="dk1"/>
                </a:solidFill>
                <a:latin typeface="Arial"/>
                <a:ea typeface="Arial"/>
                <a:cs typeface="Arial"/>
                <a:sym typeface="Arial"/>
              </a:rPr>
              <a:t>A</a:t>
            </a:r>
            <a:r>
              <a:rPr b="0" i="0" lang="en-US" sz="2400" u="none" cap="none" strike="noStrike">
                <a:solidFill>
                  <a:schemeClr val="dk1"/>
                </a:solidFill>
                <a:latin typeface="Arial"/>
                <a:ea typeface="Arial"/>
                <a:cs typeface="Arial"/>
                <a:sym typeface="Arial"/>
              </a:rPr>
              <a:t> and</a:t>
            </a:r>
            <a:r>
              <a:rPr b="0" i="1" lang="en-US" sz="2400" u="none" cap="none" strike="noStrike">
                <a:solidFill>
                  <a:schemeClr val="dk1"/>
                </a:solidFill>
                <a:latin typeface="Arial"/>
                <a:ea typeface="Arial"/>
                <a:cs typeface="Arial"/>
                <a:sym typeface="Arial"/>
              </a:rPr>
              <a:t> B </a:t>
            </a:r>
            <a:r>
              <a:rPr b="0" i="0" lang="en-US" sz="2400" u="none" cap="none" strike="noStrike">
                <a:solidFill>
                  <a:schemeClr val="dk1"/>
                </a:solidFill>
                <a:latin typeface="Arial"/>
                <a:ea typeface="Arial"/>
                <a:cs typeface="Arial"/>
                <a:sym typeface="Arial"/>
              </a:rPr>
              <a:t>be two sets</a:t>
            </a:r>
            <a:endParaRPr/>
          </a:p>
          <a:p>
            <a:pPr indent="-285750" lvl="1" marL="74295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Jaccard coefficient:</a:t>
            </a:r>
            <a:endParaRPr/>
          </a:p>
          <a:p>
            <a:pPr indent="-133350" lvl="1" marL="742950" marR="0" rtl="0" algn="l">
              <a:spcBef>
                <a:spcPts val="700"/>
              </a:spcBef>
              <a:spcAft>
                <a:spcPts val="0"/>
              </a:spcAft>
              <a:buClr>
                <a:srgbClr val="336699"/>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285750" lvl="1" marL="742950" marR="0" rtl="0" algn="l">
              <a:spcBef>
                <a:spcPts val="700"/>
              </a:spcBef>
              <a:spcAft>
                <a:spcPts val="0"/>
              </a:spcAft>
              <a:buNone/>
            </a:pPr>
            <a:r>
              <a:t/>
            </a:r>
            <a:endParaRPr b="0" i="0" sz="2400" u="none" cap="none" strike="noStrike">
              <a:solidFill>
                <a:schemeClr val="dk1"/>
              </a:solidFill>
              <a:latin typeface="Arial"/>
              <a:ea typeface="Arial"/>
              <a:cs typeface="Arial"/>
              <a:sym typeface="Arial"/>
            </a:endParaRPr>
          </a:p>
          <a:p>
            <a:pPr indent="-146050" lvl="1" marL="742950" marR="0" rtl="0" algn="l">
              <a:spcBef>
                <a:spcPts val="700"/>
              </a:spcBef>
              <a:spcAft>
                <a:spcPts val="0"/>
              </a:spcAft>
              <a:buClr>
                <a:srgbClr val="336699"/>
              </a:buClr>
              <a:buSzPts val="2200"/>
              <a:buFont typeface="Noto Sans Symbols"/>
              <a:buNone/>
            </a:pPr>
            <a:r>
              <a:t/>
            </a:r>
            <a:endParaRPr b="0" i="0" sz="2200" u="none" cap="none" strike="noStrike">
              <a:solidFill>
                <a:schemeClr val="dk1"/>
              </a:solidFill>
              <a:latin typeface="Arial"/>
              <a:ea typeface="Arial"/>
              <a:cs typeface="Arial"/>
              <a:sym typeface="Arial"/>
            </a:endParaRPr>
          </a:p>
          <a:p>
            <a:pPr indent="-285750" lvl="1" marL="742950" marR="0" rtl="0" algn="l">
              <a:spcBef>
                <a:spcPts val="700"/>
              </a:spcBef>
              <a:spcAft>
                <a:spcPts val="0"/>
              </a:spcAft>
              <a:buClr>
                <a:srgbClr val="336699"/>
              </a:buClr>
              <a:buSzPts val="2200"/>
              <a:buFont typeface="Noto Sans Symbols"/>
              <a:buChar char="▪"/>
            </a:pPr>
            <a:r>
              <a:rPr b="0" i="0" lang="en-US" sz="2200" u="none" cap="none" strike="noStrike">
                <a:solidFill>
                  <a:schemeClr val="dk1"/>
                </a:solidFill>
                <a:latin typeface="Arial"/>
                <a:ea typeface="Arial"/>
                <a:cs typeface="Arial"/>
                <a:sym typeface="Arial"/>
              </a:rPr>
              <a:t>JACCARD</a:t>
            </a:r>
            <a:r>
              <a:rPr b="0" i="0" lang="en-US" sz="2400" u="none" cap="none" strike="noStrike">
                <a:solidFill>
                  <a:schemeClr val="dk1"/>
                </a:solidFill>
                <a:latin typeface="Arial"/>
                <a:ea typeface="Arial"/>
                <a:cs typeface="Arial"/>
                <a:sym typeface="Arial"/>
              </a:rPr>
              <a:t> (</a:t>
            </a:r>
            <a:r>
              <a:rPr b="0" i="1" lang="en-US" sz="2400" u="none" cap="none" strike="noStrike">
                <a:solidFill>
                  <a:schemeClr val="dk1"/>
                </a:solidFill>
                <a:latin typeface="Arial"/>
                <a:ea typeface="Arial"/>
                <a:cs typeface="Arial"/>
                <a:sym typeface="Arial"/>
              </a:rPr>
              <a:t>A</a:t>
            </a:r>
            <a:r>
              <a:rPr b="0" i="0" lang="en-US" sz="2400" u="none" cap="none" strike="noStrike">
                <a:solidFill>
                  <a:schemeClr val="dk1"/>
                </a:solidFill>
                <a:latin typeface="Arial"/>
                <a:ea typeface="Arial"/>
                <a:cs typeface="Arial"/>
                <a:sym typeface="Arial"/>
              </a:rPr>
              <a:t>, </a:t>
            </a:r>
            <a:r>
              <a:rPr b="0" i="1" lang="en-US" sz="2400" u="none" cap="none" strike="noStrike">
                <a:solidFill>
                  <a:schemeClr val="dk1"/>
                </a:solidFill>
                <a:latin typeface="Arial"/>
                <a:ea typeface="Arial"/>
                <a:cs typeface="Arial"/>
                <a:sym typeface="Arial"/>
              </a:rPr>
              <a:t>A</a:t>
            </a:r>
            <a:r>
              <a:rPr b="0" i="0" lang="en-US" sz="2400" u="none" cap="none" strike="noStrike">
                <a:solidFill>
                  <a:schemeClr val="dk1"/>
                </a:solidFill>
                <a:latin typeface="Arial"/>
                <a:ea typeface="Arial"/>
                <a:cs typeface="Arial"/>
                <a:sym typeface="Arial"/>
              </a:rPr>
              <a:t>) = 1</a:t>
            </a:r>
            <a:endParaRPr/>
          </a:p>
          <a:p>
            <a:pPr indent="-285750" lvl="1" marL="742950" marR="0" rtl="0" algn="l">
              <a:spcBef>
                <a:spcPts val="700"/>
              </a:spcBef>
              <a:spcAft>
                <a:spcPts val="0"/>
              </a:spcAft>
              <a:buClr>
                <a:srgbClr val="336699"/>
              </a:buClr>
              <a:buSzPts val="2200"/>
              <a:buFont typeface="Noto Sans Symbols"/>
              <a:buChar char="▪"/>
            </a:pPr>
            <a:r>
              <a:rPr b="0" i="0" lang="en-US" sz="2200" u="none" cap="none" strike="noStrike">
                <a:solidFill>
                  <a:schemeClr val="dk1"/>
                </a:solidFill>
                <a:latin typeface="Arial"/>
                <a:ea typeface="Arial"/>
                <a:cs typeface="Arial"/>
                <a:sym typeface="Arial"/>
              </a:rPr>
              <a:t>JACCARD</a:t>
            </a:r>
            <a:r>
              <a:rPr b="0" i="0" lang="en-US" sz="2400" u="none" cap="none" strike="noStrike">
                <a:solidFill>
                  <a:schemeClr val="dk1"/>
                </a:solidFill>
                <a:latin typeface="Arial"/>
                <a:ea typeface="Arial"/>
                <a:cs typeface="Arial"/>
                <a:sym typeface="Arial"/>
              </a:rPr>
              <a:t> (</a:t>
            </a:r>
            <a:r>
              <a:rPr b="0" i="1" lang="en-US" sz="2400" u="none" cap="none" strike="noStrike">
                <a:solidFill>
                  <a:schemeClr val="dk1"/>
                </a:solidFill>
                <a:latin typeface="Arial"/>
                <a:ea typeface="Arial"/>
                <a:cs typeface="Arial"/>
                <a:sym typeface="Arial"/>
              </a:rPr>
              <a:t>A</a:t>
            </a:r>
            <a:r>
              <a:rPr b="0" i="0" lang="en-US" sz="2400" u="none" cap="none" strike="noStrike">
                <a:solidFill>
                  <a:schemeClr val="dk1"/>
                </a:solidFill>
                <a:latin typeface="Arial"/>
                <a:ea typeface="Arial"/>
                <a:cs typeface="Arial"/>
                <a:sym typeface="Arial"/>
              </a:rPr>
              <a:t>, </a:t>
            </a:r>
            <a:r>
              <a:rPr b="0" i="1" lang="en-US" sz="2400" u="none" cap="none" strike="noStrike">
                <a:solidFill>
                  <a:schemeClr val="dk1"/>
                </a:solidFill>
                <a:latin typeface="Arial"/>
                <a:ea typeface="Arial"/>
                <a:cs typeface="Arial"/>
                <a:sym typeface="Arial"/>
              </a:rPr>
              <a:t>B</a:t>
            </a:r>
            <a:r>
              <a:rPr b="0" i="0" lang="en-US" sz="2400" u="none" cap="none" strike="noStrike">
                <a:solidFill>
                  <a:schemeClr val="dk1"/>
                </a:solidFill>
                <a:latin typeface="Arial"/>
                <a:ea typeface="Arial"/>
                <a:cs typeface="Arial"/>
                <a:sym typeface="Arial"/>
              </a:rPr>
              <a:t>) = 0 if </a:t>
            </a:r>
            <a:r>
              <a:rPr b="0" i="1" lang="en-US" sz="2400" u="none" cap="none" strike="noStrike">
                <a:solidFill>
                  <a:schemeClr val="dk1"/>
                </a:solidFill>
                <a:latin typeface="Arial"/>
                <a:ea typeface="Arial"/>
                <a:cs typeface="Arial"/>
                <a:sym typeface="Arial"/>
              </a:rPr>
              <a:t>A</a:t>
            </a:r>
            <a:r>
              <a:rPr b="0" i="0" lang="en-US" sz="2400" u="none" cap="none" strike="noStrike">
                <a:solidFill>
                  <a:schemeClr val="dk1"/>
                </a:solidFill>
                <a:latin typeface="Arial"/>
                <a:ea typeface="Arial"/>
                <a:cs typeface="Arial"/>
                <a:sym typeface="Arial"/>
              </a:rPr>
              <a:t> ∩ </a:t>
            </a:r>
            <a:r>
              <a:rPr b="0" i="1" lang="en-US" sz="2400" u="none" cap="none" strike="noStrike">
                <a:solidFill>
                  <a:schemeClr val="dk1"/>
                </a:solidFill>
                <a:latin typeface="Arial"/>
                <a:ea typeface="Arial"/>
                <a:cs typeface="Arial"/>
                <a:sym typeface="Arial"/>
              </a:rPr>
              <a:t>B</a:t>
            </a:r>
            <a:r>
              <a:rPr b="0" i="0" lang="en-US" sz="2400" u="none" cap="none" strike="noStrike">
                <a:solidFill>
                  <a:schemeClr val="dk1"/>
                </a:solidFill>
                <a:latin typeface="Arial"/>
                <a:ea typeface="Arial"/>
                <a:cs typeface="Arial"/>
                <a:sym typeface="Arial"/>
              </a:rPr>
              <a:t> = 0</a:t>
            </a:r>
            <a:endParaRPr/>
          </a:p>
          <a:p>
            <a:pPr indent="-285750" lvl="1" marL="74295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A and B don’t have to be the same size.</a:t>
            </a:r>
            <a:endParaRPr/>
          </a:p>
          <a:p>
            <a:pPr indent="-285750" lvl="1" marL="74295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Always assigns a number between 0 and 1.</a:t>
            </a:r>
            <a:endParaRPr/>
          </a:p>
        </p:txBody>
      </p:sp>
      <p:sp>
        <p:nvSpPr>
          <p:cNvPr id="125" name="Google Shape;125;p6"/>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126" name="Google Shape;126;p6"/>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618.png" id="127" name="Google Shape;127;p6"/>
          <p:cNvPicPr preferRelativeResize="0"/>
          <p:nvPr/>
        </p:nvPicPr>
        <p:blipFill rotWithShape="1">
          <a:blip r:embed="rId3">
            <a:alphaModFix/>
          </a:blip>
          <a:srcRect b="0" l="0" r="0" t="0"/>
          <a:stretch/>
        </p:blipFill>
        <p:spPr>
          <a:xfrm>
            <a:off x="743569" y="2393006"/>
            <a:ext cx="3351990" cy="837998"/>
          </a:xfrm>
          <a:prstGeom prst="rect">
            <a:avLst/>
          </a:prstGeom>
          <a:noFill/>
          <a:ln>
            <a:noFill/>
          </a:ln>
        </p:spPr>
      </p:pic>
      <p:pic>
        <p:nvPicPr>
          <p:cNvPr descr="6172.png" id="128" name="Google Shape;128;p6"/>
          <p:cNvPicPr preferRelativeResize="0"/>
          <p:nvPr/>
        </p:nvPicPr>
        <p:blipFill rotWithShape="1">
          <a:blip r:embed="rId4">
            <a:alphaModFix/>
          </a:blip>
          <a:srcRect b="0" l="0" r="0" t="0"/>
          <a:stretch/>
        </p:blipFill>
        <p:spPr>
          <a:xfrm>
            <a:off x="1094375" y="3231009"/>
            <a:ext cx="2209942" cy="396000"/>
          </a:xfrm>
          <a:prstGeom prst="rect">
            <a:avLst/>
          </a:prstGeom>
          <a:noFill/>
          <a:ln>
            <a:noFill/>
          </a:ln>
        </p:spPr>
      </p:pic>
      <p:sp>
        <p:nvSpPr>
          <p:cNvPr id="129" name="Google Shape;129;p6"/>
          <p:cNvSpPr txBox="1"/>
          <p:nvPr/>
        </p:nvSpPr>
        <p:spPr>
          <a:xfrm>
            <a:off x="5141373" y="1610203"/>
            <a:ext cx="3351900" cy="1631700"/>
          </a:xfrm>
          <a:prstGeom prst="rect">
            <a:avLst/>
          </a:prstGeom>
          <a:solidFill>
            <a:srgbClr val="E5DFE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For example: Set A can be the set containing the query terms, and set B can be the set containing the document terms. </a:t>
            </a:r>
            <a:endParaRPr/>
          </a:p>
        </p:txBody>
      </p:sp>
      <p:pic>
        <p:nvPicPr>
          <p:cNvPr id="130" name="Google Shape;130;p6"/>
          <p:cNvPicPr preferRelativeResize="0"/>
          <p:nvPr/>
        </p:nvPicPr>
        <p:blipFill>
          <a:blip r:embed="rId5">
            <a:alphaModFix/>
          </a:blip>
          <a:stretch>
            <a:fillRect/>
          </a:stretch>
        </p:blipFill>
        <p:spPr>
          <a:xfrm>
            <a:off x="6348100" y="3346668"/>
            <a:ext cx="2543807" cy="1424532"/>
          </a:xfrm>
          <a:prstGeom prst="rect">
            <a:avLst/>
          </a:prstGeom>
          <a:noFill/>
          <a:ln>
            <a:noFill/>
          </a:ln>
        </p:spPr>
      </p:pic>
      <p:cxnSp>
        <p:nvCxnSpPr>
          <p:cNvPr id="131" name="Google Shape;131;p6"/>
          <p:cNvCxnSpPr/>
          <p:nvPr/>
        </p:nvCxnSpPr>
        <p:spPr>
          <a:xfrm rot="10800000">
            <a:off x="5327200" y="4373350"/>
            <a:ext cx="2087400" cy="795000"/>
          </a:xfrm>
          <a:prstGeom prst="straightConnector1">
            <a:avLst/>
          </a:prstGeom>
          <a:noFill/>
          <a:ln cap="flat" cmpd="sng" w="9525">
            <a:solidFill>
              <a:schemeClr val="dk2"/>
            </a:solidFill>
            <a:prstDash val="solid"/>
            <a:round/>
            <a:headEnd len="med" w="med" type="none"/>
            <a:tailEnd len="med" w="med" type="triangle"/>
          </a:ln>
        </p:spPr>
      </p:cxnSp>
      <p:sp>
        <p:nvSpPr>
          <p:cNvPr id="132" name="Google Shape;132;p6"/>
          <p:cNvSpPr txBox="1"/>
          <p:nvPr/>
        </p:nvSpPr>
        <p:spPr>
          <a:xfrm>
            <a:off x="7119400" y="5255975"/>
            <a:ext cx="196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 and B don’t share common terms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en-US"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139" name="Google Shape;139;p7"/>
          <p:cNvSpPr txBox="1"/>
          <p:nvPr/>
        </p:nvSpPr>
        <p:spPr>
          <a:xfrm>
            <a:off x="309815" y="136524"/>
            <a:ext cx="8572560" cy="78897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Jaccard coefficient: Example</a:t>
            </a:r>
            <a:endParaRPr sz="3600">
              <a:solidFill>
                <a:schemeClr val="dk1"/>
              </a:solidFill>
              <a:latin typeface="Arial"/>
              <a:ea typeface="Arial"/>
              <a:cs typeface="Arial"/>
              <a:sym typeface="Arial"/>
            </a:endParaRPr>
          </a:p>
        </p:txBody>
      </p:sp>
      <p:sp>
        <p:nvSpPr>
          <p:cNvPr id="140" name="Google Shape;140;p7"/>
          <p:cNvSpPr txBox="1"/>
          <p:nvPr/>
        </p:nvSpPr>
        <p:spPr>
          <a:xfrm>
            <a:off x="130825" y="900500"/>
            <a:ext cx="8572500" cy="246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700" u="none" cap="none" strike="noStrike">
                <a:solidFill>
                  <a:schemeClr val="dk1"/>
                </a:solidFill>
                <a:latin typeface="Arial"/>
                <a:ea typeface="Arial"/>
                <a:cs typeface="Arial"/>
                <a:sym typeface="Arial"/>
              </a:rPr>
              <a:t>What is the query-document match score that the Jaccard coefficient computes for:</a:t>
            </a:r>
            <a:endParaRPr b="0" i="0" sz="2700" u="none" cap="none" strike="noStrike">
              <a:solidFill>
                <a:schemeClr val="dk1"/>
              </a:solidFill>
              <a:latin typeface="Arial"/>
              <a:ea typeface="Arial"/>
              <a:cs typeface="Arial"/>
              <a:sym typeface="Arial"/>
            </a:endParaRPr>
          </a:p>
          <a:p>
            <a:pPr indent="-228600" lvl="2" marL="114300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Query: “</a:t>
            </a:r>
            <a:r>
              <a:rPr lang="en-US" sz="2400">
                <a:solidFill>
                  <a:schemeClr val="dk1"/>
                </a:solidFill>
              </a:rPr>
              <a:t>flowers</a:t>
            </a:r>
            <a:r>
              <a:rPr b="0" i="0" lang="en-US" sz="2400" u="none" cap="none" strike="noStrike">
                <a:solidFill>
                  <a:schemeClr val="dk1"/>
                </a:solidFill>
                <a:latin typeface="Arial"/>
                <a:ea typeface="Arial"/>
                <a:cs typeface="Arial"/>
                <a:sym typeface="Arial"/>
              </a:rPr>
              <a:t> of </a:t>
            </a:r>
            <a:r>
              <a:rPr b="0" i="0" lang="en-US" sz="2400" u="none" cap="none" strike="noStrike">
                <a:solidFill>
                  <a:schemeClr val="dk1"/>
                </a:solidFill>
                <a:highlight>
                  <a:srgbClr val="FFFF00"/>
                </a:highlight>
                <a:latin typeface="Arial"/>
                <a:ea typeface="Arial"/>
                <a:cs typeface="Arial"/>
                <a:sym typeface="Arial"/>
              </a:rPr>
              <a:t>March</a:t>
            </a:r>
            <a:r>
              <a:rPr b="0" i="0" lang="en-US" sz="2400" u="none" cap="none" strike="noStrike">
                <a:solidFill>
                  <a:schemeClr val="dk1"/>
                </a:solidFill>
                <a:latin typeface="Arial"/>
                <a:ea typeface="Arial"/>
                <a:cs typeface="Arial"/>
                <a:sym typeface="Arial"/>
              </a:rPr>
              <a:t>”</a:t>
            </a:r>
            <a:endParaRPr/>
          </a:p>
          <a:p>
            <a:pPr indent="-228600" lvl="2" marL="114300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Document “Caesar died in </a:t>
            </a:r>
            <a:r>
              <a:rPr b="0" i="0" lang="en-US" sz="2400" u="none" cap="none" strike="noStrike">
                <a:solidFill>
                  <a:schemeClr val="dk1"/>
                </a:solidFill>
                <a:highlight>
                  <a:srgbClr val="FFFF00"/>
                </a:highlight>
                <a:latin typeface="Arial"/>
                <a:ea typeface="Arial"/>
                <a:cs typeface="Arial"/>
                <a:sym typeface="Arial"/>
              </a:rPr>
              <a:t>March</a:t>
            </a:r>
            <a:r>
              <a:rPr b="0" i="0" lang="en-US" sz="2400" u="none" cap="none" strike="noStrike">
                <a:solidFill>
                  <a:schemeClr val="dk1"/>
                </a:solidFill>
                <a:latin typeface="Arial"/>
                <a:ea typeface="Arial"/>
                <a:cs typeface="Arial"/>
                <a:sym typeface="Arial"/>
              </a:rPr>
              <a:t>”</a:t>
            </a:r>
            <a:endParaRPr/>
          </a:p>
          <a:p>
            <a:pPr indent="-228600" lvl="2" marL="114300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JACCARD(</a:t>
            </a:r>
            <a:r>
              <a:rPr b="0" i="1" lang="en-US" sz="2400" u="none" cap="none" strike="noStrike">
                <a:solidFill>
                  <a:schemeClr val="dk1"/>
                </a:solidFill>
                <a:latin typeface="Arial"/>
                <a:ea typeface="Arial"/>
                <a:cs typeface="Arial"/>
                <a:sym typeface="Arial"/>
              </a:rPr>
              <a:t>q</a:t>
            </a:r>
            <a:r>
              <a:rPr b="0" i="0" lang="en-US" sz="2400" u="none" cap="none" strike="noStrike">
                <a:solidFill>
                  <a:schemeClr val="dk1"/>
                </a:solidFill>
                <a:latin typeface="Arial"/>
                <a:ea typeface="Arial"/>
                <a:cs typeface="Arial"/>
                <a:sym typeface="Arial"/>
              </a:rPr>
              <a:t>, </a:t>
            </a:r>
            <a:r>
              <a:rPr b="0" i="1" lang="en-US" sz="2400" u="none" cap="none" strike="noStrike">
                <a:solidFill>
                  <a:schemeClr val="dk1"/>
                </a:solidFill>
                <a:latin typeface="Arial"/>
                <a:ea typeface="Arial"/>
                <a:cs typeface="Arial"/>
                <a:sym typeface="Arial"/>
              </a:rPr>
              <a:t>d</a:t>
            </a:r>
            <a:r>
              <a:rPr b="0" i="0" lang="en-US" sz="2400" u="none" cap="none" strike="noStrike">
                <a:solidFill>
                  <a:schemeClr val="dk1"/>
                </a:solidFill>
                <a:latin typeface="Arial"/>
                <a:ea typeface="Arial"/>
                <a:cs typeface="Arial"/>
                <a:sym typeface="Arial"/>
              </a:rPr>
              <a:t>) = 1/6</a:t>
            </a:r>
            <a:endParaRPr/>
          </a:p>
        </p:txBody>
      </p:sp>
      <p:sp>
        <p:nvSpPr>
          <p:cNvPr id="141" name="Google Shape;141;p7"/>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142" name="Google Shape;142;p7"/>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618.png" id="143" name="Google Shape;143;p7"/>
          <p:cNvPicPr preferRelativeResize="0"/>
          <p:nvPr/>
        </p:nvPicPr>
        <p:blipFill rotWithShape="1">
          <a:blip r:embed="rId3">
            <a:alphaModFix/>
          </a:blip>
          <a:srcRect b="0" l="0" r="0" t="0"/>
          <a:stretch/>
        </p:blipFill>
        <p:spPr>
          <a:xfrm>
            <a:off x="2339007" y="3737146"/>
            <a:ext cx="3351990" cy="837998"/>
          </a:xfrm>
          <a:prstGeom prst="rect">
            <a:avLst/>
          </a:prstGeom>
          <a:noFill/>
          <a:ln>
            <a:noFill/>
          </a:ln>
        </p:spPr>
      </p:pic>
      <p:sp>
        <p:nvSpPr>
          <p:cNvPr id="144" name="Google Shape;144;p7"/>
          <p:cNvSpPr txBox="1"/>
          <p:nvPr/>
        </p:nvSpPr>
        <p:spPr>
          <a:xfrm>
            <a:off x="130813" y="4943408"/>
            <a:ext cx="8882400" cy="800400"/>
          </a:xfrm>
          <a:prstGeom prst="rect">
            <a:avLst/>
          </a:prstGeom>
          <a:noFill/>
          <a:ln>
            <a:noFill/>
          </a:ln>
        </p:spPr>
        <p:txBody>
          <a:bodyPr anchorCtr="0" anchor="t" bIns="45700" lIns="91425" spcFirstLastPara="1" rIns="91425" wrap="square" tIns="45700">
            <a:spAutoFit/>
          </a:bodyPr>
          <a:lstStyle/>
          <a:p>
            <a:pPr indent="0" lvl="2" marL="182563" marR="0" rtl="0" algn="l">
              <a:spcBef>
                <a:spcPts val="0"/>
              </a:spcBef>
              <a:spcAft>
                <a:spcPts val="0"/>
              </a:spcAft>
              <a:buClr>
                <a:srgbClr val="336699"/>
              </a:buClr>
              <a:buSzPts val="1800"/>
              <a:buFont typeface="Noto Sans Symbols"/>
              <a:buNone/>
            </a:pPr>
            <a:r>
              <a:rPr b="0" i="0" lang="en-US" sz="2300" u="none" cap="none" strike="noStrike">
                <a:solidFill>
                  <a:schemeClr val="dk1"/>
                </a:solidFill>
                <a:latin typeface="Arial"/>
                <a:ea typeface="Arial"/>
                <a:cs typeface="Arial"/>
                <a:sym typeface="Arial"/>
              </a:rPr>
              <a:t>The JACCARD(</a:t>
            </a:r>
            <a:r>
              <a:rPr b="0" i="1" lang="en-US" sz="2300" u="none" cap="none" strike="noStrike">
                <a:solidFill>
                  <a:schemeClr val="dk1"/>
                </a:solidFill>
                <a:latin typeface="Arial"/>
                <a:ea typeface="Arial"/>
                <a:cs typeface="Arial"/>
                <a:sym typeface="Arial"/>
              </a:rPr>
              <a:t>q</a:t>
            </a:r>
            <a:r>
              <a:rPr b="0" i="0" lang="en-US" sz="2300" u="none" cap="none" strike="noStrike">
                <a:solidFill>
                  <a:schemeClr val="dk1"/>
                </a:solidFill>
                <a:latin typeface="Arial"/>
                <a:ea typeface="Arial"/>
                <a:cs typeface="Arial"/>
                <a:sym typeface="Arial"/>
              </a:rPr>
              <a:t>, </a:t>
            </a:r>
            <a:r>
              <a:rPr b="0" i="1" lang="en-US" sz="2300" u="none" cap="none" strike="noStrike">
                <a:solidFill>
                  <a:schemeClr val="dk1"/>
                </a:solidFill>
                <a:latin typeface="Arial"/>
                <a:ea typeface="Arial"/>
                <a:cs typeface="Arial"/>
                <a:sym typeface="Arial"/>
              </a:rPr>
              <a:t>d</a:t>
            </a:r>
            <a:r>
              <a:rPr b="0" i="0" lang="en-US" sz="2300" u="none" cap="none" strike="noStrike">
                <a:solidFill>
                  <a:schemeClr val="dk1"/>
                </a:solidFill>
                <a:latin typeface="Arial"/>
                <a:ea typeface="Arial"/>
                <a:cs typeface="Arial"/>
                <a:sym typeface="Arial"/>
              </a:rPr>
              <a:t>) coefficient for the query and document is  1 over 6  which is a score of 0.17</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en-US"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151" name="Google Shape;151;p8"/>
          <p:cNvSpPr txBox="1"/>
          <p:nvPr/>
        </p:nvSpPr>
        <p:spPr>
          <a:xfrm>
            <a:off x="285720" y="12700"/>
            <a:ext cx="8572560" cy="1040036"/>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What’s wrong with Jaccard?</a:t>
            </a:r>
            <a:endParaRPr/>
          </a:p>
        </p:txBody>
      </p:sp>
      <p:sp>
        <p:nvSpPr>
          <p:cNvPr id="152" name="Google Shape;152;p8"/>
          <p:cNvSpPr txBox="1"/>
          <p:nvPr/>
        </p:nvSpPr>
        <p:spPr>
          <a:xfrm>
            <a:off x="114250" y="1412775"/>
            <a:ext cx="8913600" cy="4239900"/>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It doesn’t consider term frequency (how many occurrences a term has).</a:t>
            </a:r>
            <a:endParaRPr/>
          </a:p>
          <a:p>
            <a:pPr indent="-285750" lvl="1" marL="74295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Rare terms are more informative than frequent terms. Jaccard does not consider this information.</a:t>
            </a:r>
            <a:endParaRPr/>
          </a:p>
          <a:p>
            <a:pPr indent="-285750" lvl="1" marL="74295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We need a more sophisticated way of normalizing for the length of a document.</a:t>
            </a:r>
            <a:endParaRPr/>
          </a:p>
          <a:p>
            <a:pPr indent="-285750" lvl="1" marL="742950" marR="0" rtl="0" algn="l">
              <a:spcBef>
                <a:spcPts val="700"/>
              </a:spcBef>
              <a:spcAft>
                <a:spcPts val="0"/>
              </a:spcAft>
              <a:buClr>
                <a:srgbClr val="336699"/>
              </a:buClr>
              <a:buSzPts val="2400"/>
              <a:buFont typeface="Noto Sans Symbols"/>
              <a:buChar char="▪"/>
            </a:pPr>
            <a:r>
              <a:rPr b="0" i="0" lang="en-US" sz="2400" u="none" cap="none" strike="noStrike">
                <a:solidFill>
                  <a:schemeClr val="dk1"/>
                </a:solidFill>
                <a:latin typeface="Arial"/>
                <a:ea typeface="Arial"/>
                <a:cs typeface="Arial"/>
                <a:sym typeface="Arial"/>
              </a:rPr>
              <a:t>Later in this lecture, we’ll use (cosine) instead of Jaccard for length normalization.</a:t>
            </a:r>
            <a:endParaRPr/>
          </a:p>
          <a:p>
            <a:pPr indent="-133350" lvl="1" marL="742950" marR="0" rtl="0" algn="l">
              <a:spcBef>
                <a:spcPts val="700"/>
              </a:spcBef>
              <a:spcAft>
                <a:spcPts val="0"/>
              </a:spcAft>
              <a:buClr>
                <a:srgbClr val="336699"/>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285750" lvl="1" marL="742950" marR="0" rtl="0" algn="l">
              <a:spcBef>
                <a:spcPts val="700"/>
              </a:spcBef>
              <a:spcAft>
                <a:spcPts val="0"/>
              </a:spcAft>
              <a:buClr>
                <a:srgbClr val="336699"/>
              </a:buClr>
              <a:buSzPts val="1600"/>
              <a:buFont typeface="Noto Sans Symbols"/>
              <a:buChar char="▪"/>
            </a:pPr>
            <a:r>
              <a:rPr b="0" i="0" lang="en-US" sz="1600" u="none" cap="none" strike="noStrike">
                <a:solidFill>
                  <a:schemeClr val="dk1"/>
                </a:solidFill>
                <a:latin typeface="Arial"/>
                <a:ea typeface="Arial"/>
                <a:cs typeface="Arial"/>
                <a:sym typeface="Arial"/>
              </a:rPr>
              <a:t>More info here: https://towardsdatascience.com/overview-of-text-similarity-metrics-3397c4601f50</a:t>
            </a:r>
            <a:endParaRPr/>
          </a:p>
        </p:txBody>
      </p:sp>
      <p:sp>
        <p:nvSpPr>
          <p:cNvPr id="153" name="Google Shape;153;p8"/>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154" name="Google Shape;154;p8"/>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nvSpPr>
        <p:spPr>
          <a:xfrm>
            <a:off x="6553200" y="6477000"/>
            <a:ext cx="2133600" cy="244475"/>
          </a:xfrm>
          <a:prstGeom prst="rect">
            <a:avLst/>
          </a:prstGeom>
          <a:noFill/>
          <a:ln>
            <a:noFill/>
          </a:ln>
        </p:spPr>
        <p:txBody>
          <a:bodyPr anchorCtr="0" anchor="ctr" bIns="46800" lIns="90000" spcFirstLastPara="1" rIns="90000" wrap="square" tIns="46800">
            <a:noAutofit/>
          </a:bodyPr>
          <a:lstStyle/>
          <a:p>
            <a:pPr indent="0" lvl="0" marL="0" marR="0" rtl="0" algn="r">
              <a:spcBef>
                <a:spcPts val="0"/>
              </a:spcBef>
              <a:spcAft>
                <a:spcPts val="0"/>
              </a:spcAft>
              <a:buNone/>
            </a:pPr>
            <a:fld id="{00000000-1234-1234-1234-123412341234}" type="slidenum">
              <a:rPr lang="en-US" sz="1200">
                <a:solidFill>
                  <a:srgbClr val="898989"/>
                </a:solidFill>
                <a:latin typeface="Calibri"/>
                <a:ea typeface="Calibri"/>
                <a:cs typeface="Calibri"/>
                <a:sym typeface="Calibri"/>
              </a:rPr>
              <a:t>‹#›</a:t>
            </a:fld>
            <a:endParaRPr sz="1200">
              <a:solidFill>
                <a:srgbClr val="898989"/>
              </a:solidFill>
              <a:latin typeface="Calibri"/>
              <a:ea typeface="Calibri"/>
              <a:cs typeface="Calibri"/>
              <a:sym typeface="Calibri"/>
            </a:endParaRPr>
          </a:p>
        </p:txBody>
      </p:sp>
      <p:sp>
        <p:nvSpPr>
          <p:cNvPr id="161" name="Google Shape;161;p9"/>
          <p:cNvSpPr txBox="1"/>
          <p:nvPr/>
        </p:nvSpPr>
        <p:spPr>
          <a:xfrm>
            <a:off x="285720" y="124159"/>
            <a:ext cx="8572560" cy="89602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Exercise</a:t>
            </a:r>
            <a:endParaRPr sz="3600">
              <a:solidFill>
                <a:schemeClr val="dk1"/>
              </a:solidFill>
              <a:latin typeface="Arial"/>
              <a:ea typeface="Arial"/>
              <a:cs typeface="Arial"/>
              <a:sym typeface="Arial"/>
            </a:endParaRPr>
          </a:p>
        </p:txBody>
      </p:sp>
      <p:sp>
        <p:nvSpPr>
          <p:cNvPr id="162" name="Google Shape;162;p9"/>
          <p:cNvSpPr txBox="1"/>
          <p:nvPr/>
        </p:nvSpPr>
        <p:spPr>
          <a:xfrm>
            <a:off x="107504" y="1304577"/>
            <a:ext cx="8579296" cy="5429264"/>
          </a:xfrm>
          <a:prstGeom prst="rect">
            <a:avLst/>
          </a:prstGeom>
          <a:noFill/>
          <a:ln>
            <a:noFill/>
          </a:ln>
        </p:spPr>
        <p:txBody>
          <a:bodyPr anchorCtr="0" anchor="t" bIns="45700" lIns="91425" spcFirstLastPara="1" rIns="91425" wrap="square" tIns="45700">
            <a:noAutofit/>
          </a:bodyPr>
          <a:lstStyle/>
          <a:p>
            <a:pPr indent="-285750" lvl="1" marL="742950" marR="0" rtl="0" algn="l">
              <a:spcBef>
                <a:spcPts val="0"/>
              </a:spcBef>
              <a:spcAft>
                <a:spcPts val="0"/>
              </a:spcAft>
              <a:buClr>
                <a:srgbClr val="336699"/>
              </a:buClr>
              <a:buSzPts val="2800"/>
              <a:buFont typeface="Noto Sans Symbols"/>
              <a:buChar char="▪"/>
            </a:pPr>
            <a:r>
              <a:rPr b="0" i="0" lang="en-US" sz="2800" u="none" cap="none" strike="noStrike">
                <a:solidFill>
                  <a:srgbClr val="00B050"/>
                </a:solidFill>
                <a:latin typeface="Arial"/>
                <a:ea typeface="Arial"/>
                <a:cs typeface="Arial"/>
                <a:sym typeface="Arial"/>
              </a:rPr>
              <a:t>Compute the Jaccard matching score for the following query-document pairs.</a:t>
            </a:r>
            <a:endParaRPr/>
          </a:p>
          <a:p>
            <a:pPr indent="-285750" lvl="1" marL="742950" marR="0" rtl="0" algn="l">
              <a:spcBef>
                <a:spcPts val="700"/>
              </a:spcBef>
              <a:spcAft>
                <a:spcPts val="0"/>
              </a:spcAft>
              <a:buClr>
                <a:srgbClr val="336699"/>
              </a:buClr>
              <a:buSzPts val="2800"/>
              <a:buFont typeface="Noto Sans Symbols"/>
              <a:buChar char="▪"/>
            </a:pPr>
            <a:r>
              <a:rPr b="0" i="0" lang="en-US" sz="2800" u="none" cap="none" strike="noStrike">
                <a:solidFill>
                  <a:schemeClr val="dk1"/>
                </a:solidFill>
                <a:latin typeface="Arial"/>
                <a:ea typeface="Arial"/>
                <a:cs typeface="Arial"/>
                <a:sym typeface="Arial"/>
              </a:rPr>
              <a:t>q: [information on cars] d: “all you’ve ever wanted to know about cars”</a:t>
            </a:r>
            <a:endParaRPr/>
          </a:p>
          <a:p>
            <a:pPr indent="-285750" lvl="1" marL="742950" marR="0" rtl="0" algn="l">
              <a:spcBef>
                <a:spcPts val="700"/>
              </a:spcBef>
              <a:spcAft>
                <a:spcPts val="0"/>
              </a:spcAft>
              <a:buClr>
                <a:srgbClr val="336699"/>
              </a:buClr>
              <a:buSzPts val="2800"/>
              <a:buFont typeface="Noto Sans Symbols"/>
              <a:buChar char="▪"/>
            </a:pPr>
            <a:r>
              <a:rPr b="0" i="0" lang="en-US" sz="2800" u="none" cap="none" strike="noStrike">
                <a:solidFill>
                  <a:schemeClr val="dk1"/>
                </a:solidFill>
                <a:latin typeface="Arial"/>
                <a:ea typeface="Arial"/>
                <a:cs typeface="Arial"/>
                <a:sym typeface="Arial"/>
              </a:rPr>
              <a:t>q: [information on cars] d: “information on trucks, information on planes, information on trains”</a:t>
            </a:r>
            <a:endParaRPr/>
          </a:p>
          <a:p>
            <a:pPr indent="-285750" lvl="1" marL="742950" marR="0" rtl="0" algn="l">
              <a:spcBef>
                <a:spcPts val="700"/>
              </a:spcBef>
              <a:spcAft>
                <a:spcPts val="0"/>
              </a:spcAft>
              <a:buClr>
                <a:srgbClr val="336699"/>
              </a:buClr>
              <a:buSzPts val="2800"/>
              <a:buFont typeface="Noto Sans Symbols"/>
              <a:buChar char="▪"/>
            </a:pPr>
            <a:r>
              <a:rPr b="0" i="0" lang="en-US" sz="2800" u="none" cap="none" strike="noStrike">
                <a:solidFill>
                  <a:schemeClr val="dk1"/>
                </a:solidFill>
                <a:latin typeface="Arial"/>
                <a:ea typeface="Arial"/>
                <a:cs typeface="Arial"/>
                <a:sym typeface="Arial"/>
              </a:rPr>
              <a:t>q: [red cars and red trucks] d: “cops stop red cars more often”</a:t>
            </a:r>
            <a:endParaRPr/>
          </a:p>
        </p:txBody>
      </p:sp>
      <p:sp>
        <p:nvSpPr>
          <p:cNvPr id="163" name="Google Shape;163;p9"/>
          <p:cNvSpPr txBox="1"/>
          <p:nvPr/>
        </p:nvSpPr>
        <p:spPr>
          <a:xfrm>
            <a:off x="7640638" y="-33338"/>
            <a:ext cx="925512" cy="33655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lt1"/>
              </a:solidFill>
              <a:latin typeface="Lucida Sans"/>
              <a:ea typeface="Lucida Sans"/>
              <a:cs typeface="Lucida Sans"/>
              <a:sym typeface="Lucida Sans"/>
            </a:endParaRPr>
          </a:p>
        </p:txBody>
      </p:sp>
      <p:sp>
        <p:nvSpPr>
          <p:cNvPr id="164" name="Google Shape;164;p9"/>
          <p:cNvSpPr txBox="1"/>
          <p:nvPr>
            <p:ph idx="12" type="sldNum"/>
          </p:nvPr>
        </p:nvSpPr>
        <p:spPr>
          <a:xfrm>
            <a:off x="6553200" y="6356351"/>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2009-09-21T23:46:17Z</dcterms:created>
  <dc:creator>Christopher Manning</dc:creator>
</cp:coreProperties>
</file>