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9" roundtripDataSignature="AMtx7mgbKZv3qIKtGg+3FR9jD31aafYk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0EC5C5-5CB3-4C08-907B-658FEBED64A8}">
  <a:tblStyle styleId="{2B0EC5C5-5CB3-4C08-907B-658FEBED64A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4" name="Google Shape;4;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5" name="Google Shape;5;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6" name="Google Shape;6;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7" name="Google Shape;7;n"/>
          <p:cNvSpPr txBox="1"/>
          <p:nvPr/>
        </p:nvSpPr>
        <p:spPr>
          <a:xfrm>
            <a:off x="0" y="0"/>
            <a:ext cx="3170238"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8" name="Google Shape;8;n"/>
          <p:cNvSpPr txBox="1"/>
          <p:nvPr/>
        </p:nvSpPr>
        <p:spPr>
          <a:xfrm>
            <a:off x="4144963"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9" name="Google Shape;9;n"/>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 name="Google Shape;10;n"/>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1" name="Google Shape;11;n"/>
          <p:cNvSpPr txBox="1"/>
          <p:nvPr/>
        </p:nvSpPr>
        <p:spPr>
          <a:xfrm>
            <a:off x="0" y="9121775"/>
            <a:ext cx="3170238"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12" name="Google Shape;12;n"/>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de-DE"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70" name="Google Shape;70;p1: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166" name="Google Shape;166;p12: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174" name="Google Shape;174;p13: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d3da1eecd_0_0:notes"/>
          <p:cNvSpPr/>
          <p:nvPr>
            <p:ph idx="2" type="sldImg"/>
          </p:nvPr>
        </p:nvSpPr>
        <p:spPr>
          <a:xfrm>
            <a:off x="1257300" y="720725"/>
            <a:ext cx="4794300" cy="3594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d3da1eecd_0_0:notes"/>
          <p:cNvSpPr txBox="1"/>
          <p:nvPr>
            <p:ph idx="1" type="body"/>
          </p:nvPr>
        </p:nvSpPr>
        <p:spPr>
          <a:xfrm>
            <a:off x="974725" y="4560888"/>
            <a:ext cx="5359500" cy="4313100"/>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182" name="Google Shape;182;g2bd3da1eecd_0_0:notes"/>
          <p:cNvSpPr txBox="1"/>
          <p:nvPr>
            <p:ph idx="12" type="sldNum"/>
          </p:nvPr>
        </p:nvSpPr>
        <p:spPr>
          <a:xfrm>
            <a:off x="4144963" y="9120188"/>
            <a:ext cx="3163800" cy="473100"/>
          </a:xfrm>
          <a:prstGeom prst="rect">
            <a:avLst/>
          </a:prstGeom>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77" name="Google Shape;7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8" name="Google Shape;78;p2: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marR="0" rtl="0" algn="l">
              <a:lnSpc>
                <a:spcPct val="100000"/>
              </a:lnSpc>
              <a:spcBef>
                <a:spcPts val="0"/>
              </a:spcBef>
              <a:spcAft>
                <a:spcPts val="0"/>
              </a:spcAft>
              <a:buClr>
                <a:srgbClr val="000000"/>
              </a:buClr>
              <a:buSzPts val="1200"/>
              <a:buFont typeface="Times New Roman"/>
              <a:buNone/>
            </a:pPr>
            <a:r>
              <a:rPr lang="de-DE">
                <a:solidFill>
                  <a:schemeClr val="dk1"/>
                </a:solidFill>
                <a:latin typeface="Calibri"/>
                <a:ea typeface="Calibri"/>
                <a:cs typeface="Calibri"/>
                <a:sym typeface="Calibri"/>
              </a:rPr>
              <a:t>We have already come across the binary incidence matrix where each document is represented as a binary vector ∈ {0, 1}</a:t>
            </a:r>
            <a:r>
              <a:rPr baseline="30000" lang="de-DE">
                <a:solidFill>
                  <a:schemeClr val="dk1"/>
                </a:solidFill>
                <a:latin typeface="Calibri"/>
                <a:ea typeface="Calibri"/>
                <a:cs typeface="Calibri"/>
                <a:sym typeface="Calibri"/>
              </a:rPr>
              <a:t>|</a:t>
            </a:r>
            <a:r>
              <a:rPr baseline="30000" i="1" lang="de-DE">
                <a:solidFill>
                  <a:schemeClr val="dk1"/>
                </a:solidFill>
                <a:latin typeface="Calibri"/>
                <a:ea typeface="Calibri"/>
                <a:cs typeface="Calibri"/>
                <a:sym typeface="Calibri"/>
              </a:rPr>
              <a:t>V</a:t>
            </a:r>
            <a:r>
              <a:rPr baseline="30000" lang="de-DE">
                <a:solidFill>
                  <a:schemeClr val="dk1"/>
                </a:solidFill>
                <a:latin typeface="Calibri"/>
                <a:ea typeface="Calibri"/>
                <a:cs typeface="Calibri"/>
                <a:sym typeface="Calibri"/>
              </a:rPr>
              <a:t>|.</a:t>
            </a:r>
            <a:endParaRPr/>
          </a:p>
          <a:p>
            <a:pPr indent="0" lvl="0" marL="0" marR="0" rtl="0" algn="l">
              <a:lnSpc>
                <a:spcPct val="100000"/>
              </a:lnSpc>
              <a:spcBef>
                <a:spcPts val="360"/>
              </a:spcBef>
              <a:spcAft>
                <a:spcPts val="0"/>
              </a:spcAft>
              <a:buClr>
                <a:srgbClr val="000000"/>
              </a:buClr>
              <a:buSzPts val="1200"/>
              <a:buFont typeface="Times New Roman"/>
              <a:buNone/>
            </a:pPr>
            <a:r>
              <a:t/>
            </a:r>
            <a:endParaRPr baseline="30000">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200"/>
              <a:buFont typeface="Times New Roman"/>
              <a:buNone/>
            </a:pPr>
            <a:r>
              <a:rPr lang="de-DE"/>
              <a:t>A value of 1 means that the term appears in the document, and a value of 0 means that the term does not appear in the document. </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88" name="Google Shape;88;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9" name="Google Shape;89;p3: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rPr lang="de-DE"/>
              <a:t>Now let‘s have a look at the count (or freuqency) matrix. Each element or value is the frequency of a term in a document. In other words, the number of times a term occurs in a partcular document. So, longer documents will naturally have higher frequencies of terms, the longer the document, the more terms and higher frequency values it will have.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99" name="Google Shape;99;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0" name="Google Shape;100;p4: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rPr lang="de-DE"/>
              <a:t>Tf is the term frequency (local frequency)</a:t>
            </a:r>
            <a:endParaRPr/>
          </a:p>
          <a:p>
            <a:pPr indent="0" lvl="0" marL="0" rtl="0" algn="l">
              <a:spcBef>
                <a:spcPts val="360"/>
              </a:spcBef>
              <a:spcAft>
                <a:spcPts val="0"/>
              </a:spcAft>
              <a:buNone/>
            </a:pPr>
            <a:r>
              <a:rPr lang="de-DE"/>
              <a:t>Idf is the global frequency of a term across a document collection.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sz="1200">
                <a:solidFill>
                  <a:schemeClr val="dk1"/>
                </a:solidFill>
              </a:rPr>
              <a:t>Tf is the </a:t>
            </a:r>
            <a:r>
              <a:rPr b="1" lang="de-DE" sz="1200">
                <a:solidFill>
                  <a:schemeClr val="dk1"/>
                </a:solidFill>
              </a:rPr>
              <a:t>local term frequency </a:t>
            </a:r>
            <a:r>
              <a:rPr lang="de-DE" sz="1200">
                <a:solidFill>
                  <a:schemeClr val="dk1"/>
                </a:solidFill>
              </a:rPr>
              <a:t>(local frequency) (i.e. Number of times term t appears in doc d)</a:t>
            </a:r>
            <a:endParaRPr/>
          </a:p>
          <a:p>
            <a:pPr indent="0" lvl="0" marL="0" marR="0" rtl="0" algn="l">
              <a:lnSpc>
                <a:spcPct val="100000"/>
              </a:lnSpc>
              <a:spcBef>
                <a:spcPts val="360"/>
              </a:spcBef>
              <a:spcAft>
                <a:spcPts val="0"/>
              </a:spcAft>
              <a:buClr>
                <a:srgbClr val="000000"/>
              </a:buClr>
              <a:buSzPts val="1200"/>
              <a:buFont typeface="Times New Roman"/>
              <a:buNone/>
            </a:pPr>
            <a:r>
              <a:rPr lang="de-DE" sz="1200">
                <a:solidFill>
                  <a:schemeClr val="dk1"/>
                </a:solidFill>
              </a:rPr>
              <a:t>Idf is the global frequency of a term across a document collection. ) (i.e. Number of terms t appears in document collection C). </a:t>
            </a:r>
            <a:r>
              <a:rPr lang="de-DE" sz="1200">
                <a:solidFill>
                  <a:schemeClr val="dk1"/>
                </a:solidFill>
                <a:latin typeface="Calibri"/>
                <a:ea typeface="Calibri"/>
                <a:cs typeface="Calibri"/>
                <a:sym typeface="Calibri"/>
              </a:rPr>
              <a:t>Each document is now represented as a real-valued vector of tf-idf </a:t>
            </a:r>
            <a:r>
              <a:rPr b="0" lang="de-DE" sz="1200">
                <a:solidFill>
                  <a:schemeClr val="dk1"/>
                </a:solidFill>
                <a:latin typeface="Calibri"/>
                <a:ea typeface="Calibri"/>
                <a:cs typeface="Calibri"/>
                <a:sym typeface="Calibri"/>
              </a:rPr>
              <a:t>weights. </a:t>
            </a:r>
            <a:endParaRPr b="0" baseline="30000" sz="1200">
              <a:solidFill>
                <a:schemeClr val="dk1"/>
              </a:solidFill>
              <a:latin typeface="Calibri"/>
              <a:ea typeface="Calibri"/>
              <a:cs typeface="Calibri"/>
              <a:sym typeface="Calibri"/>
            </a:endParaRPr>
          </a:p>
          <a:p>
            <a:pPr indent="0" lvl="0" marL="0" rtl="0" algn="l">
              <a:spcBef>
                <a:spcPts val="360"/>
              </a:spcBef>
              <a:spcAft>
                <a:spcPts val="0"/>
              </a:spcAft>
              <a:buNone/>
            </a:pPr>
            <a:r>
              <a:t/>
            </a:r>
            <a:endParaRPr sz="1200">
              <a:solidFill>
                <a:schemeClr val="dk1"/>
              </a:solidFill>
            </a:endParaRPr>
          </a:p>
          <a:p>
            <a:pPr indent="0" lvl="0" marL="0" rtl="0" algn="l">
              <a:spcBef>
                <a:spcPts val="360"/>
              </a:spcBef>
              <a:spcAft>
                <a:spcPts val="0"/>
              </a:spcAft>
              <a:buNone/>
            </a:pPr>
            <a:r>
              <a:rPr lang="de-DE" sz="1200">
                <a:solidFill>
                  <a:schemeClr val="dk1"/>
                </a:solidFill>
              </a:rPr>
              <a:t> </a:t>
            </a:r>
            <a:endParaRPr/>
          </a:p>
          <a:p>
            <a:pPr indent="0" lvl="0" marL="0" rtl="0" algn="l">
              <a:spcBef>
                <a:spcPts val="36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12" name="Google Shape;112;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 name="Google Shape;113;p5: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1" marL="457200" rtl="0" algn="l">
              <a:spcBef>
                <a:spcPts val="0"/>
              </a:spcBef>
              <a:spcAft>
                <a:spcPts val="0"/>
              </a:spcAft>
              <a:buClr>
                <a:srgbClr val="336699"/>
              </a:buClr>
              <a:buSzPts val="1200"/>
              <a:buFont typeface="Noto Sans Symbols"/>
              <a:buNone/>
            </a:pPr>
            <a:r>
              <a:rPr lang="de-DE">
                <a:solidFill>
                  <a:schemeClr val="dk1"/>
                </a:solidFill>
                <a:latin typeface="Calibri"/>
                <a:ea typeface="Calibri"/>
                <a:cs typeface="Calibri"/>
                <a:sym typeface="Calibri"/>
              </a:rPr>
              <a:t>A bag of words model does not consider the </a:t>
            </a:r>
            <a:r>
              <a:rPr lang="de-DE">
                <a:solidFill>
                  <a:srgbClr val="0070C0"/>
                </a:solidFill>
                <a:latin typeface="Calibri"/>
                <a:ea typeface="Calibri"/>
                <a:cs typeface="Calibri"/>
                <a:sym typeface="Calibri"/>
              </a:rPr>
              <a:t>order</a:t>
            </a:r>
            <a:r>
              <a:rPr lang="de-DE">
                <a:solidFill>
                  <a:schemeClr val="dk1"/>
                </a:solidFill>
                <a:latin typeface="Calibri"/>
                <a:ea typeface="Calibri"/>
                <a:cs typeface="Calibri"/>
                <a:sym typeface="Calibri"/>
              </a:rPr>
              <a:t> of words in a document.</a:t>
            </a:r>
            <a:endParaRPr i="1">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i="1" lang="de-DE">
                <a:solidFill>
                  <a:schemeClr val="dk1"/>
                </a:solidFill>
                <a:latin typeface="Calibri"/>
                <a:ea typeface="Calibri"/>
                <a:cs typeface="Calibri"/>
                <a:sym typeface="Calibri"/>
              </a:rPr>
              <a:t>John is quicker than Mary and Mary is quicker than John </a:t>
            </a:r>
            <a:r>
              <a:rPr lang="de-DE">
                <a:solidFill>
                  <a:schemeClr val="dk1"/>
                </a:solidFill>
                <a:latin typeface="Calibri"/>
                <a:ea typeface="Calibri"/>
                <a:cs typeface="Calibri"/>
                <a:sym typeface="Calibri"/>
              </a:rPr>
              <a:t>are represented the same way.</a:t>
            </a:r>
            <a:endParaRPr>
              <a:solidFill>
                <a:schemeClr val="dk1"/>
              </a:solidFill>
              <a:latin typeface="Calibri"/>
              <a:ea typeface="Calibri"/>
              <a:cs typeface="Calibri"/>
              <a:sym typeface="Calibri"/>
            </a:endParaRPr>
          </a:p>
          <a:p>
            <a:pPr indent="0" lvl="1" marL="457200" rtl="0" algn="l">
              <a:spcBef>
                <a:spcPts val="700"/>
              </a:spcBef>
              <a:spcAft>
                <a:spcPts val="0"/>
              </a:spcAft>
              <a:buClr>
                <a:srgbClr val="336699"/>
              </a:buClr>
              <a:buSzPts val="1200"/>
              <a:buFont typeface="Noto Sans Symbols"/>
              <a:buNone/>
            </a:pPr>
            <a:r>
              <a:rPr lang="de-DE">
                <a:solidFill>
                  <a:schemeClr val="dk1"/>
                </a:solidFill>
                <a:latin typeface="Calibri"/>
                <a:ea typeface="Calibri"/>
                <a:cs typeface="Calibri"/>
                <a:sym typeface="Calibri"/>
              </a:rPr>
              <a:t>This is called a </a:t>
            </a:r>
            <a:r>
              <a:rPr lang="de-DE">
                <a:solidFill>
                  <a:srgbClr val="0070C0"/>
                </a:solidFill>
                <a:latin typeface="Calibri"/>
                <a:ea typeface="Calibri"/>
                <a:cs typeface="Calibri"/>
                <a:sym typeface="Calibri"/>
              </a:rPr>
              <a:t>bag of words model</a:t>
            </a:r>
            <a:r>
              <a:rPr lang="de-DE">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1" marL="457200" rtl="0" algn="l">
              <a:spcBef>
                <a:spcPts val="700"/>
              </a:spcBef>
              <a:spcAft>
                <a:spcPts val="0"/>
              </a:spcAft>
              <a:buClr>
                <a:srgbClr val="336699"/>
              </a:buClr>
              <a:buSzPts val="1200"/>
              <a:buFont typeface="Noto Sans Symbols"/>
              <a:buNone/>
            </a:pPr>
            <a:r>
              <a:rPr lang="de-DE">
                <a:solidFill>
                  <a:schemeClr val="dk1"/>
                </a:solidFill>
                <a:latin typeface="Calibri"/>
                <a:ea typeface="Calibri"/>
                <a:cs typeface="Calibri"/>
                <a:sym typeface="Calibri"/>
              </a:rPr>
              <a:t>The positional index is able to distinguish these two documents. However, for now it is important to focus on understanding the bag of words model.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22" name="Google Shape;122;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 name="Google Shape;123;p6: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285750" lvl="1" marL="742950" rtl="0" algn="l">
              <a:spcBef>
                <a:spcPts val="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The frequency of term in document is defined as the </a:t>
            </a:r>
            <a:r>
              <a:rPr lang="de-DE">
                <a:solidFill>
                  <a:srgbClr val="0070C0"/>
                </a:solidFill>
                <a:latin typeface="Calibri"/>
                <a:ea typeface="Calibri"/>
                <a:cs typeface="Calibri"/>
                <a:sym typeface="Calibri"/>
              </a:rPr>
              <a:t>number of times that i</a:t>
            </a:r>
            <a:r>
              <a:rPr i="1" lang="de-DE">
                <a:solidFill>
                  <a:srgbClr val="0070C0"/>
                </a:solidFill>
                <a:latin typeface="Calibri"/>
                <a:ea typeface="Calibri"/>
                <a:cs typeface="Calibri"/>
                <a:sym typeface="Calibri"/>
              </a:rPr>
              <a:t>t</a:t>
            </a:r>
            <a:r>
              <a:rPr lang="de-DE">
                <a:solidFill>
                  <a:srgbClr val="0070C0"/>
                </a:solidFill>
                <a:latin typeface="Calibri"/>
                <a:ea typeface="Calibri"/>
                <a:cs typeface="Calibri"/>
                <a:sym typeface="Calibri"/>
              </a:rPr>
              <a:t> occurs in a document.</a:t>
            </a:r>
            <a:endParaRPr>
              <a:solidFill>
                <a:srgbClr val="0070C0"/>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We normally want to use tf when computing query-document match scores.</a:t>
            </a:r>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However, bare in mind that sometimes raw term frequency is not ideal, and the best way to explain this is via an example. </a:t>
            </a:r>
            <a:endParaRPr>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de-DE">
                <a:solidFill>
                  <a:schemeClr val="dk1"/>
                </a:solidFill>
                <a:latin typeface="Calibri"/>
                <a:ea typeface="Calibri"/>
                <a:cs typeface="Calibri"/>
                <a:sym typeface="Calibri"/>
              </a:rPr>
              <a:t>A document about football with the word football occurring </a:t>
            </a:r>
            <a:r>
              <a:rPr lang="de-DE">
                <a:solidFill>
                  <a:srgbClr val="0070C0"/>
                </a:solidFill>
                <a:latin typeface="Calibri"/>
                <a:ea typeface="Calibri"/>
                <a:cs typeface="Calibri"/>
                <a:sym typeface="Calibri"/>
              </a:rPr>
              <a:t>10 </a:t>
            </a:r>
            <a:r>
              <a:rPr lang="de-DE">
                <a:solidFill>
                  <a:schemeClr val="dk1"/>
                </a:solidFill>
                <a:latin typeface="Calibri"/>
                <a:ea typeface="Calibri"/>
                <a:cs typeface="Calibri"/>
                <a:sym typeface="Calibri"/>
              </a:rPr>
              <a:t>times of the term is more relevant than a document where the term football appears once but it is not 10 times more relevant. Therefore, relevance does not increase proportionally with term frequency.</a:t>
            </a:r>
            <a:endParaRPr>
              <a:solidFill>
                <a:schemeClr val="dk1"/>
              </a:solidFill>
              <a:latin typeface="Calibri"/>
              <a:ea typeface="Calibri"/>
              <a:cs typeface="Calibri"/>
              <a:sym typeface="Calibri"/>
            </a:endParaRPr>
          </a:p>
          <a:p>
            <a:pPr indent="-285750" lvl="1" marL="742950" marR="0" rtl="0" algn="l">
              <a:lnSpc>
                <a:spcPct val="100000"/>
              </a:lnSpc>
              <a:spcBef>
                <a:spcPts val="700"/>
              </a:spcBef>
              <a:spcAft>
                <a:spcPts val="0"/>
              </a:spcAft>
              <a:buClr>
                <a:srgbClr val="336699"/>
              </a:buClr>
              <a:buSzPts val="1200"/>
              <a:buFont typeface="Noto Sans Symbols"/>
              <a:buChar char="▪"/>
            </a:pPr>
            <a:r>
              <a:rPr lang="de-DE" sz="1200">
                <a:solidFill>
                  <a:schemeClr val="dk1"/>
                </a:solidFill>
                <a:latin typeface="Calibri"/>
                <a:ea typeface="Calibri"/>
                <a:cs typeface="Calibri"/>
                <a:sym typeface="Calibri"/>
              </a:rPr>
              <a:t>Note that tf-idf, tf means raw term frequency, and idf global term weighting scheme is a very popular scheme and we don‘t always have to adjust the local term weight, especially since as we will see later on we will adjust the value of terms based on the length of the documents. </a:t>
            </a:r>
            <a:endParaRPr sz="1200">
              <a:solidFill>
                <a:schemeClr val="dk1"/>
              </a:solidFill>
              <a:latin typeface="Calibri"/>
              <a:ea typeface="Calibri"/>
              <a:cs typeface="Calibri"/>
              <a:sym typeface="Calibri"/>
            </a:endParaRPr>
          </a:p>
          <a:p>
            <a:pPr indent="-285750" lvl="1" marL="742950" marR="0" rtl="0" algn="l">
              <a:lnSpc>
                <a:spcPct val="100000"/>
              </a:lnSpc>
              <a:spcBef>
                <a:spcPts val="700"/>
              </a:spcBef>
              <a:spcAft>
                <a:spcPts val="0"/>
              </a:spcAft>
              <a:buClr>
                <a:srgbClr val="336699"/>
              </a:buClr>
              <a:buSzPts val="1200"/>
              <a:buFont typeface="Noto Sans Symbols"/>
              <a:buChar char="▪"/>
            </a:pPr>
            <a:r>
              <a:rPr lang="de-DE" sz="1200">
                <a:solidFill>
                  <a:schemeClr val="dk1"/>
                </a:solidFill>
                <a:latin typeface="Calibri"/>
                <a:ea typeface="Calibri"/>
                <a:cs typeface="Calibri"/>
                <a:sym typeface="Calibri"/>
              </a:rPr>
              <a:t>Often, the best way when it comes to choosing a weighting scheme, is to try out several </a:t>
            </a:r>
            <a:r>
              <a:rPr lang="de-DE">
                <a:solidFill>
                  <a:schemeClr val="dk1"/>
                </a:solidFill>
                <a:latin typeface="Calibri"/>
                <a:ea typeface="Calibri"/>
                <a:cs typeface="Calibri"/>
                <a:sym typeface="Calibri"/>
              </a:rPr>
              <a:t>weighting</a:t>
            </a:r>
            <a:r>
              <a:rPr lang="de-DE" sz="1200">
                <a:solidFill>
                  <a:schemeClr val="dk1"/>
                </a:solidFill>
                <a:latin typeface="Calibri"/>
                <a:ea typeface="Calibri"/>
                <a:cs typeface="Calibri"/>
                <a:sym typeface="Calibri"/>
              </a:rPr>
              <a:t> schemes and decide on the best one based on the results of </a:t>
            </a:r>
            <a:r>
              <a:rPr lang="de-DE">
                <a:solidFill>
                  <a:schemeClr val="dk1"/>
                </a:solidFill>
                <a:latin typeface="Calibri"/>
                <a:ea typeface="Calibri"/>
                <a:cs typeface="Calibri"/>
                <a:sym typeface="Calibri"/>
              </a:rPr>
              <a:t>experiments</a:t>
            </a:r>
            <a:r>
              <a:rPr lang="de-DE" sz="1200">
                <a:solidFill>
                  <a:schemeClr val="dk1"/>
                </a:solidFill>
                <a:latin typeface="Calibri"/>
                <a:ea typeface="Calibri"/>
                <a:cs typeface="Calibri"/>
                <a:sym typeface="Calibri"/>
              </a:rPr>
              <a:t>. </a:t>
            </a:r>
            <a:endParaRPr/>
          </a:p>
          <a:p>
            <a:pPr indent="-209550" lvl="1" marL="742950" rtl="0" algn="l">
              <a:spcBef>
                <a:spcPts val="700"/>
              </a:spcBef>
              <a:spcAft>
                <a:spcPts val="0"/>
              </a:spcAft>
              <a:buClr>
                <a:srgbClr val="336699"/>
              </a:buClr>
              <a:buSzPts val="1200"/>
              <a:buFont typeface="Noto Sans Symbols"/>
              <a:buNone/>
            </a:pPr>
            <a:r>
              <a:t/>
            </a:r>
            <a:endParaRPr>
              <a:solidFill>
                <a:schemeClr val="dk1"/>
              </a:solidFill>
              <a:latin typeface="Calibri"/>
              <a:ea typeface="Calibri"/>
              <a:cs typeface="Calibri"/>
              <a:sym typeface="Calibri"/>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32" name="Google Shape;132;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3" name="Google Shape;133;p8: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marR="0" rtl="0" algn="l">
              <a:lnSpc>
                <a:spcPct val="100000"/>
              </a:lnSpc>
              <a:spcBef>
                <a:spcPts val="0"/>
              </a:spcBef>
              <a:spcAft>
                <a:spcPts val="0"/>
              </a:spcAft>
              <a:buClr>
                <a:srgbClr val="000000"/>
              </a:buClr>
              <a:buSzPts val="1200"/>
              <a:buFont typeface="Times New Roman"/>
              <a:buNone/>
            </a:pPr>
            <a:r>
              <a:rPr lang="de-DE" sz="1200">
                <a:solidFill>
                  <a:schemeClr val="dk1"/>
                </a:solidFill>
                <a:latin typeface="Calibri"/>
                <a:ea typeface="Calibri"/>
                <a:cs typeface="Calibri"/>
                <a:sym typeface="Calibri"/>
              </a:rPr>
              <a:t>Instead of raw frequency we can use the Log frequency weighting</a:t>
            </a:r>
            <a:endParaRPr/>
          </a:p>
          <a:p>
            <a:pPr indent="0" lvl="0" marL="0" rtl="0" algn="l">
              <a:spcBef>
                <a:spcPts val="360"/>
              </a:spcBef>
              <a:spcAft>
                <a:spcPts val="0"/>
              </a:spcAft>
              <a:buNone/>
            </a:pPr>
            <a:r>
              <a:rPr lang="de-DE"/>
              <a:t>The log frequency weight of term t in document d is defined on the slide. </a:t>
            </a:r>
            <a:endParaRPr/>
          </a:p>
          <a:p>
            <a:pPr indent="0" lvl="0" marL="0" rtl="0" algn="l">
              <a:spcBef>
                <a:spcPts val="360"/>
              </a:spcBef>
              <a:spcAft>
                <a:spcPts val="0"/>
              </a:spcAft>
              <a:buNone/>
            </a:pPr>
            <a:r>
              <a:rPr lang="de-DE"/>
              <a:t>So according to the formula for weight, the term t in d is defined as 1+log10(of the frequency of  a term)</a:t>
            </a:r>
            <a:endParaRPr/>
          </a:p>
          <a:p>
            <a:pPr indent="0" lvl="0" marL="0" marR="0" rtl="0" algn="l">
              <a:lnSpc>
                <a:spcPct val="100000"/>
              </a:lnSpc>
              <a:spcBef>
                <a:spcPts val="360"/>
              </a:spcBef>
              <a:spcAft>
                <a:spcPts val="0"/>
              </a:spcAft>
              <a:buClr>
                <a:srgbClr val="000000"/>
              </a:buClr>
              <a:buSzPts val="1200"/>
              <a:buFont typeface="Times New Roman"/>
              <a:buNone/>
            </a:pPr>
            <a:r>
              <a:rPr lang="de-DE"/>
              <a:t>0 remains 0 because </a:t>
            </a:r>
            <a:r>
              <a:rPr b="0" i="0" lang="de-DE">
                <a:solidFill>
                  <a:srgbClr val="202124"/>
                </a:solidFill>
                <a:latin typeface="arial"/>
                <a:ea typeface="arial"/>
                <a:cs typeface="arial"/>
                <a:sym typeface="arial"/>
              </a:rPr>
              <a:t>the base 10 of logarithm of zero is not defined, it does not exist. So, this remains 0. </a:t>
            </a:r>
            <a:r>
              <a:rPr lang="de-DE">
                <a:solidFill>
                  <a:schemeClr val="dk1"/>
                </a:solidFill>
                <a:latin typeface="Calibri"/>
                <a:ea typeface="Calibri"/>
                <a:cs typeface="Calibri"/>
                <a:sym typeface="Calibri"/>
              </a:rPr>
              <a:t>The score is 0 if none of the query terms is present in the document.</a:t>
            </a:r>
            <a:endParaRPr/>
          </a:p>
          <a:p>
            <a:pPr indent="0" lvl="0" marL="0" rtl="0" algn="l">
              <a:spcBef>
                <a:spcPts val="360"/>
              </a:spcBef>
              <a:spcAft>
                <a:spcPts val="0"/>
              </a:spcAft>
              <a:buNone/>
            </a:pPr>
            <a:r>
              <a:rPr lang="de-DE"/>
              <a:t>1+log10(1)=1+0=1</a:t>
            </a:r>
            <a:endParaRPr/>
          </a:p>
          <a:p>
            <a:pPr indent="0" lvl="0" marL="0" rtl="0" algn="l">
              <a:spcBef>
                <a:spcPts val="360"/>
              </a:spcBef>
              <a:spcAft>
                <a:spcPts val="0"/>
              </a:spcAft>
              <a:buNone/>
            </a:pPr>
            <a:r>
              <a:rPr lang="de-DE"/>
              <a:t>1+log10(2)=1+0.3=1.3</a:t>
            </a:r>
            <a:endParaRPr/>
          </a:p>
          <a:p>
            <a:pPr indent="0" lvl="0" marL="0" rtl="0" algn="l">
              <a:spcBef>
                <a:spcPts val="360"/>
              </a:spcBef>
              <a:spcAft>
                <a:spcPts val="0"/>
              </a:spcAft>
              <a:buNone/>
            </a:pPr>
            <a:r>
              <a:rPr lang="de-DE"/>
              <a:t>1+log10(10)=1+1=2</a:t>
            </a:r>
            <a:endParaRPr/>
          </a:p>
          <a:p>
            <a:pPr indent="0" lvl="0" marL="0" rtl="0" algn="l">
              <a:spcBef>
                <a:spcPts val="360"/>
              </a:spcBef>
              <a:spcAft>
                <a:spcPts val="0"/>
              </a:spcAft>
              <a:buNone/>
            </a:pPr>
            <a:r>
              <a:rPr lang="de-DE"/>
              <a:t>1+log10(1000)=1+3=4</a:t>
            </a:r>
            <a:endParaRPr/>
          </a:p>
          <a:p>
            <a:pPr indent="0" lvl="0" marL="0" rtl="0" algn="l">
              <a:spcBef>
                <a:spcPts val="360"/>
              </a:spcBef>
              <a:spcAft>
                <a:spcPts val="0"/>
              </a:spcAft>
              <a:buNone/>
            </a:pPr>
            <a:r>
              <a:t/>
            </a:r>
            <a:endParaRPr>
              <a:solidFill>
                <a:schemeClr val="dk1"/>
              </a:solidFill>
              <a:latin typeface="Calibri"/>
              <a:ea typeface="Calibri"/>
              <a:cs typeface="Calibri"/>
              <a:sym typeface="Calibri"/>
            </a:endParaRPr>
          </a:p>
          <a:p>
            <a:pPr indent="0" lvl="0" marL="0" rtl="0" algn="l">
              <a:spcBef>
                <a:spcPts val="360"/>
              </a:spcBef>
              <a:spcAft>
                <a:spcPts val="0"/>
              </a:spcAft>
              <a:buNone/>
            </a:pPr>
            <a:r>
              <a:rPr lang="de-DE">
                <a:solidFill>
                  <a:schemeClr val="dk1"/>
                </a:solidFill>
                <a:latin typeface="Calibri"/>
                <a:ea typeface="Calibri"/>
                <a:cs typeface="Calibri"/>
                <a:sym typeface="Calibri"/>
              </a:rPr>
              <a:t>The score for a document-query pair: sum over terms t in both </a:t>
            </a:r>
            <a:r>
              <a:rPr i="1" lang="de-DE">
                <a:solidFill>
                  <a:schemeClr val="dk1"/>
                </a:solidFill>
                <a:latin typeface="Calibri"/>
                <a:ea typeface="Calibri"/>
                <a:cs typeface="Calibri"/>
                <a:sym typeface="Calibri"/>
              </a:rPr>
              <a:t>q </a:t>
            </a:r>
            <a:r>
              <a:rPr lang="de-DE">
                <a:solidFill>
                  <a:schemeClr val="dk1"/>
                </a:solidFill>
                <a:latin typeface="Calibri"/>
                <a:ea typeface="Calibri"/>
                <a:cs typeface="Calibri"/>
                <a:sym typeface="Calibri"/>
              </a:rPr>
              <a:t>and </a:t>
            </a:r>
            <a:r>
              <a:rPr i="1" lang="de-DE">
                <a:solidFill>
                  <a:schemeClr val="dk1"/>
                </a:solidFill>
                <a:latin typeface="Calibri"/>
                <a:ea typeface="Calibri"/>
                <a:cs typeface="Calibri"/>
                <a:sym typeface="Calibri"/>
              </a:rPr>
              <a:t>d</a:t>
            </a:r>
            <a:r>
              <a:rPr lang="de-DE">
                <a:solidFill>
                  <a:schemeClr val="dk1"/>
                </a:solidFill>
                <a:latin typeface="Calibri"/>
                <a:ea typeface="Calibri"/>
                <a:cs typeface="Calibri"/>
                <a:sym typeface="Calibri"/>
              </a:rPr>
              <a:t>:        </a:t>
            </a:r>
            <a:endParaRPr/>
          </a:p>
          <a:p>
            <a:pPr indent="0" lvl="0" marL="0" marR="0" rtl="0" algn="l">
              <a:lnSpc>
                <a:spcPct val="100000"/>
              </a:lnSpc>
              <a:spcBef>
                <a:spcPts val="360"/>
              </a:spcBef>
              <a:spcAft>
                <a:spcPts val="0"/>
              </a:spcAft>
              <a:buClr>
                <a:srgbClr val="000000"/>
              </a:buClr>
              <a:buSzPts val="1200"/>
              <a:buFont typeface="Times New Roman"/>
              <a:buNone/>
            </a:pPr>
            <a:r>
              <a:rPr lang="de-DE">
                <a:solidFill>
                  <a:schemeClr val="dk1"/>
                </a:solidFill>
                <a:latin typeface="Calibri"/>
                <a:ea typeface="Calibri"/>
                <a:cs typeface="Calibri"/>
                <a:sym typeface="Calibri"/>
              </a:rPr>
              <a:t>tf-matching-score(</a:t>
            </a:r>
            <a:r>
              <a:rPr i="1" lang="de-DE">
                <a:solidFill>
                  <a:schemeClr val="dk1"/>
                </a:solidFill>
                <a:latin typeface="Calibri"/>
                <a:ea typeface="Calibri"/>
                <a:cs typeface="Calibri"/>
                <a:sym typeface="Calibri"/>
              </a:rPr>
              <a:t>q</a:t>
            </a:r>
            <a:r>
              <a:rPr lang="de-DE">
                <a:solidFill>
                  <a:schemeClr val="dk1"/>
                </a:solidFill>
                <a:latin typeface="Calibri"/>
                <a:ea typeface="Calibri"/>
                <a:cs typeface="Calibri"/>
                <a:sym typeface="Calibri"/>
              </a:rPr>
              <a:t>, </a:t>
            </a:r>
            <a:r>
              <a:rPr i="1" lang="de-DE">
                <a:solidFill>
                  <a:schemeClr val="dk1"/>
                </a:solidFill>
                <a:latin typeface="Calibri"/>
                <a:ea typeface="Calibri"/>
                <a:cs typeface="Calibri"/>
                <a:sym typeface="Calibri"/>
              </a:rPr>
              <a:t>d</a:t>
            </a:r>
            <a:r>
              <a:rPr lang="de-DE">
                <a:solidFill>
                  <a:schemeClr val="dk1"/>
                </a:solidFill>
                <a:latin typeface="Calibri"/>
                <a:ea typeface="Calibri"/>
                <a:cs typeface="Calibri"/>
                <a:sym typeface="Calibri"/>
              </a:rPr>
              <a:t>) = Sum</a:t>
            </a:r>
            <a:r>
              <a:rPr baseline="-25000" i="1" lang="de-DE">
                <a:solidFill>
                  <a:schemeClr val="dk1"/>
                </a:solidFill>
                <a:latin typeface="Calibri"/>
                <a:ea typeface="Calibri"/>
                <a:cs typeface="Calibri"/>
                <a:sym typeface="Calibri"/>
              </a:rPr>
              <a:t>t</a:t>
            </a:r>
            <a:r>
              <a:rPr baseline="-25000" lang="de-DE">
                <a:solidFill>
                  <a:schemeClr val="dk1"/>
                </a:solidFill>
                <a:latin typeface="Calibri"/>
                <a:ea typeface="Calibri"/>
                <a:cs typeface="Calibri"/>
                <a:sym typeface="Calibri"/>
              </a:rPr>
              <a:t>∈</a:t>
            </a:r>
            <a:r>
              <a:rPr baseline="-25000" i="1" lang="de-DE">
                <a:solidFill>
                  <a:schemeClr val="dk1"/>
                </a:solidFill>
                <a:latin typeface="Calibri"/>
                <a:ea typeface="Calibri"/>
                <a:cs typeface="Calibri"/>
                <a:sym typeface="Calibri"/>
              </a:rPr>
              <a:t>q</a:t>
            </a:r>
            <a:r>
              <a:rPr b="1" baseline="-25000" lang="de-DE">
                <a:solidFill>
                  <a:schemeClr val="dk1"/>
                </a:solidFill>
                <a:latin typeface="Calibri"/>
                <a:ea typeface="Calibri"/>
                <a:cs typeface="Calibri"/>
                <a:sym typeface="Calibri"/>
              </a:rPr>
              <a:t>∩</a:t>
            </a:r>
            <a:r>
              <a:rPr baseline="-25000" i="1" lang="de-DE">
                <a:solidFill>
                  <a:schemeClr val="dk1"/>
                </a:solidFill>
                <a:latin typeface="Calibri"/>
                <a:ea typeface="Calibri"/>
                <a:cs typeface="Calibri"/>
                <a:sym typeface="Calibri"/>
              </a:rPr>
              <a:t>d </a:t>
            </a:r>
            <a:r>
              <a:rPr lang="de-DE">
                <a:solidFill>
                  <a:schemeClr val="dk1"/>
                </a:solidFill>
                <a:latin typeface="Calibri"/>
                <a:ea typeface="Calibri"/>
                <a:cs typeface="Calibri"/>
                <a:sym typeface="Calibri"/>
              </a:rPr>
              <a:t>(1 + log tf</a:t>
            </a:r>
            <a:r>
              <a:rPr baseline="-25000" i="1" lang="de-DE">
                <a:solidFill>
                  <a:schemeClr val="dk1"/>
                </a:solidFill>
                <a:latin typeface="Calibri"/>
                <a:ea typeface="Calibri"/>
                <a:cs typeface="Calibri"/>
                <a:sym typeface="Calibri"/>
              </a:rPr>
              <a:t>t</a:t>
            </a:r>
            <a:r>
              <a:rPr baseline="-25000" lang="de-DE">
                <a:solidFill>
                  <a:schemeClr val="dk1"/>
                </a:solidFill>
                <a:latin typeface="Calibri"/>
                <a:ea typeface="Calibri"/>
                <a:cs typeface="Calibri"/>
                <a:sym typeface="Calibri"/>
              </a:rPr>
              <a:t>,</a:t>
            </a:r>
            <a:r>
              <a:rPr baseline="-25000" i="1" lang="de-DE">
                <a:solidFill>
                  <a:schemeClr val="dk1"/>
                </a:solidFill>
                <a:latin typeface="Calibri"/>
                <a:ea typeface="Calibri"/>
                <a:cs typeface="Calibri"/>
                <a:sym typeface="Calibri"/>
              </a:rPr>
              <a:t>d</a:t>
            </a:r>
            <a:r>
              <a:rPr lang="de-DE">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200"/>
              <a:buFont typeface="Times New Roman"/>
              <a:buNone/>
            </a:pPr>
            <a:r>
              <a:t/>
            </a:r>
            <a:endParaRPr>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rgbClr val="000000"/>
              </a:buClr>
              <a:buSzPts val="1200"/>
              <a:buFont typeface="Times New Roman"/>
              <a:buNone/>
            </a:pPr>
            <a:r>
              <a:rPr lang="de-DE">
                <a:solidFill>
                  <a:schemeClr val="dk1"/>
                </a:solidFill>
                <a:latin typeface="Calibri"/>
                <a:ea typeface="Calibri"/>
                <a:cs typeface="Calibri"/>
                <a:sym typeface="Calibri"/>
              </a:rPr>
              <a:t>So assume that the frequencies are of those of terms t</a:t>
            </a:r>
            <a:r>
              <a:rPr b="1" lang="de-DE">
                <a:solidFill>
                  <a:schemeClr val="dk1"/>
                </a:solidFill>
                <a:latin typeface="Calibri"/>
                <a:ea typeface="Calibri"/>
                <a:cs typeface="Calibri"/>
                <a:sym typeface="Calibri"/>
              </a:rPr>
              <a:t>hat appear in both the query and the document</a:t>
            </a:r>
            <a:r>
              <a:rPr lang="de-DE">
                <a:solidFill>
                  <a:schemeClr val="dk1"/>
                </a:solidFill>
                <a:latin typeface="Calibri"/>
                <a:ea typeface="Calibri"/>
                <a:cs typeface="Calibri"/>
                <a:sym typeface="Calibri"/>
              </a:rPr>
              <a:t> have frequencies (1, 2, 10, 1000) then we compute the log frequency weight of each term in document using the tf-matching-score formula.</a:t>
            </a:r>
            <a:endParaRPr/>
          </a:p>
          <a:p>
            <a:pPr indent="0" lvl="0" marL="0" marR="0" rtl="0" algn="l">
              <a:lnSpc>
                <a:spcPct val="100000"/>
              </a:lnSpc>
              <a:spcBef>
                <a:spcPts val="360"/>
              </a:spcBef>
              <a:spcAft>
                <a:spcPts val="0"/>
              </a:spcAft>
              <a:buClr>
                <a:srgbClr val="000000"/>
              </a:buClr>
              <a:buSzPts val="1200"/>
              <a:buFont typeface="Times New Roman"/>
              <a:buNone/>
            </a:pPr>
            <a:r>
              <a:t/>
            </a:r>
            <a:endParaRPr/>
          </a:p>
          <a:p>
            <a:pPr indent="0" lvl="0" marL="0" rtl="0" algn="l">
              <a:spcBef>
                <a:spcPts val="360"/>
              </a:spcBef>
              <a:spcAft>
                <a:spcPts val="0"/>
              </a:spcAft>
              <a:buNone/>
            </a:pPr>
            <a:r>
              <a:rPr lang="de-DE">
                <a:solidFill>
                  <a:schemeClr val="dk1"/>
                </a:solidFill>
                <a:latin typeface="Calibri"/>
                <a:ea typeface="Calibri"/>
                <a:cs typeface="Calibri"/>
                <a:sym typeface="Calibri"/>
              </a:rPr>
              <a:t>So, let‘s take the bracket first. This computes the weight of a term t in a document d. Then we only Sum the log frequency weight of the terms that appear in both the query and the document. Hence, </a:t>
            </a:r>
            <a:r>
              <a:rPr b="0" i="0" lang="de-DE">
                <a:solidFill>
                  <a:schemeClr val="dk1"/>
                </a:solidFill>
                <a:latin typeface="arial"/>
                <a:ea typeface="arial"/>
                <a:cs typeface="arial"/>
                <a:sym typeface="arial"/>
              </a:rPr>
              <a:t>the </a:t>
            </a:r>
            <a:r>
              <a:rPr b="1" i="0" lang="de-DE">
                <a:solidFill>
                  <a:schemeClr val="dk1"/>
                </a:solidFill>
                <a:latin typeface="arial"/>
                <a:ea typeface="arial"/>
                <a:cs typeface="arial"/>
                <a:sym typeface="arial"/>
              </a:rPr>
              <a:t>intersection</a:t>
            </a:r>
            <a:r>
              <a:rPr b="0" i="0" lang="de-DE">
                <a:solidFill>
                  <a:schemeClr val="dk1"/>
                </a:solidFill>
                <a:latin typeface="arial"/>
                <a:ea typeface="arial"/>
                <a:cs typeface="arial"/>
                <a:sym typeface="arial"/>
              </a:rPr>
              <a:t> of two sets q and d, denoted by q ∩ d, is the set containing all terms found in the query q that also belong to the document d.  </a:t>
            </a:r>
            <a:endParaRPr>
              <a:solidFill>
                <a:schemeClr val="dk1"/>
              </a:solidFill>
            </a:endParaRPr>
          </a:p>
          <a:p>
            <a:pPr indent="0" lvl="0" marL="0" rtl="0" algn="l">
              <a:spcBef>
                <a:spcPts val="360"/>
              </a:spcBef>
              <a:spcAft>
                <a:spcPts val="0"/>
              </a:spcAft>
              <a:buNone/>
            </a:pPr>
            <a:r>
              <a:t/>
            </a:r>
            <a:endParaRPr b="0" i="0">
              <a:solidFill>
                <a:schemeClr val="dk1"/>
              </a:solidFill>
              <a:latin typeface="arial"/>
              <a:ea typeface="arial"/>
              <a:cs typeface="arial"/>
              <a:sym typeface="arial"/>
            </a:endParaRPr>
          </a:p>
          <a:p>
            <a:pPr indent="0" lvl="0" marL="0" rtl="0" algn="l">
              <a:spcBef>
                <a:spcPts val="360"/>
              </a:spcBef>
              <a:spcAft>
                <a:spcPts val="0"/>
              </a:spcAft>
              <a:buNone/>
            </a:pPr>
            <a:r>
              <a:rPr b="0" i="0" lang="de-DE">
                <a:solidFill>
                  <a:schemeClr val="dk1"/>
                </a:solidFill>
                <a:latin typeface="arial"/>
                <a:ea typeface="arial"/>
                <a:cs typeface="arial"/>
                <a:sym typeface="arial"/>
              </a:rPr>
              <a:t>(0+1+1.3+2+4)=8.3 is the score for the document-query pair. </a:t>
            </a:r>
            <a:endParaRPr>
              <a:solidFill>
                <a:schemeClr val="dk1"/>
              </a:solidFill>
              <a:latin typeface="Calibri"/>
              <a:ea typeface="Calibri"/>
              <a:cs typeface="Calibri"/>
              <a:sym typeface="Calibri"/>
            </a:endParaRPr>
          </a:p>
          <a:p>
            <a:pPr indent="0" lvl="0" marL="0" rtl="0" algn="l">
              <a:spcBef>
                <a:spcPts val="360"/>
              </a:spcBef>
              <a:spcAft>
                <a:spcPts val="0"/>
              </a:spcAft>
              <a:buNone/>
            </a:pPr>
            <a:r>
              <a:rPr lang="de-DE">
                <a:solidFill>
                  <a:schemeClr val="dk1"/>
                </a:solidFill>
                <a:latin typeface="Calibri"/>
                <a:ea typeface="Calibri"/>
                <a:cs typeface="Calibri"/>
                <a:sym typeface="Calibri"/>
              </a:rPr>
              <a:t>     </a:t>
            </a:r>
            <a:endParaRPr/>
          </a:p>
          <a:p>
            <a:pPr indent="0" lvl="0" marL="0" rtl="0" algn="l">
              <a:spcBef>
                <a:spcPts val="360"/>
              </a:spcBef>
              <a:spcAft>
                <a:spcPts val="0"/>
              </a:spcAft>
              <a:buNone/>
            </a:pPr>
            <a:r>
              <a:t/>
            </a:r>
            <a:endParaRPr>
              <a:solidFill>
                <a:schemeClr val="dk1"/>
              </a:solidFill>
              <a:latin typeface="Calibri"/>
              <a:ea typeface="Calibri"/>
              <a:cs typeface="Calibri"/>
              <a:sym typeface="Calibri"/>
            </a:endParaRPr>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de-DE"/>
              <a:t>‹#›</a:t>
            </a:fld>
            <a:endParaRPr/>
          </a:p>
        </p:txBody>
      </p:sp>
      <p:sp>
        <p:nvSpPr>
          <p:cNvPr id="147" name="Google Shape;14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 name="Google Shape;148;p9: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marR="0" rtl="0" algn="l">
              <a:lnSpc>
                <a:spcPct val="100000"/>
              </a:lnSpc>
              <a:spcBef>
                <a:spcPts val="0"/>
              </a:spcBef>
              <a:spcAft>
                <a:spcPts val="0"/>
              </a:spcAft>
              <a:buClr>
                <a:srgbClr val="000000"/>
              </a:buClr>
              <a:buSzPts val="1200"/>
              <a:buFont typeface="Times New Roman"/>
              <a:buNone/>
            </a:pPr>
            <a:r>
              <a:rPr lang="de-DE" sz="1100">
                <a:solidFill>
                  <a:schemeClr val="dk1"/>
                </a:solidFill>
                <a:latin typeface="Arial"/>
                <a:ea typeface="Arial"/>
                <a:cs typeface="Arial"/>
                <a:sym typeface="Arial"/>
              </a:rPr>
              <a:t>Instead of raw frequency we can use the Log frequency weightin</a:t>
            </a:r>
            <a:r>
              <a:rPr lang="de-DE" sz="1100">
                <a:solidFill>
                  <a:schemeClr val="dk1"/>
                </a:solidFill>
                <a:latin typeface="Arial"/>
                <a:ea typeface="Arial"/>
                <a:cs typeface="Arial"/>
                <a:sym typeface="Arial"/>
              </a:rPr>
              <a:t>g</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The log frequency weight of term t in document d is defined as 1+log10(of the frequency of  a term)</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So if the frequency of a term is greater than 0 we can compute its log frequency. Otherwise if the term frequency is 0 the log frequency will be 0. </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lang="de-DE" sz="1100">
                <a:solidFill>
                  <a:schemeClr val="dk1"/>
                </a:solidFill>
                <a:latin typeface="Arial"/>
                <a:ea typeface="Arial"/>
                <a:cs typeface="Arial"/>
                <a:sym typeface="Arial"/>
              </a:rPr>
              <a:t>0 remains 0 because </a:t>
            </a:r>
            <a:r>
              <a:rPr i="0" lang="de-DE" sz="1100">
                <a:solidFill>
                  <a:schemeClr val="dk1"/>
                </a:solidFill>
                <a:latin typeface="Arial"/>
                <a:ea typeface="Arial"/>
                <a:cs typeface="Arial"/>
                <a:sym typeface="Arial"/>
              </a:rPr>
              <a:t>tf is less than 0. Anyway,  base 10 of logarithm of zero is not defined, it does not exist. So, this remains 0 anyway even if we do try to compute it.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t/>
            </a:r>
            <a:endParaRPr i="0"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i="0" lang="de-DE" sz="1100">
                <a:solidFill>
                  <a:schemeClr val="dk1"/>
                </a:solidFill>
                <a:latin typeface="Arial"/>
                <a:ea typeface="Arial"/>
                <a:cs typeface="Arial"/>
                <a:sym typeface="Arial"/>
              </a:rPr>
              <a:t>If the raw tf is 1 then the log10 of 1 is 0 and 1=1</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1+log10(1)=1+0=1</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i="0" lang="de-DE" sz="1100">
                <a:solidFill>
                  <a:schemeClr val="dk1"/>
                </a:solidFill>
                <a:latin typeface="Arial"/>
                <a:ea typeface="Arial"/>
                <a:cs typeface="Arial"/>
                <a:sym typeface="Arial"/>
              </a:rPr>
              <a:t>If the raw tf is 2 then the log10 of 2 is 0.3 and 1=1.3</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1+log10(2)=1+0.3=1.3</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i="0" lang="de-DE" sz="1100">
                <a:solidFill>
                  <a:schemeClr val="dk1"/>
                </a:solidFill>
                <a:latin typeface="Arial"/>
                <a:ea typeface="Arial"/>
                <a:cs typeface="Arial"/>
                <a:sym typeface="Arial"/>
              </a:rPr>
              <a:t>If the raw tf is 10 then the log10 of 10 is 1 and 1=2</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1+log10(10)=1+1=2</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i="0" lang="de-DE" sz="1100">
                <a:solidFill>
                  <a:schemeClr val="dk1"/>
                </a:solidFill>
                <a:latin typeface="Arial"/>
                <a:ea typeface="Arial"/>
                <a:cs typeface="Arial"/>
                <a:sym typeface="Arial"/>
              </a:rPr>
              <a:t>If the raw tf is 10 then the log10 of 1000 is 3 and 1=4</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1_log10(1000)=1+3=4</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The score for a document-query pair: sum over terms t in both </a:t>
            </a:r>
            <a:r>
              <a:rPr i="1" lang="de-DE" sz="1100">
                <a:solidFill>
                  <a:schemeClr val="dk1"/>
                </a:solidFill>
                <a:latin typeface="Arial"/>
                <a:ea typeface="Arial"/>
                <a:cs typeface="Arial"/>
                <a:sym typeface="Arial"/>
              </a:rPr>
              <a:t>q </a:t>
            </a:r>
            <a:r>
              <a:rPr lang="de-DE" sz="1100">
                <a:solidFill>
                  <a:schemeClr val="dk1"/>
                </a:solidFill>
                <a:latin typeface="Arial"/>
                <a:ea typeface="Arial"/>
                <a:cs typeface="Arial"/>
                <a:sym typeface="Arial"/>
              </a:rPr>
              <a:t>and </a:t>
            </a:r>
            <a:r>
              <a:rPr i="1" lang="de-DE" sz="1100">
                <a:solidFill>
                  <a:schemeClr val="dk1"/>
                </a:solidFill>
                <a:latin typeface="Arial"/>
                <a:ea typeface="Arial"/>
                <a:cs typeface="Arial"/>
                <a:sym typeface="Arial"/>
              </a:rPr>
              <a:t>d</a:t>
            </a:r>
            <a:r>
              <a:rPr lang="de-DE"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lang="de-DE" sz="1100">
                <a:solidFill>
                  <a:schemeClr val="dk1"/>
                </a:solidFill>
                <a:latin typeface="Arial"/>
                <a:ea typeface="Arial"/>
                <a:cs typeface="Arial"/>
                <a:sym typeface="Arial"/>
              </a:rPr>
              <a:t>tf-matching-score(</a:t>
            </a:r>
            <a:r>
              <a:rPr i="1" lang="de-DE" sz="1100">
                <a:solidFill>
                  <a:schemeClr val="dk1"/>
                </a:solidFill>
                <a:latin typeface="Arial"/>
                <a:ea typeface="Arial"/>
                <a:cs typeface="Arial"/>
                <a:sym typeface="Arial"/>
              </a:rPr>
              <a:t>q</a:t>
            </a:r>
            <a:r>
              <a:rPr lang="de-DE" sz="1100">
                <a:solidFill>
                  <a:schemeClr val="dk1"/>
                </a:solidFill>
                <a:latin typeface="Arial"/>
                <a:ea typeface="Arial"/>
                <a:cs typeface="Arial"/>
                <a:sym typeface="Arial"/>
              </a:rPr>
              <a:t>, </a:t>
            </a:r>
            <a:r>
              <a:rPr i="1" lang="de-DE" sz="1100">
                <a:solidFill>
                  <a:schemeClr val="dk1"/>
                </a:solidFill>
                <a:latin typeface="Arial"/>
                <a:ea typeface="Arial"/>
                <a:cs typeface="Arial"/>
                <a:sym typeface="Arial"/>
              </a:rPr>
              <a:t>d</a:t>
            </a:r>
            <a:r>
              <a:rPr lang="de-DE" sz="1100">
                <a:solidFill>
                  <a:schemeClr val="dk1"/>
                </a:solidFill>
                <a:latin typeface="Arial"/>
                <a:ea typeface="Arial"/>
                <a:cs typeface="Arial"/>
                <a:sym typeface="Arial"/>
              </a:rPr>
              <a:t>) = Sum</a:t>
            </a:r>
            <a:r>
              <a:rPr baseline="-25000" i="1" lang="de-DE" sz="1100">
                <a:solidFill>
                  <a:schemeClr val="dk1"/>
                </a:solidFill>
                <a:latin typeface="Arial"/>
                <a:ea typeface="Arial"/>
                <a:cs typeface="Arial"/>
                <a:sym typeface="Arial"/>
              </a:rPr>
              <a:t>t</a:t>
            </a:r>
            <a:r>
              <a:rPr baseline="-25000" lang="de-DE" sz="1100">
                <a:solidFill>
                  <a:schemeClr val="dk1"/>
                </a:solidFill>
                <a:latin typeface="Arial"/>
                <a:ea typeface="Arial"/>
                <a:cs typeface="Arial"/>
                <a:sym typeface="Arial"/>
              </a:rPr>
              <a:t>∈</a:t>
            </a:r>
            <a:r>
              <a:rPr baseline="-25000" i="1" lang="de-DE" sz="1100">
                <a:solidFill>
                  <a:schemeClr val="dk1"/>
                </a:solidFill>
                <a:latin typeface="Arial"/>
                <a:ea typeface="Arial"/>
                <a:cs typeface="Arial"/>
                <a:sym typeface="Arial"/>
              </a:rPr>
              <a:t>q</a:t>
            </a:r>
            <a:r>
              <a:rPr b="1" baseline="-25000" lang="de-DE" sz="1100">
                <a:solidFill>
                  <a:schemeClr val="dk1"/>
                </a:solidFill>
                <a:latin typeface="Arial"/>
                <a:ea typeface="Arial"/>
                <a:cs typeface="Arial"/>
                <a:sym typeface="Arial"/>
              </a:rPr>
              <a:t>∩</a:t>
            </a:r>
            <a:r>
              <a:rPr baseline="-25000" i="1" lang="de-DE" sz="1100">
                <a:solidFill>
                  <a:schemeClr val="dk1"/>
                </a:solidFill>
                <a:latin typeface="Arial"/>
                <a:ea typeface="Arial"/>
                <a:cs typeface="Arial"/>
                <a:sym typeface="Arial"/>
              </a:rPr>
              <a:t>d </a:t>
            </a:r>
            <a:r>
              <a:rPr lang="de-DE" sz="1100">
                <a:solidFill>
                  <a:schemeClr val="dk1"/>
                </a:solidFill>
                <a:latin typeface="Arial"/>
                <a:ea typeface="Arial"/>
                <a:cs typeface="Arial"/>
                <a:sym typeface="Arial"/>
              </a:rPr>
              <a:t>(1 + log tf</a:t>
            </a:r>
            <a:r>
              <a:rPr baseline="-25000" i="1" lang="de-DE" sz="1100">
                <a:solidFill>
                  <a:schemeClr val="dk1"/>
                </a:solidFill>
                <a:latin typeface="Arial"/>
                <a:ea typeface="Arial"/>
                <a:cs typeface="Arial"/>
                <a:sym typeface="Arial"/>
              </a:rPr>
              <a:t>t</a:t>
            </a:r>
            <a:r>
              <a:rPr baseline="-25000" lang="de-DE" sz="1100">
                <a:solidFill>
                  <a:schemeClr val="dk1"/>
                </a:solidFill>
                <a:latin typeface="Arial"/>
                <a:ea typeface="Arial"/>
                <a:cs typeface="Arial"/>
                <a:sym typeface="Arial"/>
              </a:rPr>
              <a:t>,</a:t>
            </a:r>
            <a:r>
              <a:rPr baseline="-25000" i="1" lang="de-DE" sz="1100">
                <a:solidFill>
                  <a:schemeClr val="dk1"/>
                </a:solidFill>
                <a:latin typeface="Arial"/>
                <a:ea typeface="Arial"/>
                <a:cs typeface="Arial"/>
                <a:sym typeface="Arial"/>
              </a:rPr>
              <a:t>d</a:t>
            </a:r>
            <a:r>
              <a:rPr lang="de-DE"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rPr lang="de-DE" sz="1100">
                <a:solidFill>
                  <a:schemeClr val="dk1"/>
                </a:solidFill>
                <a:latin typeface="Arial"/>
                <a:ea typeface="Arial"/>
                <a:cs typeface="Arial"/>
                <a:sym typeface="Arial"/>
              </a:rPr>
              <a:t>So assume that the frequencies are of those of terms that appear in both the query and the document are (1,2,10,1000) then we compute the log frequency weight of each term in document using the tf-matching-score formula.</a:t>
            </a:r>
            <a:endParaRPr sz="1100">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Times New Roman"/>
              <a:buNone/>
            </a:pPr>
            <a:r>
              <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sz="1100">
                <a:solidFill>
                  <a:schemeClr val="dk1"/>
                </a:solidFill>
                <a:latin typeface="Arial"/>
                <a:ea typeface="Arial"/>
                <a:cs typeface="Arial"/>
                <a:sym typeface="Arial"/>
              </a:rPr>
              <a:t>So, let‘s take the bracket first. This computes the weight of a term t in a document d. Then we only Sum the log frequency weight of the terms that appear in both the query and the document. Hence, </a:t>
            </a:r>
            <a:r>
              <a:rPr i="0" lang="de-DE" sz="1100">
                <a:solidFill>
                  <a:schemeClr val="dk1"/>
                </a:solidFill>
                <a:latin typeface="Arial"/>
                <a:ea typeface="Arial"/>
                <a:cs typeface="Arial"/>
                <a:sym typeface="Arial"/>
              </a:rPr>
              <a:t>the </a:t>
            </a:r>
            <a:r>
              <a:rPr b="1" i="0" lang="de-DE" sz="1100">
                <a:solidFill>
                  <a:schemeClr val="dk1"/>
                </a:solidFill>
                <a:latin typeface="Arial"/>
                <a:ea typeface="Arial"/>
                <a:cs typeface="Arial"/>
                <a:sym typeface="Arial"/>
              </a:rPr>
              <a:t>intersection</a:t>
            </a:r>
            <a:r>
              <a:rPr i="0" lang="de-DE" sz="1100">
                <a:solidFill>
                  <a:schemeClr val="dk1"/>
                </a:solidFill>
                <a:latin typeface="Arial"/>
                <a:ea typeface="Arial"/>
                <a:cs typeface="Arial"/>
                <a:sym typeface="Arial"/>
              </a:rPr>
              <a:t> of two sets q and d, denoted by q ∩ d, is the set containing all terms found in the query q that also belong to the document d.  </a:t>
            </a:r>
            <a:endParaRPr sz="1100">
              <a:solidFill>
                <a:schemeClr val="dk1"/>
              </a:solidFill>
              <a:latin typeface="Arial"/>
              <a:ea typeface="Arial"/>
              <a:cs typeface="Arial"/>
              <a:sym typeface="Arial"/>
            </a:endParaRPr>
          </a:p>
          <a:p>
            <a:pPr indent="0" lvl="0" marL="0" rtl="0" algn="l">
              <a:spcBef>
                <a:spcPts val="360"/>
              </a:spcBef>
              <a:spcAft>
                <a:spcPts val="0"/>
              </a:spcAft>
              <a:buNone/>
            </a:pPr>
            <a:r>
              <a:t/>
            </a:r>
            <a:endParaRPr i="0" sz="1100">
              <a:solidFill>
                <a:schemeClr val="dk1"/>
              </a:solidFill>
              <a:latin typeface="Arial"/>
              <a:ea typeface="Arial"/>
              <a:cs typeface="Arial"/>
              <a:sym typeface="Arial"/>
            </a:endParaRPr>
          </a:p>
          <a:p>
            <a:pPr indent="0" lvl="0" marL="0" rtl="0" algn="l">
              <a:spcBef>
                <a:spcPts val="360"/>
              </a:spcBef>
              <a:spcAft>
                <a:spcPts val="0"/>
              </a:spcAft>
              <a:buNone/>
            </a:pPr>
            <a:r>
              <a:rPr i="0" lang="de-DE" sz="1100">
                <a:solidFill>
                  <a:schemeClr val="dk1"/>
                </a:solidFill>
                <a:latin typeface="Arial"/>
                <a:ea typeface="Arial"/>
                <a:cs typeface="Arial"/>
                <a:sym typeface="Arial"/>
              </a:rPr>
              <a:t>(0+1+1.3+2+4)=8.3 is the score for the document-query pair. </a:t>
            </a:r>
            <a:endParaRPr sz="1100">
              <a:solidFill>
                <a:schemeClr val="dk1"/>
              </a:solidFill>
              <a:latin typeface="Arial"/>
              <a:ea typeface="Arial"/>
              <a:cs typeface="Arial"/>
              <a:sym typeface="Arial"/>
            </a:endParaRPr>
          </a:p>
          <a:p>
            <a:pPr indent="0" lvl="0" marL="0" rtl="0" algn="l">
              <a:spcBef>
                <a:spcPts val="360"/>
              </a:spcBef>
              <a:spcAft>
                <a:spcPts val="0"/>
              </a:spcAft>
              <a:buNone/>
            </a:pPr>
            <a:r>
              <a:rPr lang="de-DE">
                <a:solidFill>
                  <a:schemeClr val="dk1"/>
                </a:solidFill>
                <a:latin typeface="Calibri"/>
                <a:ea typeface="Calibri"/>
                <a:cs typeface="Calibri"/>
                <a:sym typeface="Calibri"/>
              </a:rPr>
              <a:t>     </a:t>
            </a:r>
            <a:endParaRPr/>
          </a:p>
          <a:p>
            <a:pPr indent="0" lvl="0" marL="0" rtl="0" algn="l">
              <a:spcBef>
                <a:spcPts val="360"/>
              </a:spcBef>
              <a:spcAft>
                <a:spcPts val="0"/>
              </a:spcAft>
              <a:buNone/>
            </a:pPr>
            <a:r>
              <a:t/>
            </a:r>
            <a:endParaRPr>
              <a:solidFill>
                <a:schemeClr val="dk1"/>
              </a:solidFill>
              <a:latin typeface="Calibri"/>
              <a:ea typeface="Calibri"/>
              <a:cs typeface="Calibri"/>
              <a:sym typeface="Calibri"/>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159" name="Google Shape;159;p11: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5"/>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1pPr>
            <a:lvl2pPr indent="0" lvl="1"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2pPr>
            <a:lvl3pPr indent="0" lvl="2"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3pPr>
            <a:lvl4pPr indent="0" lvl="3"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4pPr>
            <a:lvl5pPr indent="0" lvl="4"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5pPr>
            <a:lvl6pPr indent="0" lvl="5"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6pPr>
            <a:lvl7pPr indent="0" lvl="6"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7pPr>
            <a:lvl8pPr indent="0" lvl="7"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8pPr>
            <a:lvl9pPr indent="0" lvl="8"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16"/>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17"/>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8"/>
          <p:cNvSpPr txBox="1"/>
          <p:nvPr>
            <p:ph type="ctrTitle"/>
          </p:nvPr>
        </p:nvSpPr>
        <p:spPr>
          <a:xfrm>
            <a:off x="1691680" y="1988840"/>
            <a:ext cx="5472608" cy="19202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subTitle"/>
          </p:nvPr>
        </p:nvSpPr>
        <p:spPr>
          <a:xfrm>
            <a:off x="1691680" y="4270243"/>
            <a:ext cx="5472608" cy="98296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lt2"/>
              </a:buClr>
              <a:buSzPts val="2800"/>
              <a:buNone/>
              <a:defRPr sz="2800">
                <a:solidFill>
                  <a:schemeClr val="lt2"/>
                </a:solidFill>
                <a:latin typeface="Arial"/>
                <a:ea typeface="Arial"/>
                <a:cs typeface="Arial"/>
                <a:sym typeface="Aria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18"/>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9"/>
          <p:cNvSpPr txBox="1"/>
          <p:nvPr>
            <p:ph type="title"/>
          </p:nvPr>
        </p:nvSpPr>
        <p:spPr>
          <a:xfrm>
            <a:off x="722313" y="3411074"/>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30066"/>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722313" y="1700808"/>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19"/>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20"/>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20"/>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51" name="Shape 51"/>
        <p:cNvGrpSpPr/>
        <p:nvPr/>
      </p:nvGrpSpPr>
      <p:grpSpPr>
        <a:xfrm>
          <a:off x="0" y="0"/>
          <a:ext cx="0" cy="0"/>
          <a:chOff x="0" y="0"/>
          <a:chExt cx="0" cy="0"/>
        </a:xfrm>
      </p:grpSpPr>
      <p:sp>
        <p:nvSpPr>
          <p:cNvPr id="52" name="Google Shape;52;p21"/>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1"/>
          <p:cNvSpPr txBox="1"/>
          <p:nvPr>
            <p:ph idx="1" type="body"/>
          </p:nvPr>
        </p:nvSpPr>
        <p:spPr>
          <a:xfrm>
            <a:off x="457200" y="1600202"/>
            <a:ext cx="5482952" cy="422906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21"/>
          <p:cNvSpPr txBox="1"/>
          <p:nvPr>
            <p:ph idx="2" type="body"/>
          </p:nvPr>
        </p:nvSpPr>
        <p:spPr>
          <a:xfrm>
            <a:off x="6084168" y="1604798"/>
            <a:ext cx="2602632" cy="3648405"/>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21"/>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1792288" y="4800600"/>
            <a:ext cx="54864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3006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p:nvPr>
            <p:ph idx="2" type="pic"/>
          </p:nvPr>
        </p:nvSpPr>
        <p:spPr>
          <a:xfrm>
            <a:off x="1792288" y="612775"/>
            <a:ext cx="5486400" cy="4114800"/>
          </a:xfrm>
          <a:prstGeom prst="rect">
            <a:avLst/>
          </a:prstGeom>
          <a:noFill/>
          <a:ln>
            <a:noFill/>
          </a:ln>
        </p:spPr>
      </p:sp>
      <p:sp>
        <p:nvSpPr>
          <p:cNvPr id="61" name="Google Shape;61;p22"/>
          <p:cNvSpPr txBox="1"/>
          <p:nvPr>
            <p:ph idx="1" type="body"/>
          </p:nvPr>
        </p:nvSpPr>
        <p:spPr>
          <a:xfrm>
            <a:off x="1792288" y="5367338"/>
            <a:ext cx="5486400" cy="36591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65" name="Shape 65"/>
        <p:cNvGrpSpPr/>
        <p:nvPr/>
      </p:nvGrpSpPr>
      <p:grpSpPr>
        <a:xfrm>
          <a:off x="0" y="0"/>
          <a:ext cx="0" cy="0"/>
          <a:chOff x="0" y="0"/>
          <a:chExt cx="0" cy="0"/>
        </a:xfrm>
      </p:grpSpPr>
      <p:sp>
        <p:nvSpPr>
          <p:cNvPr id="66" name="Google Shape;66;p23"/>
          <p:cNvSpPr txBox="1"/>
          <p:nvPr>
            <p:ph idx="1" type="body"/>
          </p:nvPr>
        </p:nvSpPr>
        <p:spPr>
          <a:xfrm>
            <a:off x="457200" y="1425188"/>
            <a:ext cx="8229600" cy="429855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2"/>
              </a:buClr>
              <a:buSzPts val="2800"/>
              <a:buFont typeface="Noto Sans Symbols"/>
              <a:buChar char="▪"/>
              <a:defRPr sz="2800"/>
            </a:lvl1pPr>
            <a:lvl2pPr indent="-381000" lvl="1" marL="914400" algn="l">
              <a:spcBef>
                <a:spcPts val="480"/>
              </a:spcBef>
              <a:spcAft>
                <a:spcPts val="0"/>
              </a:spcAft>
              <a:buClr>
                <a:schemeClr val="dk2"/>
              </a:buClr>
              <a:buSzPts val="2400"/>
              <a:buFont typeface="Noto Sans Symbols"/>
              <a:buChar char="▪"/>
              <a:defRPr sz="2400"/>
            </a:lvl2pPr>
            <a:lvl3pPr indent="-355600" lvl="2" marL="1371600" algn="l">
              <a:spcBef>
                <a:spcPts val="400"/>
              </a:spcBef>
              <a:spcAft>
                <a:spcPts val="0"/>
              </a:spcAft>
              <a:buClr>
                <a:schemeClr val="dk2"/>
              </a:buClr>
              <a:buSzPts val="2000"/>
              <a:buFont typeface="Noto Sans Symbols"/>
              <a:buChar char="▪"/>
              <a:defRPr sz="2000"/>
            </a:lvl3pPr>
            <a:lvl4pPr indent="-342900" lvl="3" marL="1828800" algn="l">
              <a:spcBef>
                <a:spcPts val="360"/>
              </a:spcBef>
              <a:spcAft>
                <a:spcPts val="0"/>
              </a:spcAft>
              <a:buClr>
                <a:schemeClr val="dk2"/>
              </a:buClr>
              <a:buSzPts val="1800"/>
              <a:buFont typeface="Noto Sans Symbols"/>
              <a:buChar char="▪"/>
              <a:defRPr/>
            </a:lvl4pPr>
            <a:lvl5pPr indent="-342900" lvl="4" marL="2286000" algn="l">
              <a:spcBef>
                <a:spcPts val="360"/>
              </a:spcBef>
              <a:spcAft>
                <a:spcPts val="0"/>
              </a:spcAft>
              <a:buClr>
                <a:schemeClr val="dk2"/>
              </a:buClr>
              <a:buSzPts val="18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3"/>
          <p:cNvSpPr txBox="1"/>
          <p:nvPr>
            <p:ph type="title"/>
          </p:nvPr>
        </p:nvSpPr>
        <p:spPr>
          <a:xfrm>
            <a:off x="457200" y="427039"/>
            <a:ext cx="8229600" cy="90045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14"/>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330066"/>
              </a:buClr>
              <a:buSzPts val="4000"/>
              <a:buFont typeface="Arial"/>
              <a:buNone/>
              <a:defRPr b="1" i="0" sz="4000" u="none" cap="none" strike="noStrike">
                <a:solidFill>
                  <a:srgbClr val="33006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4"/>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14"/>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9pPr>
          </a:lstStyle>
          <a:p/>
        </p:txBody>
      </p:sp>
      <p:sp>
        <p:nvSpPr>
          <p:cNvPr id="17" name="Google Shape;17;p14"/>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9pPr>
          </a:lstStyle>
          <a:p/>
        </p:txBody>
      </p:sp>
      <p:sp>
        <p:nvSpPr>
          <p:cNvPr id="18" name="Google Shape;18;p1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1pPr>
            <a:lvl2pPr indent="0" lvl="1"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2pPr>
            <a:lvl3pPr indent="0" lvl="2"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3pPr>
            <a:lvl4pPr indent="0" lvl="3"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4pPr>
            <a:lvl5pPr indent="0" lvl="4"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5pPr>
            <a:lvl6pPr indent="0" lvl="5"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6pPr>
            <a:lvl7pPr indent="0" lvl="6"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7pPr>
            <a:lvl8pPr indent="0" lvl="7"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8pPr>
            <a:lvl9pPr indent="0" lvl="8"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title"/>
          </p:nvPr>
        </p:nvSpPr>
        <p:spPr>
          <a:xfrm>
            <a:off x="214313" y="104775"/>
            <a:ext cx="8223250" cy="13065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de-DE"/>
              <a:t>Outline</a:t>
            </a:r>
            <a:endParaRPr/>
          </a:p>
        </p:txBody>
      </p:sp>
      <p:sp>
        <p:nvSpPr>
          <p:cNvPr id="73" name="Google Shape;73;p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74" name="Google Shape;74;p1"/>
          <p:cNvSpPr txBox="1"/>
          <p:nvPr/>
        </p:nvSpPr>
        <p:spPr>
          <a:xfrm>
            <a:off x="180975" y="1411288"/>
            <a:ext cx="8505825" cy="4725988"/>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rgbClr val="BDD3E9"/>
              </a:buClr>
              <a:buSzPts val="2240"/>
              <a:buFont typeface="Arial"/>
              <a:buAutoNum type="arabicPeriod"/>
            </a:pPr>
            <a:r>
              <a:rPr b="0" i="0" lang="de-DE" sz="3200" u="none" cap="none" strike="noStrike">
                <a:solidFill>
                  <a:srgbClr val="BDD3E9"/>
                </a:solidFill>
                <a:latin typeface="Calibri"/>
                <a:ea typeface="Calibri"/>
                <a:cs typeface="Calibri"/>
                <a:sym typeface="Calibri"/>
              </a:rPr>
              <a:t>Why ranked retrieval? </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b="0" i="0" lang="de-DE" sz="3200" u="none" cap="none" strike="noStrike">
                <a:solidFill>
                  <a:schemeClr val="dk2"/>
                </a:solidFill>
                <a:latin typeface="Calibri"/>
                <a:ea typeface="Calibri"/>
                <a:cs typeface="Calibri"/>
                <a:sym typeface="Calibri"/>
              </a:rPr>
              <a:t> Term frequency</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b="0" i="0" lang="de-DE" sz="3200" u="none" cap="none" strike="noStrike">
                <a:solidFill>
                  <a:srgbClr val="BDD3E9"/>
                </a:solidFill>
                <a:latin typeface="Calibri"/>
                <a:ea typeface="Calibri"/>
                <a:cs typeface="Calibri"/>
                <a:sym typeface="Calibri"/>
              </a:rPr>
              <a:t> tf-idf weighting</a:t>
            </a:r>
            <a:endParaRPr/>
          </a:p>
          <a:p>
            <a:pPr indent="-514350" lvl="0" marL="514350" marR="0" rtl="0" algn="l">
              <a:lnSpc>
                <a:spcPct val="150000"/>
              </a:lnSpc>
              <a:spcBef>
                <a:spcPts val="700"/>
              </a:spcBef>
              <a:spcAft>
                <a:spcPts val="0"/>
              </a:spcAft>
              <a:buClr>
                <a:srgbClr val="336699"/>
              </a:buClr>
              <a:buSzPts val="2240"/>
              <a:buFont typeface="Arial"/>
              <a:buAutoNum type="arabicPeriod"/>
            </a:pPr>
            <a:r>
              <a:rPr b="0" i="0" lang="de-DE" sz="3200" u="none" cap="none" strike="noStrike">
                <a:solidFill>
                  <a:srgbClr val="B7CCE4"/>
                </a:solidFill>
                <a:latin typeface="Calibri"/>
                <a:ea typeface="Calibri"/>
                <a:cs typeface="Calibri"/>
                <a:sym typeface="Calibri"/>
              </a:rPr>
              <a:t> The vector space model</a:t>
            </a:r>
            <a:endParaRPr/>
          </a:p>
          <a:p>
            <a:pPr indent="-351790" lvl="0" marL="514350" marR="0" rtl="0" algn="l">
              <a:lnSpc>
                <a:spcPct val="150000"/>
              </a:lnSpc>
              <a:spcBef>
                <a:spcPts val="700"/>
              </a:spcBef>
              <a:spcAft>
                <a:spcPts val="0"/>
              </a:spcAft>
              <a:buClr>
                <a:srgbClr val="336699"/>
              </a:buClr>
              <a:buSzPts val="2560"/>
              <a:buFont typeface="Calibri"/>
              <a:buNone/>
            </a:pPr>
            <a:r>
              <a:t/>
            </a:r>
            <a:endParaRPr b="0" i="0" sz="3200" u="none" cap="none" strike="noStrike">
              <a:solidFill>
                <a:srgbClr val="336699"/>
              </a:solidFill>
              <a:latin typeface="Calibri"/>
              <a:ea typeface="Calibri"/>
              <a:cs typeface="Calibri"/>
              <a:sym typeface="Calibri"/>
            </a:endParaRPr>
          </a:p>
          <a:p>
            <a:pPr indent="-351790" lvl="0" marL="514350" marR="0" rtl="0" algn="l">
              <a:lnSpc>
                <a:spcPct val="150000"/>
              </a:lnSpc>
              <a:spcBef>
                <a:spcPts val="700"/>
              </a:spcBef>
              <a:spcAft>
                <a:spcPts val="0"/>
              </a:spcAft>
              <a:buClr>
                <a:srgbClr val="336699"/>
              </a:buClr>
              <a:buSzPts val="2560"/>
              <a:buFont typeface="Calibri"/>
              <a:buNone/>
            </a:pPr>
            <a:r>
              <a:t/>
            </a:r>
            <a:endParaRPr b="0" i="0" sz="3200" u="none" cap="none" strike="noStrike">
              <a:solidFill>
                <a:srgbClr val="33669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de-DE"/>
              <a:t>Exercise</a:t>
            </a:r>
            <a:endParaRPr/>
          </a:p>
        </p:txBody>
      </p:sp>
      <p:sp>
        <p:nvSpPr>
          <p:cNvPr id="169" name="Google Shape;169;p12"/>
          <p:cNvSpPr txBox="1"/>
          <p:nvPr>
            <p:ph idx="1" type="body"/>
          </p:nvPr>
        </p:nvSpPr>
        <p:spPr>
          <a:xfrm>
            <a:off x="457200" y="1600203"/>
            <a:ext cx="8229600" cy="9647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de-DE"/>
              <a:t>Apply log frequency weighting to the following tf values:</a:t>
            </a:r>
            <a:endParaRPr/>
          </a:p>
        </p:txBody>
      </p:sp>
      <p:sp>
        <p:nvSpPr>
          <p:cNvPr id="170" name="Google Shape;170;p1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71" name="Google Shape;171;p12"/>
          <p:cNvSpPr txBox="1"/>
          <p:nvPr/>
        </p:nvSpPr>
        <p:spPr>
          <a:xfrm>
            <a:off x="755576" y="3009405"/>
            <a:ext cx="4572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5 🡪 1+0.70=1.7</a:t>
            </a:r>
            <a:endParaRPr sz="24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7 🡪 1+ 0.85=1.95</a:t>
            </a:r>
            <a:endParaRPr sz="24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8 🡪 1+0.90= 1.90</a:t>
            </a:r>
            <a:endParaRPr sz="2400">
              <a:solidFill>
                <a:schemeClr val="dk1"/>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214313" y="104775"/>
            <a:ext cx="8223250" cy="13065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de-DE"/>
              <a:t>Outline</a:t>
            </a:r>
            <a:endParaRPr/>
          </a:p>
        </p:txBody>
      </p:sp>
      <p:sp>
        <p:nvSpPr>
          <p:cNvPr id="177" name="Google Shape;177;p1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78" name="Google Shape;178;p13"/>
          <p:cNvSpPr txBox="1"/>
          <p:nvPr/>
        </p:nvSpPr>
        <p:spPr>
          <a:xfrm>
            <a:off x="180975" y="1411288"/>
            <a:ext cx="8505825" cy="4725988"/>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rgbClr val="BDD3E9"/>
              </a:buClr>
              <a:buSzPts val="2240"/>
              <a:buFont typeface="Arial"/>
              <a:buAutoNum type="arabicPeriod"/>
            </a:pPr>
            <a:r>
              <a:rPr lang="de-DE" sz="3200">
                <a:solidFill>
                  <a:srgbClr val="BDD3E9"/>
                </a:solidFill>
                <a:latin typeface="Calibri"/>
                <a:ea typeface="Calibri"/>
                <a:cs typeface="Calibri"/>
                <a:sym typeface="Calibri"/>
              </a:rPr>
              <a:t>Why ranked retrieval? </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lang="de-DE" sz="3200">
                <a:solidFill>
                  <a:srgbClr val="BDD3E9"/>
                </a:solidFill>
                <a:latin typeface="Calibri"/>
                <a:ea typeface="Calibri"/>
                <a:cs typeface="Calibri"/>
                <a:sym typeface="Calibri"/>
              </a:rPr>
              <a:t> Term frequency</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lang="de-DE" sz="3200">
                <a:solidFill>
                  <a:schemeClr val="dk2"/>
                </a:solidFill>
                <a:latin typeface="Calibri"/>
                <a:ea typeface="Calibri"/>
                <a:cs typeface="Calibri"/>
                <a:sym typeface="Calibri"/>
              </a:rPr>
              <a:t> tf-idf weighting</a:t>
            </a:r>
            <a:endParaRPr/>
          </a:p>
          <a:p>
            <a:pPr indent="-514350" lvl="0" marL="514350" marR="0" rtl="0" algn="l">
              <a:lnSpc>
                <a:spcPct val="150000"/>
              </a:lnSpc>
              <a:spcBef>
                <a:spcPts val="700"/>
              </a:spcBef>
              <a:spcAft>
                <a:spcPts val="0"/>
              </a:spcAft>
              <a:buClr>
                <a:srgbClr val="336699"/>
              </a:buClr>
              <a:buSzPts val="2240"/>
              <a:buFont typeface="Arial"/>
              <a:buAutoNum type="arabicPeriod"/>
            </a:pPr>
            <a:r>
              <a:rPr lang="de-DE" sz="3200">
                <a:solidFill>
                  <a:srgbClr val="B7CCE4"/>
                </a:solidFill>
                <a:latin typeface="Calibri"/>
                <a:ea typeface="Calibri"/>
                <a:cs typeface="Calibri"/>
                <a:sym typeface="Calibri"/>
              </a:rPr>
              <a:t> The vector space model</a:t>
            </a:r>
            <a:endParaRPr/>
          </a:p>
          <a:p>
            <a:pPr indent="-351790" lvl="0" marL="514350" marR="0" rtl="0" algn="l">
              <a:lnSpc>
                <a:spcPct val="150000"/>
              </a:lnSpc>
              <a:spcBef>
                <a:spcPts val="700"/>
              </a:spcBef>
              <a:spcAft>
                <a:spcPts val="0"/>
              </a:spcAft>
              <a:buClr>
                <a:srgbClr val="336699"/>
              </a:buClr>
              <a:buSzPts val="2560"/>
              <a:buFont typeface="Calibri"/>
              <a:buNone/>
            </a:pPr>
            <a:r>
              <a:t/>
            </a:r>
            <a:endParaRPr sz="3200">
              <a:solidFill>
                <a:srgbClr val="336699"/>
              </a:solidFill>
              <a:latin typeface="Calibri"/>
              <a:ea typeface="Calibri"/>
              <a:cs typeface="Calibri"/>
              <a:sym typeface="Calibri"/>
            </a:endParaRPr>
          </a:p>
          <a:p>
            <a:pPr indent="-351790" lvl="0" marL="514350" marR="0" rtl="0" algn="l">
              <a:lnSpc>
                <a:spcPct val="150000"/>
              </a:lnSpc>
              <a:spcBef>
                <a:spcPts val="700"/>
              </a:spcBef>
              <a:spcAft>
                <a:spcPts val="0"/>
              </a:spcAft>
              <a:buClr>
                <a:srgbClr val="336699"/>
              </a:buClr>
              <a:buSzPts val="2560"/>
              <a:buFont typeface="Calibri"/>
              <a:buNone/>
            </a:pPr>
            <a:r>
              <a:t/>
            </a:r>
            <a:endParaRPr sz="3200">
              <a:solidFill>
                <a:srgbClr val="3366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bd3da1eecd_0_0"/>
          <p:cNvSpPr txBox="1"/>
          <p:nvPr>
            <p:ph type="title"/>
          </p:nvPr>
        </p:nvSpPr>
        <p:spPr>
          <a:xfrm>
            <a:off x="71350" y="63070"/>
            <a:ext cx="8229600" cy="628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de-DE"/>
              <a:t>Weighting schemes</a:t>
            </a:r>
            <a:endParaRPr/>
          </a:p>
        </p:txBody>
      </p:sp>
      <p:sp>
        <p:nvSpPr>
          <p:cNvPr id="185" name="Google Shape;185;g2bd3da1eecd_0_0"/>
          <p:cNvSpPr txBox="1"/>
          <p:nvPr>
            <p:ph idx="12" type="sldNum"/>
          </p:nvPr>
        </p:nvSpPr>
        <p:spPr>
          <a:xfrm>
            <a:off x="6553200" y="6356351"/>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pic>
        <p:nvPicPr>
          <p:cNvPr id="186" name="Google Shape;186;g2bd3da1eecd_0_0"/>
          <p:cNvPicPr preferRelativeResize="0"/>
          <p:nvPr/>
        </p:nvPicPr>
        <p:blipFill>
          <a:blip r:embed="rId3">
            <a:alphaModFix/>
          </a:blip>
          <a:stretch>
            <a:fillRect/>
          </a:stretch>
        </p:blipFill>
        <p:spPr>
          <a:xfrm>
            <a:off x="152400" y="1570039"/>
            <a:ext cx="8839198" cy="3812719"/>
          </a:xfrm>
          <a:prstGeom prst="rect">
            <a:avLst/>
          </a:prstGeom>
          <a:noFill/>
          <a:ln>
            <a:noFill/>
          </a:ln>
        </p:spPr>
      </p:pic>
      <p:cxnSp>
        <p:nvCxnSpPr>
          <p:cNvPr id="187" name="Google Shape;187;g2bd3da1eecd_0_0"/>
          <p:cNvCxnSpPr/>
          <p:nvPr/>
        </p:nvCxnSpPr>
        <p:spPr>
          <a:xfrm rot="10800000">
            <a:off x="6995725" y="4017925"/>
            <a:ext cx="39900" cy="6285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g2bd3da1eecd_0_0"/>
          <p:cNvSpPr txBox="1"/>
          <p:nvPr/>
        </p:nvSpPr>
        <p:spPr>
          <a:xfrm>
            <a:off x="5789700" y="4646425"/>
            <a:ext cx="28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rPr>
              <a:t>Document length normalisation</a:t>
            </a:r>
            <a:endParaRPr>
              <a:solidFill>
                <a:schemeClr val="dk1"/>
              </a:solidFill>
            </a:endParaRPr>
          </a:p>
        </p:txBody>
      </p:sp>
      <p:sp>
        <p:nvSpPr>
          <p:cNvPr id="189" name="Google Shape;189;g2bd3da1eecd_0_0"/>
          <p:cNvSpPr txBox="1"/>
          <p:nvPr/>
        </p:nvSpPr>
        <p:spPr>
          <a:xfrm>
            <a:off x="1306850" y="890725"/>
            <a:ext cx="139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800">
                <a:solidFill>
                  <a:schemeClr val="dk1"/>
                </a:solidFill>
              </a:rPr>
              <a:t>Local</a:t>
            </a:r>
            <a:endParaRPr sz="2800">
              <a:solidFill>
                <a:schemeClr val="dk1"/>
              </a:solidFill>
            </a:endParaRPr>
          </a:p>
        </p:txBody>
      </p:sp>
      <p:sp>
        <p:nvSpPr>
          <p:cNvPr id="190" name="Google Shape;190;g2bd3da1eecd_0_0"/>
          <p:cNvSpPr txBox="1"/>
          <p:nvPr/>
        </p:nvSpPr>
        <p:spPr>
          <a:xfrm>
            <a:off x="4000550" y="890725"/>
            <a:ext cx="139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800">
                <a:solidFill>
                  <a:schemeClr val="dk1"/>
                </a:solidFill>
              </a:rPr>
              <a:t>Global</a:t>
            </a:r>
            <a:endParaRPr sz="2800">
              <a:solidFill>
                <a:schemeClr val="dk1"/>
              </a:solidFill>
            </a:endParaRPr>
          </a:p>
        </p:txBody>
      </p:sp>
      <p:sp>
        <p:nvSpPr>
          <p:cNvPr id="191" name="Google Shape;191;g2bd3da1eecd_0_0"/>
          <p:cNvSpPr txBox="1"/>
          <p:nvPr/>
        </p:nvSpPr>
        <p:spPr>
          <a:xfrm>
            <a:off x="6335250" y="921050"/>
            <a:ext cx="283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800">
                <a:solidFill>
                  <a:schemeClr val="dk1"/>
                </a:solidFill>
              </a:rPr>
              <a:t>Doc length</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de-DE"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81" name="Google Shape;81;p2"/>
          <p:cNvSpPr txBox="1"/>
          <p:nvPr/>
        </p:nvSpPr>
        <p:spPr>
          <a:xfrm>
            <a:off x="285720" y="12700"/>
            <a:ext cx="8572560" cy="68642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de-DE" sz="3600" u="none" cap="none" strike="noStrike">
                <a:solidFill>
                  <a:schemeClr val="dk1"/>
                </a:solidFill>
                <a:latin typeface="Arial"/>
                <a:ea typeface="Arial"/>
                <a:cs typeface="Arial"/>
                <a:sym typeface="Arial"/>
              </a:rPr>
              <a:t>Binary incidence matrix</a:t>
            </a:r>
            <a:endParaRPr sz="3600">
              <a:solidFill>
                <a:schemeClr val="dk1"/>
              </a:solidFill>
              <a:latin typeface="Arial"/>
              <a:ea typeface="Arial"/>
              <a:cs typeface="Arial"/>
              <a:sym typeface="Arial"/>
            </a:endParaRPr>
          </a:p>
        </p:txBody>
      </p:sp>
      <p:sp>
        <p:nvSpPr>
          <p:cNvPr id="82" name="Google Shape;82;p2"/>
          <p:cNvSpPr txBox="1"/>
          <p:nvPr/>
        </p:nvSpPr>
        <p:spPr>
          <a:xfrm>
            <a:off x="101682" y="4641887"/>
            <a:ext cx="8862805" cy="6864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400">
                <a:solidFill>
                  <a:schemeClr val="dk1"/>
                </a:solidFill>
                <a:latin typeface="Arial"/>
                <a:ea typeface="Arial"/>
                <a:cs typeface="Arial"/>
                <a:sym typeface="Arial"/>
              </a:rPr>
              <a:t>	Each document is represented as a binary vector ∈ {0, 1}</a:t>
            </a:r>
            <a:r>
              <a:rPr baseline="30000" lang="de-DE" sz="2400">
                <a:solidFill>
                  <a:schemeClr val="dk1"/>
                </a:solidFill>
                <a:latin typeface="Arial"/>
                <a:ea typeface="Arial"/>
                <a:cs typeface="Arial"/>
                <a:sym typeface="Arial"/>
              </a:rPr>
              <a:t>|</a:t>
            </a:r>
            <a:r>
              <a:rPr baseline="30000" i="1" lang="de-DE" sz="2400">
                <a:solidFill>
                  <a:schemeClr val="dk1"/>
                </a:solidFill>
                <a:latin typeface="Arial"/>
                <a:ea typeface="Arial"/>
                <a:cs typeface="Arial"/>
                <a:sym typeface="Arial"/>
              </a:rPr>
              <a:t>V</a:t>
            </a:r>
            <a:r>
              <a:rPr baseline="30000" lang="de-DE" sz="2400">
                <a:solidFill>
                  <a:schemeClr val="dk1"/>
                </a:solidFill>
                <a:latin typeface="Arial"/>
                <a:ea typeface="Arial"/>
                <a:cs typeface="Arial"/>
                <a:sym typeface="Arial"/>
              </a:rPr>
              <a:t>|.</a:t>
            </a:r>
            <a:endParaRPr/>
          </a:p>
        </p:txBody>
      </p:sp>
      <p:sp>
        <p:nvSpPr>
          <p:cNvPr id="83" name="Google Shape;83;p2"/>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84" name="Google Shape;84;p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85" name="Google Shape;85;p2"/>
          <p:cNvGraphicFramePr/>
          <p:nvPr/>
        </p:nvGraphicFramePr>
        <p:xfrm>
          <a:off x="251520" y="1529689"/>
          <a:ext cx="3000000" cy="3000000"/>
        </p:xfrm>
        <a:graphic>
          <a:graphicData uri="http://schemas.openxmlformats.org/drawingml/2006/table">
            <a:tbl>
              <a:tblPr bandRow="1" firstRow="1">
                <a:noFill/>
                <a:tableStyleId>{2B0EC5C5-5CB3-4C08-907B-658FEBED64A8}</a:tableStyleId>
              </a:tblPr>
              <a:tblGrid>
                <a:gridCol w="1522500"/>
                <a:gridCol w="1119350"/>
                <a:gridCol w="1103200"/>
                <a:gridCol w="1241975"/>
                <a:gridCol w="1241975"/>
                <a:gridCol w="1241975"/>
                <a:gridCol w="1241975"/>
              </a:tblGrid>
              <a:tr h="370850">
                <a:tc>
                  <a:txBody>
                    <a:bodyPr/>
                    <a:lstStyle/>
                    <a:p>
                      <a:pPr indent="0" lvl="0" marL="0" marR="0" rtl="0" algn="l">
                        <a:spcBef>
                          <a:spcPts val="0"/>
                        </a:spcBef>
                        <a:spcAft>
                          <a:spcPts val="0"/>
                        </a:spcAft>
                        <a:buNone/>
                      </a:pPr>
                      <a:r>
                        <a:t/>
                      </a:r>
                      <a:endParaRPr b="0" sz="16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The  Tempest</a:t>
                      </a:r>
                      <a:endParaRPr b="0" sz="1400"/>
                    </a:p>
                  </a:txBody>
                  <a:tcPr marT="45725" marB="45725" marR="91450" marL="91450"/>
                </a:tc>
                <a:tc>
                  <a:txBody>
                    <a:bodyPr/>
                    <a:lstStyle/>
                    <a:p>
                      <a:pPr indent="0" lvl="0" marL="0" marR="0" rtl="0" algn="l">
                        <a:spcBef>
                          <a:spcPts val="0"/>
                        </a:spcBef>
                        <a:spcAft>
                          <a:spcPts val="0"/>
                        </a:spcAft>
                        <a:buNone/>
                      </a:pPr>
                      <a:r>
                        <a:rPr b="0" lang="de-DE" sz="1400"/>
                        <a:t>Hamlet </a:t>
                      </a:r>
                      <a:endParaRPr b="0" sz="1400"/>
                    </a:p>
                  </a:txBody>
                  <a:tcPr marT="45725" marB="45725" marR="91450" marL="91450"/>
                </a:tc>
                <a:tc>
                  <a:txBody>
                    <a:bodyPr/>
                    <a:lstStyle/>
                    <a:p>
                      <a:pPr indent="0" lvl="0" marL="0" marR="0" rtl="0" algn="l">
                        <a:spcBef>
                          <a:spcPts val="0"/>
                        </a:spcBef>
                        <a:spcAft>
                          <a:spcPts val="0"/>
                        </a:spcAft>
                        <a:buNone/>
                      </a:pPr>
                      <a:r>
                        <a:rPr b="0" lang="de-DE" sz="1400"/>
                        <a:t>Othello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Macbeth . . .</a:t>
                      </a:r>
                      <a:endParaRPr/>
                    </a:p>
                    <a:p>
                      <a:pPr indent="0" lvl="0" marL="0" marR="0" rtl="0" algn="l">
                        <a:spcBef>
                          <a:spcPts val="0"/>
                        </a:spcBef>
                        <a:spcAft>
                          <a:spcPts val="0"/>
                        </a:spcAft>
                        <a:buNone/>
                      </a:pPr>
                      <a:r>
                        <a:t/>
                      </a:r>
                      <a:endParaRPr b="0" sz="1400"/>
                    </a:p>
                  </a:txBody>
                  <a:tcPr marT="45725" marB="45725" marR="91450" marL="91450"/>
                </a:tc>
              </a:tr>
              <a:tr h="370850">
                <a:tc>
                  <a:txBody>
                    <a:bodyPr/>
                    <a:lstStyle/>
                    <a:p>
                      <a:pPr indent="0" lvl="0" marL="0" marR="0" rtl="0" algn="l">
                        <a:spcBef>
                          <a:spcPts val="0"/>
                        </a:spcBef>
                        <a:spcAft>
                          <a:spcPts val="0"/>
                        </a:spcAft>
                        <a:buNone/>
                      </a:pPr>
                      <a:r>
                        <a:rPr lang="de-DE" sz="1400"/>
                        <a:t>ANTHONY</a:t>
                      </a:r>
                      <a:endParaRPr/>
                    </a:p>
                    <a:p>
                      <a:pPr indent="0" lvl="0" marL="0" marR="0" rtl="0" algn="l">
                        <a:spcBef>
                          <a:spcPts val="0"/>
                        </a:spcBef>
                        <a:spcAft>
                          <a:spcPts val="0"/>
                        </a:spcAft>
                        <a:buNone/>
                      </a:pPr>
                      <a:r>
                        <a:rPr lang="de-DE" sz="1400"/>
                        <a:t>BRUTUS</a:t>
                      </a:r>
                      <a:r>
                        <a:rPr lang="de-DE" sz="1400"/>
                        <a:t> </a:t>
                      </a:r>
                      <a:endParaRPr/>
                    </a:p>
                    <a:p>
                      <a:pPr indent="0" lvl="0" marL="0" marR="0" rtl="0" algn="l">
                        <a:spcBef>
                          <a:spcPts val="0"/>
                        </a:spcBef>
                        <a:spcAft>
                          <a:spcPts val="0"/>
                        </a:spcAft>
                        <a:buNone/>
                      </a:pPr>
                      <a:r>
                        <a:rPr lang="de-DE" sz="1400"/>
                        <a:t>CAESAR</a:t>
                      </a:r>
                      <a:endParaRPr/>
                    </a:p>
                    <a:p>
                      <a:pPr indent="0" lvl="0" marL="0" marR="0" rtl="0" algn="l">
                        <a:spcBef>
                          <a:spcPts val="0"/>
                        </a:spcBef>
                        <a:spcAft>
                          <a:spcPts val="0"/>
                        </a:spcAft>
                        <a:buNone/>
                      </a:pPr>
                      <a:r>
                        <a:rPr lang="de-DE" sz="1400"/>
                        <a:t>CALPURNIA</a:t>
                      </a:r>
                      <a:endParaRPr/>
                    </a:p>
                    <a:p>
                      <a:pPr indent="0" lvl="0" marL="0" marR="0" rtl="0" algn="l">
                        <a:spcBef>
                          <a:spcPts val="0"/>
                        </a:spcBef>
                        <a:spcAft>
                          <a:spcPts val="0"/>
                        </a:spcAft>
                        <a:buNone/>
                      </a:pPr>
                      <a:r>
                        <a:rPr lang="de-DE" sz="1400"/>
                        <a:t>CLEOPATRA</a:t>
                      </a:r>
                      <a:endParaRPr/>
                    </a:p>
                    <a:p>
                      <a:pPr indent="0" lvl="0" marL="0" marR="0" rtl="0" algn="l">
                        <a:spcBef>
                          <a:spcPts val="0"/>
                        </a:spcBef>
                        <a:spcAft>
                          <a:spcPts val="0"/>
                        </a:spcAft>
                        <a:buNone/>
                      </a:pPr>
                      <a:r>
                        <a:rPr lang="de-DE" sz="1400"/>
                        <a:t>MERCY</a:t>
                      </a:r>
                      <a:endParaRPr/>
                    </a:p>
                    <a:p>
                      <a:pPr indent="0" lvl="0" marL="0" marR="0" rtl="0" algn="l">
                        <a:spcBef>
                          <a:spcPts val="0"/>
                        </a:spcBef>
                        <a:spcAft>
                          <a:spcPts val="0"/>
                        </a:spcAft>
                        <a:buNone/>
                      </a:pPr>
                      <a:r>
                        <a:rPr lang="de-DE" sz="1400"/>
                        <a:t>WORSER</a:t>
                      </a:r>
                      <a:endParaRPr/>
                    </a:p>
                    <a:p>
                      <a:pPr indent="0" lvl="0" marL="0" marR="0" rtl="0" algn="l">
                        <a:spcBef>
                          <a:spcPts val="0"/>
                        </a:spcBef>
                        <a:spcAft>
                          <a:spcPts val="0"/>
                        </a:spcAft>
                        <a:buNone/>
                      </a:pPr>
                      <a:r>
                        <a:rPr lang="de-DE" sz="1200"/>
                        <a:t>. . .</a:t>
                      </a:r>
                      <a:endParaRPr sz="1200"/>
                    </a:p>
                  </a:txBody>
                  <a:tcPr marT="45725" marB="45725" marR="91450" marL="91450"/>
                </a:tc>
                <a:tc>
                  <a:txBody>
                    <a:bodyPr/>
                    <a:lstStyle/>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txBody>
                  <a:tcPr marT="45725" marB="45725" marR="91450" marL="91450"/>
                </a:tc>
                <a:tc>
                  <a:txBody>
                    <a:bodyPr/>
                    <a:lstStyle/>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t/>
                      </a:r>
                      <a:endParaRPr sz="1400"/>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92" name="Google Shape;92;p3"/>
          <p:cNvSpPr txBox="1"/>
          <p:nvPr/>
        </p:nvSpPr>
        <p:spPr>
          <a:xfrm>
            <a:off x="285720" y="12700"/>
            <a:ext cx="8572560" cy="75200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Count (frequency) matrix</a:t>
            </a:r>
            <a:endParaRPr/>
          </a:p>
        </p:txBody>
      </p:sp>
      <p:sp>
        <p:nvSpPr>
          <p:cNvPr id="93" name="Google Shape;93;p3"/>
          <p:cNvSpPr txBox="1"/>
          <p:nvPr/>
        </p:nvSpPr>
        <p:spPr>
          <a:xfrm>
            <a:off x="157500" y="4786244"/>
            <a:ext cx="8829000" cy="5262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400">
                <a:solidFill>
                  <a:schemeClr val="dk1"/>
                </a:solidFill>
                <a:latin typeface="Arial"/>
                <a:ea typeface="Arial"/>
                <a:cs typeface="Arial"/>
                <a:sym typeface="Arial"/>
              </a:rPr>
              <a:t>     Each document is now represented as a count vector ∈ N</a:t>
            </a:r>
            <a:r>
              <a:rPr baseline="30000" lang="de-DE" sz="2400">
                <a:solidFill>
                  <a:schemeClr val="dk1"/>
                </a:solidFill>
                <a:latin typeface="Arial"/>
                <a:ea typeface="Arial"/>
                <a:cs typeface="Arial"/>
                <a:sym typeface="Arial"/>
              </a:rPr>
              <a:t>|</a:t>
            </a:r>
            <a:r>
              <a:rPr baseline="30000" i="1" lang="de-DE" sz="2400">
                <a:solidFill>
                  <a:schemeClr val="dk1"/>
                </a:solidFill>
                <a:latin typeface="Arial"/>
                <a:ea typeface="Arial"/>
                <a:cs typeface="Arial"/>
                <a:sym typeface="Arial"/>
              </a:rPr>
              <a:t>V</a:t>
            </a:r>
            <a:r>
              <a:rPr baseline="30000" lang="de-DE" sz="2400">
                <a:solidFill>
                  <a:schemeClr val="dk1"/>
                </a:solidFill>
                <a:latin typeface="Arial"/>
                <a:ea typeface="Arial"/>
                <a:cs typeface="Arial"/>
                <a:sym typeface="Arial"/>
              </a:rPr>
              <a:t>|.</a:t>
            </a:r>
            <a:endParaRPr/>
          </a:p>
        </p:txBody>
      </p:sp>
      <p:sp>
        <p:nvSpPr>
          <p:cNvPr id="94" name="Google Shape;94;p3"/>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95" name="Google Shape;95;p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96" name="Google Shape;96;p3"/>
          <p:cNvGraphicFramePr/>
          <p:nvPr/>
        </p:nvGraphicFramePr>
        <p:xfrm>
          <a:off x="362835" y="1425885"/>
          <a:ext cx="3000000" cy="3000000"/>
        </p:xfrm>
        <a:graphic>
          <a:graphicData uri="http://schemas.openxmlformats.org/drawingml/2006/table">
            <a:tbl>
              <a:tblPr bandRow="1" firstRow="1">
                <a:noFill/>
                <a:tableStyleId>{2B0EC5C5-5CB3-4C08-907B-658FEBED64A8}</a:tableStyleId>
              </a:tblPr>
              <a:tblGrid>
                <a:gridCol w="1452250"/>
                <a:gridCol w="1368150"/>
                <a:gridCol w="1356050"/>
                <a:gridCol w="1006650"/>
                <a:gridCol w="843275"/>
                <a:gridCol w="843275"/>
                <a:gridCol w="1346800"/>
              </a:tblGrid>
              <a:tr h="370850">
                <a:tc>
                  <a:txBody>
                    <a:bodyPr/>
                    <a:lstStyle/>
                    <a:p>
                      <a:pPr indent="0" lvl="0" marL="0" marR="0" rtl="0" algn="l">
                        <a:spcBef>
                          <a:spcPts val="0"/>
                        </a:spcBef>
                        <a:spcAft>
                          <a:spcPts val="0"/>
                        </a:spcAft>
                        <a:buNone/>
                      </a:pPr>
                      <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Anthony and  Cleopatra</a:t>
                      </a:r>
                      <a:endParaRPr b="0" sz="14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400"/>
                        <a:t>Julius Caesar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The  Tempest</a:t>
                      </a:r>
                      <a:endParaRPr b="0" sz="1400"/>
                    </a:p>
                  </a:txBody>
                  <a:tcPr marT="45725" marB="45725" marR="91450" marL="91450"/>
                </a:tc>
                <a:tc>
                  <a:txBody>
                    <a:bodyPr/>
                    <a:lstStyle/>
                    <a:p>
                      <a:pPr indent="0" lvl="0" marL="0" marR="0" rtl="0" algn="l">
                        <a:spcBef>
                          <a:spcPts val="0"/>
                        </a:spcBef>
                        <a:spcAft>
                          <a:spcPts val="0"/>
                        </a:spcAft>
                        <a:buNone/>
                      </a:pPr>
                      <a:r>
                        <a:rPr b="0" lang="de-DE" sz="1400"/>
                        <a:t>Hamlet </a:t>
                      </a:r>
                      <a:endParaRPr b="0" sz="1400"/>
                    </a:p>
                  </a:txBody>
                  <a:tcPr marT="45725" marB="45725" marR="91450" marL="91450"/>
                </a:tc>
                <a:tc>
                  <a:txBody>
                    <a:bodyPr/>
                    <a:lstStyle/>
                    <a:p>
                      <a:pPr indent="0" lvl="0" marL="0" marR="0" rtl="0" algn="l">
                        <a:spcBef>
                          <a:spcPts val="0"/>
                        </a:spcBef>
                        <a:spcAft>
                          <a:spcPts val="0"/>
                        </a:spcAft>
                        <a:buNone/>
                      </a:pPr>
                      <a:r>
                        <a:rPr b="0" lang="de-DE" sz="1400"/>
                        <a:t>Othello </a:t>
                      </a:r>
                      <a:endParaRPr b="0"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Arial"/>
                        <a:buNone/>
                      </a:pPr>
                      <a:r>
                        <a:rPr b="0" lang="de-DE" sz="1400"/>
                        <a:t>Macbeth . . .</a:t>
                      </a:r>
                      <a:endParaRPr/>
                    </a:p>
                    <a:p>
                      <a:pPr indent="0" lvl="0" marL="0" marR="0" rtl="0" algn="l">
                        <a:spcBef>
                          <a:spcPts val="0"/>
                        </a:spcBef>
                        <a:spcAft>
                          <a:spcPts val="0"/>
                        </a:spcAft>
                        <a:buNone/>
                      </a:pPr>
                      <a:r>
                        <a:t/>
                      </a:r>
                      <a:endParaRPr b="0" sz="1400"/>
                    </a:p>
                  </a:txBody>
                  <a:tcPr marT="45725" marB="45725" marR="91450" marL="91450"/>
                </a:tc>
              </a:tr>
              <a:tr h="370850">
                <a:tc>
                  <a:txBody>
                    <a:bodyPr/>
                    <a:lstStyle/>
                    <a:p>
                      <a:pPr indent="0" lvl="0" marL="0" marR="0" rtl="0" algn="l">
                        <a:spcBef>
                          <a:spcPts val="0"/>
                        </a:spcBef>
                        <a:spcAft>
                          <a:spcPts val="0"/>
                        </a:spcAft>
                        <a:buNone/>
                      </a:pPr>
                      <a:r>
                        <a:rPr lang="de-DE" sz="1400"/>
                        <a:t>ANTHONY</a:t>
                      </a:r>
                      <a:endParaRPr/>
                    </a:p>
                    <a:p>
                      <a:pPr indent="0" lvl="0" marL="0" marR="0" rtl="0" algn="l">
                        <a:spcBef>
                          <a:spcPts val="0"/>
                        </a:spcBef>
                        <a:spcAft>
                          <a:spcPts val="0"/>
                        </a:spcAft>
                        <a:buNone/>
                      </a:pPr>
                      <a:r>
                        <a:rPr lang="de-DE" sz="1400"/>
                        <a:t>BRUTUS</a:t>
                      </a:r>
                      <a:r>
                        <a:rPr lang="de-DE" sz="1400"/>
                        <a:t> </a:t>
                      </a:r>
                      <a:endParaRPr/>
                    </a:p>
                    <a:p>
                      <a:pPr indent="0" lvl="0" marL="0" marR="0" rtl="0" algn="l">
                        <a:spcBef>
                          <a:spcPts val="0"/>
                        </a:spcBef>
                        <a:spcAft>
                          <a:spcPts val="0"/>
                        </a:spcAft>
                        <a:buNone/>
                      </a:pPr>
                      <a:r>
                        <a:rPr lang="de-DE" sz="1400"/>
                        <a:t>CAESAR</a:t>
                      </a:r>
                      <a:endParaRPr/>
                    </a:p>
                    <a:p>
                      <a:pPr indent="0" lvl="0" marL="0" marR="0" rtl="0" algn="l">
                        <a:spcBef>
                          <a:spcPts val="0"/>
                        </a:spcBef>
                        <a:spcAft>
                          <a:spcPts val="0"/>
                        </a:spcAft>
                        <a:buNone/>
                      </a:pPr>
                      <a:r>
                        <a:rPr lang="de-DE" sz="1400"/>
                        <a:t>CALPURNIA</a:t>
                      </a:r>
                      <a:endParaRPr/>
                    </a:p>
                    <a:p>
                      <a:pPr indent="0" lvl="0" marL="0" marR="0" rtl="0" algn="l">
                        <a:spcBef>
                          <a:spcPts val="0"/>
                        </a:spcBef>
                        <a:spcAft>
                          <a:spcPts val="0"/>
                        </a:spcAft>
                        <a:buNone/>
                      </a:pPr>
                      <a:r>
                        <a:rPr lang="de-DE" sz="1400"/>
                        <a:t>CLEOPATRA</a:t>
                      </a:r>
                      <a:endParaRPr/>
                    </a:p>
                    <a:p>
                      <a:pPr indent="0" lvl="0" marL="0" marR="0" rtl="0" algn="l">
                        <a:spcBef>
                          <a:spcPts val="0"/>
                        </a:spcBef>
                        <a:spcAft>
                          <a:spcPts val="0"/>
                        </a:spcAft>
                        <a:buNone/>
                      </a:pPr>
                      <a:r>
                        <a:rPr lang="de-DE" sz="1400"/>
                        <a:t>MERCY</a:t>
                      </a:r>
                      <a:endParaRPr/>
                    </a:p>
                    <a:p>
                      <a:pPr indent="0" lvl="0" marL="0" marR="0" rtl="0" algn="l">
                        <a:spcBef>
                          <a:spcPts val="0"/>
                        </a:spcBef>
                        <a:spcAft>
                          <a:spcPts val="0"/>
                        </a:spcAft>
                        <a:buNone/>
                      </a:pPr>
                      <a:r>
                        <a:rPr lang="de-DE" sz="1400"/>
                        <a:t>WORSER</a:t>
                      </a:r>
                      <a:endParaRPr/>
                    </a:p>
                    <a:p>
                      <a:pPr indent="0" lvl="0" marL="0" marR="0" rtl="0" algn="l">
                        <a:spcBef>
                          <a:spcPts val="0"/>
                        </a:spcBef>
                        <a:spcAft>
                          <a:spcPts val="0"/>
                        </a:spcAft>
                        <a:buNone/>
                      </a:pPr>
                      <a:r>
                        <a:rPr lang="de-DE" sz="1400"/>
                        <a:t>. . .</a:t>
                      </a:r>
                      <a:endParaRPr sz="1400"/>
                    </a:p>
                  </a:txBody>
                  <a:tcPr marT="45725" marB="45725" marR="91450" marL="91450"/>
                </a:tc>
                <a:tc>
                  <a:txBody>
                    <a:bodyPr/>
                    <a:lstStyle/>
                    <a:p>
                      <a:pPr indent="0" lvl="0" marL="0" marR="0" rtl="0" algn="r">
                        <a:spcBef>
                          <a:spcPts val="0"/>
                        </a:spcBef>
                        <a:spcAft>
                          <a:spcPts val="0"/>
                        </a:spcAft>
                        <a:buNone/>
                      </a:pPr>
                      <a:r>
                        <a:rPr lang="de-DE" sz="1400"/>
                        <a:t>157</a:t>
                      </a:r>
                      <a:endParaRPr/>
                    </a:p>
                    <a:p>
                      <a:pPr indent="0" lvl="0" marL="0" marR="0" rtl="0" algn="r">
                        <a:spcBef>
                          <a:spcPts val="0"/>
                        </a:spcBef>
                        <a:spcAft>
                          <a:spcPts val="0"/>
                        </a:spcAft>
                        <a:buNone/>
                      </a:pPr>
                      <a:r>
                        <a:rPr lang="de-DE" sz="1400"/>
                        <a:t>4</a:t>
                      </a:r>
                      <a:endParaRPr/>
                    </a:p>
                    <a:p>
                      <a:pPr indent="0" lvl="0" marL="0" marR="0" rtl="0" algn="r">
                        <a:spcBef>
                          <a:spcPts val="0"/>
                        </a:spcBef>
                        <a:spcAft>
                          <a:spcPts val="0"/>
                        </a:spcAft>
                        <a:buNone/>
                      </a:pPr>
                      <a:r>
                        <a:rPr lang="de-DE" sz="1400"/>
                        <a:t>232</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57</a:t>
                      </a:r>
                      <a:endParaRPr/>
                    </a:p>
                    <a:p>
                      <a:pPr indent="0" lvl="0" marL="0" marR="0" rtl="0" algn="r">
                        <a:spcBef>
                          <a:spcPts val="0"/>
                        </a:spcBef>
                        <a:spcAft>
                          <a:spcPts val="0"/>
                        </a:spcAft>
                        <a:buNone/>
                      </a:pPr>
                      <a:r>
                        <a:rPr lang="de-DE" sz="1400"/>
                        <a:t>2</a:t>
                      </a:r>
                      <a:endParaRPr/>
                    </a:p>
                    <a:p>
                      <a:pPr indent="0" lvl="0" marL="0" marR="0" rtl="0" algn="r">
                        <a:spcBef>
                          <a:spcPts val="0"/>
                        </a:spcBef>
                        <a:spcAft>
                          <a:spcPts val="0"/>
                        </a:spcAft>
                        <a:buNone/>
                      </a:pPr>
                      <a:r>
                        <a:rPr lang="de-DE" sz="1400"/>
                        <a:t>2</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73</a:t>
                      </a:r>
                      <a:endParaRPr/>
                    </a:p>
                    <a:p>
                      <a:pPr indent="0" lvl="0" marL="0" marR="0" rtl="0" algn="r">
                        <a:spcBef>
                          <a:spcPts val="0"/>
                        </a:spcBef>
                        <a:spcAft>
                          <a:spcPts val="0"/>
                        </a:spcAft>
                        <a:buNone/>
                      </a:pPr>
                      <a:r>
                        <a:rPr lang="de-DE" sz="1400"/>
                        <a:t>157</a:t>
                      </a:r>
                      <a:endParaRPr/>
                    </a:p>
                    <a:p>
                      <a:pPr indent="0" lvl="0" marL="0" marR="0" rtl="0" algn="r">
                        <a:spcBef>
                          <a:spcPts val="0"/>
                        </a:spcBef>
                        <a:spcAft>
                          <a:spcPts val="0"/>
                        </a:spcAft>
                        <a:buNone/>
                      </a:pPr>
                      <a:r>
                        <a:rPr lang="de-DE" sz="1400"/>
                        <a:t>227</a:t>
                      </a:r>
                      <a:endParaRPr/>
                    </a:p>
                    <a:p>
                      <a:pPr indent="0" lvl="0" marL="0" marR="0" rtl="0" algn="r">
                        <a:spcBef>
                          <a:spcPts val="0"/>
                        </a:spcBef>
                        <a:spcAft>
                          <a:spcPts val="0"/>
                        </a:spcAft>
                        <a:buNone/>
                      </a:pPr>
                      <a:r>
                        <a:rPr lang="de-DE" sz="1400"/>
                        <a:t>10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3</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2</a:t>
                      </a:r>
                      <a:endParaRPr/>
                    </a:p>
                    <a:p>
                      <a:pPr indent="0" lvl="0" marL="0" marR="0" rtl="0" algn="r">
                        <a:spcBef>
                          <a:spcPts val="0"/>
                        </a:spcBef>
                        <a:spcAft>
                          <a:spcPts val="0"/>
                        </a:spcAft>
                        <a:buNone/>
                      </a:pPr>
                      <a:r>
                        <a:rPr lang="de-DE" sz="1400"/>
                        <a:t>2</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8</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5</a:t>
                      </a:r>
                      <a:endParaRPr/>
                    </a:p>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1</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0</a:t>
                      </a:r>
                      <a:endParaRPr/>
                    </a:p>
                    <a:p>
                      <a:pPr indent="0" lvl="0" marL="0" marR="0" rtl="0" algn="r">
                        <a:spcBef>
                          <a:spcPts val="0"/>
                        </a:spcBef>
                        <a:spcAft>
                          <a:spcPts val="0"/>
                        </a:spcAft>
                        <a:buNone/>
                      </a:pPr>
                      <a:r>
                        <a:rPr lang="de-DE" sz="1400"/>
                        <a:t>8</a:t>
                      </a:r>
                      <a:endParaRPr/>
                    </a:p>
                    <a:p>
                      <a:pPr indent="0" lvl="0" marL="0" marR="0" rtl="0" algn="r">
                        <a:spcBef>
                          <a:spcPts val="0"/>
                        </a:spcBef>
                        <a:spcAft>
                          <a:spcPts val="0"/>
                        </a:spcAft>
                        <a:buNone/>
                      </a:pPr>
                      <a:r>
                        <a:rPr lang="de-DE" sz="1400"/>
                        <a:t>5</a:t>
                      </a:r>
                      <a:endParaRPr/>
                    </a:p>
                    <a:p>
                      <a:pPr indent="0" lvl="0" marL="0" marR="0" rtl="0" algn="r">
                        <a:spcBef>
                          <a:spcPts val="0"/>
                        </a:spcBef>
                        <a:spcAft>
                          <a:spcPts val="0"/>
                        </a:spcAft>
                        <a:buNone/>
                      </a:pPr>
                      <a:r>
                        <a:t/>
                      </a:r>
                      <a:endParaRPr sz="140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03" name="Google Shape;103;p4"/>
          <p:cNvSpPr txBox="1"/>
          <p:nvPr/>
        </p:nvSpPr>
        <p:spPr>
          <a:xfrm>
            <a:off x="285720" y="250708"/>
            <a:ext cx="8572560" cy="68642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Binary → count → weight matrix</a:t>
            </a:r>
            <a:endParaRPr sz="3600">
              <a:solidFill>
                <a:schemeClr val="dk1"/>
              </a:solidFill>
              <a:latin typeface="Arial"/>
              <a:ea typeface="Arial"/>
              <a:cs typeface="Arial"/>
              <a:sym typeface="Arial"/>
            </a:endParaRPr>
          </a:p>
        </p:txBody>
      </p:sp>
      <p:sp>
        <p:nvSpPr>
          <p:cNvPr id="104" name="Google Shape;104;p4"/>
          <p:cNvSpPr txBox="1"/>
          <p:nvPr/>
        </p:nvSpPr>
        <p:spPr>
          <a:xfrm>
            <a:off x="214282" y="4762535"/>
            <a:ext cx="8572560" cy="898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2000">
                <a:solidFill>
                  <a:schemeClr val="dk1"/>
                </a:solidFill>
                <a:latin typeface="Arial"/>
                <a:ea typeface="Arial"/>
                <a:cs typeface="Arial"/>
                <a:sym typeface="Arial"/>
              </a:rPr>
              <a:t>Each document is now represented as a real-valued vector of tf-idf weights ∈ R</a:t>
            </a:r>
            <a:r>
              <a:rPr baseline="30000" lang="de-DE" sz="2000">
                <a:solidFill>
                  <a:schemeClr val="dk1"/>
                </a:solidFill>
                <a:latin typeface="Arial"/>
                <a:ea typeface="Arial"/>
                <a:cs typeface="Arial"/>
                <a:sym typeface="Arial"/>
              </a:rPr>
              <a:t>|</a:t>
            </a:r>
            <a:r>
              <a:rPr baseline="30000" i="1" lang="de-DE" sz="2000">
                <a:solidFill>
                  <a:schemeClr val="dk1"/>
                </a:solidFill>
                <a:latin typeface="Arial"/>
                <a:ea typeface="Arial"/>
                <a:cs typeface="Arial"/>
                <a:sym typeface="Arial"/>
              </a:rPr>
              <a:t>V</a:t>
            </a:r>
            <a:r>
              <a:rPr baseline="30000" lang="de-DE" sz="2000">
                <a:solidFill>
                  <a:schemeClr val="dk1"/>
                </a:solidFill>
                <a:latin typeface="Arial"/>
                <a:ea typeface="Arial"/>
                <a:cs typeface="Arial"/>
                <a:sym typeface="Arial"/>
              </a:rPr>
              <a:t>|.</a:t>
            </a:r>
            <a:endParaRPr/>
          </a:p>
        </p:txBody>
      </p:sp>
      <p:sp>
        <p:nvSpPr>
          <p:cNvPr id="105" name="Google Shape;105;p4"/>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06" name="Google Shape;106;p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07" name="Google Shape;107;p4"/>
          <p:cNvGraphicFramePr/>
          <p:nvPr/>
        </p:nvGraphicFramePr>
        <p:xfrm>
          <a:off x="261948" y="1057781"/>
          <a:ext cx="3000000" cy="3000000"/>
        </p:xfrm>
        <a:graphic>
          <a:graphicData uri="http://schemas.openxmlformats.org/drawingml/2006/table">
            <a:tbl>
              <a:tblPr bandRow="1" firstRow="1">
                <a:noFill/>
                <a:tableStyleId>{2B0EC5C5-5CB3-4C08-907B-658FEBED64A8}</a:tableStyleId>
              </a:tblPr>
              <a:tblGrid>
                <a:gridCol w="1357725"/>
                <a:gridCol w="1214050"/>
                <a:gridCol w="1081750"/>
                <a:gridCol w="1217850"/>
                <a:gridCol w="1217850"/>
                <a:gridCol w="1217850"/>
                <a:gridCol w="1217850"/>
              </a:tblGrid>
              <a:tr h="370850">
                <a:tc>
                  <a:txBody>
                    <a:bodyPr/>
                    <a:lstStyle/>
                    <a:p>
                      <a:pPr indent="0" lvl="0" marL="0" marR="0" rtl="0" algn="l">
                        <a:spcBef>
                          <a:spcPts val="0"/>
                        </a:spcBef>
                        <a:spcAft>
                          <a:spcPts val="0"/>
                        </a:spcAft>
                        <a:buNone/>
                      </a:pPr>
                      <a:r>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Anthony and  Cleopatra</a:t>
                      </a:r>
                      <a:endParaRPr b="0"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b="0" lang="de-DE" sz="1800"/>
                        <a:t>Julius Caesar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The  Tempest</a:t>
                      </a:r>
                      <a:endParaRPr b="0" sz="1800"/>
                    </a:p>
                  </a:txBody>
                  <a:tcPr marT="45725" marB="45725" marR="91450" marL="91450"/>
                </a:tc>
                <a:tc>
                  <a:txBody>
                    <a:bodyPr/>
                    <a:lstStyle/>
                    <a:p>
                      <a:pPr indent="0" lvl="0" marL="0" marR="0" rtl="0" algn="l">
                        <a:spcBef>
                          <a:spcPts val="0"/>
                        </a:spcBef>
                        <a:spcAft>
                          <a:spcPts val="0"/>
                        </a:spcAft>
                        <a:buNone/>
                      </a:pPr>
                      <a:r>
                        <a:rPr b="0" lang="de-DE" sz="1800"/>
                        <a:t>Hamlet </a:t>
                      </a:r>
                      <a:endParaRPr b="0" sz="1800"/>
                    </a:p>
                  </a:txBody>
                  <a:tcPr marT="45725" marB="45725" marR="91450" marL="91450"/>
                </a:tc>
                <a:tc>
                  <a:txBody>
                    <a:bodyPr/>
                    <a:lstStyle/>
                    <a:p>
                      <a:pPr indent="0" lvl="0" marL="0" marR="0" rtl="0" algn="l">
                        <a:spcBef>
                          <a:spcPts val="0"/>
                        </a:spcBef>
                        <a:spcAft>
                          <a:spcPts val="0"/>
                        </a:spcAft>
                        <a:buNone/>
                      </a:pPr>
                      <a:r>
                        <a:rPr b="0" lang="de-DE" sz="1800"/>
                        <a:t>Othello </a:t>
                      </a:r>
                      <a:endParaRPr b="0"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b="0" lang="de-DE" sz="1800"/>
                        <a:t>Macbeth . . .</a:t>
                      </a:r>
                      <a:endParaRPr/>
                    </a:p>
                    <a:p>
                      <a:pPr indent="0" lvl="0" marL="0" marR="0" rtl="0" algn="l">
                        <a:spcBef>
                          <a:spcPts val="0"/>
                        </a:spcBef>
                        <a:spcAft>
                          <a:spcPts val="0"/>
                        </a:spcAft>
                        <a:buNone/>
                      </a:pPr>
                      <a:r>
                        <a:t/>
                      </a:r>
                      <a:endParaRPr b="0" sz="1800"/>
                    </a:p>
                  </a:txBody>
                  <a:tcPr marT="45725" marB="45725" marR="91450" marL="91450"/>
                </a:tc>
              </a:tr>
              <a:tr h="370850">
                <a:tc>
                  <a:txBody>
                    <a:bodyPr/>
                    <a:lstStyle/>
                    <a:p>
                      <a:pPr indent="0" lvl="0" marL="0" marR="0" rtl="0" algn="l">
                        <a:spcBef>
                          <a:spcPts val="0"/>
                        </a:spcBef>
                        <a:spcAft>
                          <a:spcPts val="0"/>
                        </a:spcAft>
                        <a:buNone/>
                      </a:pPr>
                      <a:r>
                        <a:rPr lang="de-DE" sz="1400"/>
                        <a:t>ANTHONY</a:t>
                      </a:r>
                      <a:endParaRPr/>
                    </a:p>
                    <a:p>
                      <a:pPr indent="0" lvl="0" marL="0" marR="0" rtl="0" algn="l">
                        <a:spcBef>
                          <a:spcPts val="0"/>
                        </a:spcBef>
                        <a:spcAft>
                          <a:spcPts val="0"/>
                        </a:spcAft>
                        <a:buNone/>
                      </a:pPr>
                      <a:r>
                        <a:rPr lang="de-DE" sz="1400"/>
                        <a:t>BRUTUS</a:t>
                      </a:r>
                      <a:r>
                        <a:rPr lang="de-DE" sz="1400"/>
                        <a:t> </a:t>
                      </a:r>
                      <a:endParaRPr/>
                    </a:p>
                    <a:p>
                      <a:pPr indent="0" lvl="0" marL="0" marR="0" rtl="0" algn="l">
                        <a:spcBef>
                          <a:spcPts val="0"/>
                        </a:spcBef>
                        <a:spcAft>
                          <a:spcPts val="0"/>
                        </a:spcAft>
                        <a:buNone/>
                      </a:pPr>
                      <a:r>
                        <a:rPr lang="de-DE" sz="1400"/>
                        <a:t>CAESAR</a:t>
                      </a:r>
                      <a:endParaRPr/>
                    </a:p>
                    <a:p>
                      <a:pPr indent="0" lvl="0" marL="0" marR="0" rtl="0" algn="l">
                        <a:spcBef>
                          <a:spcPts val="0"/>
                        </a:spcBef>
                        <a:spcAft>
                          <a:spcPts val="0"/>
                        </a:spcAft>
                        <a:buNone/>
                      </a:pPr>
                      <a:r>
                        <a:rPr lang="de-DE" sz="1400"/>
                        <a:t>CALPURNIA</a:t>
                      </a:r>
                      <a:endParaRPr/>
                    </a:p>
                    <a:p>
                      <a:pPr indent="0" lvl="0" marL="0" marR="0" rtl="0" algn="l">
                        <a:spcBef>
                          <a:spcPts val="0"/>
                        </a:spcBef>
                        <a:spcAft>
                          <a:spcPts val="0"/>
                        </a:spcAft>
                        <a:buNone/>
                      </a:pPr>
                      <a:r>
                        <a:rPr lang="de-DE" sz="1400"/>
                        <a:t>CLEOPATRA</a:t>
                      </a:r>
                      <a:endParaRPr/>
                    </a:p>
                    <a:p>
                      <a:pPr indent="0" lvl="0" marL="0" marR="0" rtl="0" algn="l">
                        <a:spcBef>
                          <a:spcPts val="0"/>
                        </a:spcBef>
                        <a:spcAft>
                          <a:spcPts val="0"/>
                        </a:spcAft>
                        <a:buNone/>
                      </a:pPr>
                      <a:r>
                        <a:rPr lang="de-DE" sz="1400"/>
                        <a:t>MERCY</a:t>
                      </a:r>
                      <a:endParaRPr/>
                    </a:p>
                    <a:p>
                      <a:pPr indent="0" lvl="0" marL="0" marR="0" rtl="0" algn="l">
                        <a:spcBef>
                          <a:spcPts val="0"/>
                        </a:spcBef>
                        <a:spcAft>
                          <a:spcPts val="0"/>
                        </a:spcAft>
                        <a:buNone/>
                      </a:pPr>
                      <a:r>
                        <a:rPr lang="de-DE" sz="1400"/>
                        <a:t>WORSER</a:t>
                      </a:r>
                      <a:endParaRPr/>
                    </a:p>
                    <a:p>
                      <a:pPr indent="0" lvl="0" marL="0" marR="0" rtl="0" algn="l">
                        <a:spcBef>
                          <a:spcPts val="0"/>
                        </a:spcBef>
                        <a:spcAft>
                          <a:spcPts val="0"/>
                        </a:spcAft>
                        <a:buNone/>
                      </a:pPr>
                      <a:r>
                        <a:rPr lang="de-DE" sz="1400"/>
                        <a:t>. . .</a:t>
                      </a:r>
                      <a:endParaRPr sz="1400"/>
                    </a:p>
                  </a:txBody>
                  <a:tcPr marT="45725" marB="45725" marR="91450" marL="91450"/>
                </a:tc>
                <a:tc>
                  <a:txBody>
                    <a:bodyPr/>
                    <a:lstStyle/>
                    <a:p>
                      <a:pPr indent="0" lvl="0" marL="0" marR="0" rtl="0" algn="r">
                        <a:spcBef>
                          <a:spcPts val="0"/>
                        </a:spcBef>
                        <a:spcAft>
                          <a:spcPts val="0"/>
                        </a:spcAft>
                        <a:buNone/>
                      </a:pPr>
                      <a:r>
                        <a:rPr lang="de-DE" sz="1400"/>
                        <a:t>5.25</a:t>
                      </a:r>
                      <a:endParaRPr/>
                    </a:p>
                    <a:p>
                      <a:pPr indent="0" lvl="0" marL="0" marR="0" rtl="0" algn="r">
                        <a:spcBef>
                          <a:spcPts val="0"/>
                        </a:spcBef>
                        <a:spcAft>
                          <a:spcPts val="0"/>
                        </a:spcAft>
                        <a:buNone/>
                      </a:pPr>
                      <a:r>
                        <a:rPr lang="de-DE" sz="1400"/>
                        <a:t>1.21</a:t>
                      </a:r>
                      <a:endParaRPr/>
                    </a:p>
                    <a:p>
                      <a:pPr indent="0" lvl="0" marL="0" marR="0" rtl="0" algn="r">
                        <a:spcBef>
                          <a:spcPts val="0"/>
                        </a:spcBef>
                        <a:spcAft>
                          <a:spcPts val="0"/>
                        </a:spcAft>
                        <a:buNone/>
                      </a:pPr>
                      <a:r>
                        <a:rPr lang="de-DE" sz="1400"/>
                        <a:t>8.59</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2.85</a:t>
                      </a:r>
                      <a:endParaRPr/>
                    </a:p>
                    <a:p>
                      <a:pPr indent="0" lvl="0" marL="0" marR="0" rtl="0" algn="r">
                        <a:spcBef>
                          <a:spcPts val="0"/>
                        </a:spcBef>
                        <a:spcAft>
                          <a:spcPts val="0"/>
                        </a:spcAft>
                        <a:buNone/>
                      </a:pPr>
                      <a:r>
                        <a:rPr lang="de-DE" sz="1400"/>
                        <a:t>1.51</a:t>
                      </a:r>
                      <a:endParaRPr/>
                    </a:p>
                    <a:p>
                      <a:pPr indent="0" lvl="0" marL="0" marR="0" rtl="0" algn="r">
                        <a:spcBef>
                          <a:spcPts val="0"/>
                        </a:spcBef>
                        <a:spcAft>
                          <a:spcPts val="0"/>
                        </a:spcAft>
                        <a:buNone/>
                      </a:pPr>
                      <a:r>
                        <a:rPr lang="de-DE" sz="1400"/>
                        <a:t>1.37</a:t>
                      </a:r>
                      <a:endParaRPr/>
                    </a:p>
                  </a:txBody>
                  <a:tcPr marT="45725" marB="45725" marR="91450" marL="91450"/>
                </a:tc>
                <a:tc>
                  <a:txBody>
                    <a:bodyPr/>
                    <a:lstStyle/>
                    <a:p>
                      <a:pPr indent="0" lvl="0" marL="0" marR="0" rtl="0" algn="r">
                        <a:spcBef>
                          <a:spcPts val="0"/>
                        </a:spcBef>
                        <a:spcAft>
                          <a:spcPts val="0"/>
                        </a:spcAft>
                        <a:buNone/>
                      </a:pPr>
                      <a:r>
                        <a:rPr lang="de-DE" sz="1400"/>
                        <a:t>3.18</a:t>
                      </a:r>
                      <a:endParaRPr/>
                    </a:p>
                    <a:p>
                      <a:pPr indent="0" lvl="0" marL="0" marR="0" rtl="0" algn="r">
                        <a:spcBef>
                          <a:spcPts val="0"/>
                        </a:spcBef>
                        <a:spcAft>
                          <a:spcPts val="0"/>
                        </a:spcAft>
                        <a:buNone/>
                      </a:pPr>
                      <a:r>
                        <a:rPr lang="de-DE" sz="1400"/>
                        <a:t>6.10</a:t>
                      </a:r>
                      <a:endParaRPr/>
                    </a:p>
                    <a:p>
                      <a:pPr indent="0" lvl="0" marL="0" marR="0" rtl="0" algn="r">
                        <a:spcBef>
                          <a:spcPts val="0"/>
                        </a:spcBef>
                        <a:spcAft>
                          <a:spcPts val="0"/>
                        </a:spcAft>
                        <a:buNone/>
                      </a:pPr>
                      <a:r>
                        <a:rPr lang="de-DE" sz="1400"/>
                        <a:t>2.54</a:t>
                      </a:r>
                      <a:endParaRPr/>
                    </a:p>
                    <a:p>
                      <a:pPr indent="0" lvl="0" marL="0" marR="0" rtl="0" algn="r">
                        <a:spcBef>
                          <a:spcPts val="0"/>
                        </a:spcBef>
                        <a:spcAft>
                          <a:spcPts val="0"/>
                        </a:spcAft>
                        <a:buNone/>
                      </a:pPr>
                      <a:r>
                        <a:rPr lang="de-DE" sz="1400"/>
                        <a:t>1.54</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t/>
                      </a:r>
                      <a:endParaRPr sz="1400"/>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1.90</a:t>
                      </a:r>
                      <a:endParaRPr/>
                    </a:p>
                    <a:p>
                      <a:pPr indent="0" lvl="0" marL="0" marR="0" rtl="0" algn="r">
                        <a:spcBef>
                          <a:spcPts val="0"/>
                        </a:spcBef>
                        <a:spcAft>
                          <a:spcPts val="0"/>
                        </a:spcAft>
                        <a:buNone/>
                      </a:pPr>
                      <a:r>
                        <a:rPr lang="de-DE" sz="1400"/>
                        <a:t>0.11</a:t>
                      </a:r>
                      <a:endParaRPr/>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1.0</a:t>
                      </a:r>
                      <a:endParaRPr/>
                    </a:p>
                    <a:p>
                      <a:pPr indent="0" lvl="0" marL="0" marR="0" rtl="0" algn="r">
                        <a:spcBef>
                          <a:spcPts val="0"/>
                        </a:spcBef>
                        <a:spcAft>
                          <a:spcPts val="0"/>
                        </a:spcAft>
                        <a:buNone/>
                      </a:pPr>
                      <a:r>
                        <a:rPr lang="de-DE" sz="1400"/>
                        <a:t>1.51</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0.12</a:t>
                      </a:r>
                      <a:endParaRPr/>
                    </a:p>
                    <a:p>
                      <a:pPr indent="0" lvl="0" marL="0" marR="0" rtl="0" algn="r">
                        <a:spcBef>
                          <a:spcPts val="0"/>
                        </a:spcBef>
                        <a:spcAft>
                          <a:spcPts val="0"/>
                        </a:spcAft>
                        <a:buNone/>
                      </a:pPr>
                      <a:r>
                        <a:rPr lang="de-DE" sz="1400"/>
                        <a:t>4.15</a:t>
                      </a:r>
                      <a:endParaRPr/>
                    </a:p>
                  </a:txBody>
                  <a:tcPr marT="45725" marB="45725" marR="91450" marL="91450"/>
                </a:tc>
                <a:tc>
                  <a:txBody>
                    <a:bodyPr/>
                    <a:lstStyle/>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0.25</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5.25</a:t>
                      </a:r>
                      <a:endParaRPr/>
                    </a:p>
                    <a:p>
                      <a:pPr indent="0" lvl="0" marL="0" marR="0" rtl="0" algn="r">
                        <a:spcBef>
                          <a:spcPts val="0"/>
                        </a:spcBef>
                        <a:spcAft>
                          <a:spcPts val="0"/>
                        </a:spcAft>
                        <a:buNone/>
                      </a:pPr>
                      <a:r>
                        <a:rPr lang="de-DE" sz="1400"/>
                        <a:t>0.25</a:t>
                      </a:r>
                      <a:endParaRPr/>
                    </a:p>
                  </a:txBody>
                  <a:tcPr marT="45725" marB="45725" marR="91450" marL="91450"/>
                </a:tc>
                <a:tc>
                  <a:txBody>
                    <a:bodyPr/>
                    <a:lstStyle/>
                    <a:p>
                      <a:pPr indent="0" lvl="0" marL="0" marR="0" rtl="0" algn="r">
                        <a:spcBef>
                          <a:spcPts val="0"/>
                        </a:spcBef>
                        <a:spcAft>
                          <a:spcPts val="0"/>
                        </a:spcAft>
                        <a:buNone/>
                      </a:pPr>
                      <a:r>
                        <a:rPr lang="de-DE" sz="1400"/>
                        <a:t>0.35</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0.0</a:t>
                      </a:r>
                      <a:endParaRPr/>
                    </a:p>
                    <a:p>
                      <a:pPr indent="0" lvl="0" marL="0" marR="0" rtl="0" algn="r">
                        <a:spcBef>
                          <a:spcPts val="0"/>
                        </a:spcBef>
                        <a:spcAft>
                          <a:spcPts val="0"/>
                        </a:spcAft>
                        <a:buNone/>
                      </a:pPr>
                      <a:r>
                        <a:rPr lang="de-DE" sz="1400"/>
                        <a:t>0.88</a:t>
                      </a:r>
                      <a:endParaRPr/>
                    </a:p>
                    <a:p>
                      <a:pPr indent="0" lvl="0" marL="0" marR="0" rtl="0" algn="r">
                        <a:spcBef>
                          <a:spcPts val="0"/>
                        </a:spcBef>
                        <a:spcAft>
                          <a:spcPts val="0"/>
                        </a:spcAft>
                        <a:buNone/>
                      </a:pPr>
                      <a:r>
                        <a:rPr lang="de-DE" sz="1400"/>
                        <a:t>1.95</a:t>
                      </a:r>
                      <a:endParaRPr/>
                    </a:p>
                  </a:txBody>
                  <a:tcPr marT="45725" marB="45725" marR="91450" marL="91450"/>
                </a:tc>
              </a:tr>
            </a:tbl>
          </a:graphicData>
        </a:graphic>
      </p:graphicFrame>
      <p:sp>
        <p:nvSpPr>
          <p:cNvPr id="108" name="Google Shape;108;p4"/>
          <p:cNvSpPr txBox="1"/>
          <p:nvPr/>
        </p:nvSpPr>
        <p:spPr>
          <a:xfrm>
            <a:off x="2621372" y="5430415"/>
            <a:ext cx="6165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rgbClr val="FF0000"/>
                </a:solidFill>
                <a:latin typeface="Lucida Sans"/>
                <a:ea typeface="Lucida Sans"/>
                <a:cs typeface="Lucida Sans"/>
                <a:sym typeface="Lucida Sans"/>
              </a:rPr>
              <a:t>Next slides show how to calculate tf-idf </a:t>
            </a:r>
            <a:endParaRPr/>
          </a:p>
        </p:txBody>
      </p:sp>
      <p:sp>
        <p:nvSpPr>
          <p:cNvPr id="109" name="Google Shape;109;p4"/>
          <p:cNvSpPr txBox="1"/>
          <p:nvPr/>
        </p:nvSpPr>
        <p:spPr>
          <a:xfrm>
            <a:off x="285742" y="3829704"/>
            <a:ext cx="8572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500">
                <a:solidFill>
                  <a:schemeClr val="dk1"/>
                </a:solidFill>
                <a:latin typeface="Lucida Sans"/>
                <a:ea typeface="Lucida Sans"/>
                <a:cs typeface="Lucida Sans"/>
                <a:sym typeface="Lucida Sans"/>
              </a:rPr>
              <a:t>Tf is the </a:t>
            </a:r>
            <a:r>
              <a:rPr b="1" lang="de-DE" sz="1500">
                <a:solidFill>
                  <a:schemeClr val="dk1"/>
                </a:solidFill>
                <a:latin typeface="Lucida Sans"/>
                <a:ea typeface="Lucida Sans"/>
                <a:cs typeface="Lucida Sans"/>
                <a:sym typeface="Lucida Sans"/>
              </a:rPr>
              <a:t>local term frequency </a:t>
            </a:r>
            <a:r>
              <a:rPr lang="de-DE" sz="1500">
                <a:solidFill>
                  <a:schemeClr val="dk1"/>
                </a:solidFill>
                <a:latin typeface="Lucida Sans"/>
                <a:ea typeface="Lucida Sans"/>
                <a:cs typeface="Lucida Sans"/>
                <a:sym typeface="Lucida Sans"/>
              </a:rPr>
              <a:t>(local frequency) (i.e. Number of terms t appears in doc d)</a:t>
            </a:r>
            <a:endParaRPr sz="1500"/>
          </a:p>
          <a:p>
            <a:pPr indent="0" lvl="0" marL="0" marR="0" rtl="0" algn="l">
              <a:spcBef>
                <a:spcPts val="0"/>
              </a:spcBef>
              <a:spcAft>
                <a:spcPts val="0"/>
              </a:spcAft>
              <a:buNone/>
            </a:pPr>
            <a:r>
              <a:rPr lang="de-DE" sz="1500">
                <a:solidFill>
                  <a:schemeClr val="dk1"/>
                </a:solidFill>
                <a:latin typeface="Lucida Sans"/>
                <a:ea typeface="Lucida Sans"/>
                <a:cs typeface="Lucida Sans"/>
                <a:sym typeface="Lucida Sans"/>
              </a:rPr>
              <a:t>Idf is the global frequency of a term across a document collection. ) (i.e. Number of terms t appears in document collection C)</a:t>
            </a:r>
            <a:endParaRPr sz="1500"/>
          </a:p>
          <a:p>
            <a:pPr indent="0" lvl="0" marL="0" marR="0" rtl="0" algn="l">
              <a:spcBef>
                <a:spcPts val="0"/>
              </a:spcBef>
              <a:spcAft>
                <a:spcPts val="0"/>
              </a:spcAft>
              <a:buNone/>
            </a:pPr>
            <a:r>
              <a:rPr lang="de-DE" sz="1500">
                <a:solidFill>
                  <a:schemeClr val="dk1"/>
                </a:solidFill>
                <a:latin typeface="Lucida Sans"/>
                <a:ea typeface="Lucida Sans"/>
                <a:cs typeface="Lucida Sans"/>
                <a:sym typeface="Lucida Sans"/>
              </a:rPr>
              <a:t>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16" name="Google Shape;116;p5"/>
          <p:cNvSpPr txBox="1"/>
          <p:nvPr/>
        </p:nvSpPr>
        <p:spPr>
          <a:xfrm>
            <a:off x="214282" y="180231"/>
            <a:ext cx="8572560" cy="82401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de-DE" sz="3600">
                <a:solidFill>
                  <a:schemeClr val="dk1"/>
                </a:solidFill>
                <a:latin typeface="Arial"/>
                <a:ea typeface="Arial"/>
                <a:cs typeface="Arial"/>
                <a:sym typeface="Arial"/>
              </a:rPr>
              <a:t>Bag of words model</a:t>
            </a:r>
            <a:endParaRPr/>
          </a:p>
        </p:txBody>
      </p:sp>
      <p:sp>
        <p:nvSpPr>
          <p:cNvPr id="117" name="Google Shape;117;p5"/>
          <p:cNvSpPr txBox="1"/>
          <p:nvPr/>
        </p:nvSpPr>
        <p:spPr>
          <a:xfrm>
            <a:off x="169817" y="1217812"/>
            <a:ext cx="8722663" cy="4437509"/>
          </a:xfrm>
          <a:prstGeom prst="rect">
            <a:avLst/>
          </a:prstGeom>
          <a:noFill/>
          <a:ln>
            <a:noFill/>
          </a:ln>
        </p:spPr>
        <p:txBody>
          <a:bodyPr anchorCtr="0" anchor="t" bIns="45700" lIns="91425" spcFirstLastPara="1" rIns="91425" wrap="square" tIns="45700">
            <a:noAutofit/>
          </a:bodyPr>
          <a:lstStyle/>
          <a:p>
            <a:pPr indent="-241300" lvl="1" marL="742950" marR="0" rtl="0" algn="l">
              <a:spcBef>
                <a:spcPts val="0"/>
              </a:spcBef>
              <a:spcAft>
                <a:spcPts val="0"/>
              </a:spcAft>
              <a:buClr>
                <a:srgbClr val="336699"/>
              </a:buClr>
              <a:buSzPts val="2900"/>
              <a:buFont typeface="Noto Sans Symbols"/>
              <a:buChar char="▪"/>
            </a:pPr>
            <a:r>
              <a:rPr b="0" i="0" lang="de-DE" sz="2900" u="none" cap="none" strike="noStrike">
                <a:solidFill>
                  <a:schemeClr val="dk1"/>
                </a:solidFill>
                <a:latin typeface="Arial"/>
                <a:ea typeface="Arial"/>
                <a:cs typeface="Arial"/>
                <a:sym typeface="Arial"/>
              </a:rPr>
              <a:t>We do not consider the </a:t>
            </a:r>
            <a:r>
              <a:rPr b="0" i="0" lang="de-DE" sz="2900" u="none" cap="none" strike="noStrike">
                <a:solidFill>
                  <a:srgbClr val="0070C0"/>
                </a:solidFill>
                <a:latin typeface="Arial"/>
                <a:ea typeface="Arial"/>
                <a:cs typeface="Arial"/>
                <a:sym typeface="Arial"/>
              </a:rPr>
              <a:t>order</a:t>
            </a:r>
            <a:r>
              <a:rPr b="0" i="0" lang="de-DE" sz="2900" u="none" cap="none" strike="noStrike">
                <a:solidFill>
                  <a:schemeClr val="dk1"/>
                </a:solidFill>
                <a:latin typeface="Arial"/>
                <a:ea typeface="Arial"/>
                <a:cs typeface="Arial"/>
                <a:sym typeface="Arial"/>
              </a:rPr>
              <a:t> of words in a document.</a:t>
            </a:r>
            <a:endParaRPr sz="700"/>
          </a:p>
          <a:p>
            <a:pPr indent="-241300" lvl="1" marL="742950" marR="0" rtl="0" algn="l">
              <a:spcBef>
                <a:spcPts val="700"/>
              </a:spcBef>
              <a:spcAft>
                <a:spcPts val="0"/>
              </a:spcAft>
              <a:buClr>
                <a:srgbClr val="336699"/>
              </a:buClr>
              <a:buSzPts val="2900"/>
              <a:buFont typeface="Noto Sans Symbols"/>
              <a:buChar char="▪"/>
            </a:pPr>
            <a:r>
              <a:rPr b="0" i="1" lang="de-DE" sz="2900" u="none" cap="none" strike="noStrike">
                <a:solidFill>
                  <a:schemeClr val="dk1"/>
                </a:solidFill>
                <a:latin typeface="Arial"/>
                <a:ea typeface="Arial"/>
                <a:cs typeface="Arial"/>
                <a:sym typeface="Arial"/>
              </a:rPr>
              <a:t>Doc 1: John is quicker than Mary </a:t>
            </a:r>
            <a:endParaRPr sz="700"/>
          </a:p>
          <a:p>
            <a:pPr indent="-241300" lvl="1" marL="742950" marR="0" rtl="0" algn="l">
              <a:spcBef>
                <a:spcPts val="700"/>
              </a:spcBef>
              <a:spcAft>
                <a:spcPts val="0"/>
              </a:spcAft>
              <a:buClr>
                <a:srgbClr val="336699"/>
              </a:buClr>
              <a:buSzPts val="2900"/>
              <a:buFont typeface="Noto Sans Symbols"/>
              <a:buChar char="▪"/>
            </a:pPr>
            <a:r>
              <a:rPr b="0" i="1" lang="de-DE" sz="2900" u="none" cap="none" strike="noStrike">
                <a:solidFill>
                  <a:schemeClr val="dk1"/>
                </a:solidFill>
                <a:latin typeface="Arial"/>
                <a:ea typeface="Arial"/>
                <a:cs typeface="Arial"/>
                <a:sym typeface="Arial"/>
              </a:rPr>
              <a:t>Doc 2: Mary is quicker than John </a:t>
            </a:r>
            <a:endParaRPr sz="700"/>
          </a:p>
          <a:p>
            <a:pPr indent="-241300" lvl="1" marL="742950" marR="0" rtl="0" algn="l">
              <a:spcBef>
                <a:spcPts val="700"/>
              </a:spcBef>
              <a:spcAft>
                <a:spcPts val="0"/>
              </a:spcAft>
              <a:buClr>
                <a:srgbClr val="336699"/>
              </a:buClr>
              <a:buSzPts val="2900"/>
              <a:buFont typeface="Noto Sans Symbols"/>
              <a:buChar char="▪"/>
            </a:pPr>
            <a:r>
              <a:rPr b="0" i="1" lang="de-DE" sz="2900" u="none" cap="none" strike="noStrike">
                <a:solidFill>
                  <a:schemeClr val="dk1"/>
                </a:solidFill>
                <a:latin typeface="Arial"/>
                <a:ea typeface="Arial"/>
                <a:cs typeface="Arial"/>
                <a:sym typeface="Arial"/>
              </a:rPr>
              <a:t>Doc 1 and Doc 2 </a:t>
            </a:r>
            <a:r>
              <a:rPr b="0" i="0" lang="de-DE" sz="2900" u="none" cap="none" strike="noStrike">
                <a:solidFill>
                  <a:schemeClr val="dk1"/>
                </a:solidFill>
                <a:latin typeface="Arial"/>
                <a:ea typeface="Arial"/>
                <a:cs typeface="Arial"/>
                <a:sym typeface="Arial"/>
              </a:rPr>
              <a:t>are represented the same way.</a:t>
            </a:r>
            <a:endParaRPr sz="700"/>
          </a:p>
          <a:p>
            <a:pPr indent="-241300" lvl="1" marL="742950" marR="0" rtl="0" algn="l">
              <a:spcBef>
                <a:spcPts val="700"/>
              </a:spcBef>
              <a:spcAft>
                <a:spcPts val="0"/>
              </a:spcAft>
              <a:buClr>
                <a:srgbClr val="336699"/>
              </a:buClr>
              <a:buSzPts val="2900"/>
              <a:buFont typeface="Noto Sans Symbols"/>
              <a:buChar char="▪"/>
            </a:pPr>
            <a:r>
              <a:rPr b="0" i="0" lang="de-DE" sz="2900" u="none" cap="none" strike="noStrike">
                <a:solidFill>
                  <a:schemeClr val="dk1"/>
                </a:solidFill>
                <a:latin typeface="Arial"/>
                <a:ea typeface="Arial"/>
                <a:cs typeface="Arial"/>
                <a:sym typeface="Arial"/>
              </a:rPr>
              <a:t>This is called a </a:t>
            </a:r>
            <a:r>
              <a:rPr b="0" i="0" lang="de-DE" sz="2900" u="none" cap="none" strike="noStrike">
                <a:solidFill>
                  <a:srgbClr val="0070C0"/>
                </a:solidFill>
                <a:latin typeface="Arial"/>
                <a:ea typeface="Arial"/>
                <a:cs typeface="Arial"/>
                <a:sym typeface="Arial"/>
              </a:rPr>
              <a:t>bag of words model</a:t>
            </a:r>
            <a:endParaRPr b="0" i="0" sz="2900" u="none" cap="none" strike="noStrike">
              <a:solidFill>
                <a:schemeClr val="dk1"/>
              </a:solidFill>
              <a:latin typeface="Arial"/>
              <a:ea typeface="Arial"/>
              <a:cs typeface="Arial"/>
              <a:sym typeface="Arial"/>
            </a:endParaRPr>
          </a:p>
        </p:txBody>
      </p:sp>
      <p:sp>
        <p:nvSpPr>
          <p:cNvPr id="118" name="Google Shape;118;p5"/>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19" name="Google Shape;119;p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26" name="Google Shape;126;p6"/>
          <p:cNvSpPr txBox="1"/>
          <p:nvPr/>
        </p:nvSpPr>
        <p:spPr>
          <a:xfrm>
            <a:off x="285720" y="257175"/>
            <a:ext cx="8572560" cy="33655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de-DE" sz="2600">
                <a:solidFill>
                  <a:schemeClr val="dk1"/>
                </a:solidFill>
                <a:latin typeface="Arial"/>
                <a:ea typeface="Arial"/>
                <a:cs typeface="Arial"/>
                <a:sym typeface="Arial"/>
              </a:rPr>
              <a:t>Term frequency tf</a:t>
            </a:r>
            <a:endParaRPr b="1" sz="2600">
              <a:solidFill>
                <a:schemeClr val="dk1"/>
              </a:solidFill>
              <a:latin typeface="Arial"/>
              <a:ea typeface="Arial"/>
              <a:cs typeface="Arial"/>
              <a:sym typeface="Arial"/>
            </a:endParaRPr>
          </a:p>
        </p:txBody>
      </p:sp>
      <p:sp>
        <p:nvSpPr>
          <p:cNvPr id="127" name="Google Shape;127;p6"/>
          <p:cNvSpPr txBox="1"/>
          <p:nvPr/>
        </p:nvSpPr>
        <p:spPr>
          <a:xfrm>
            <a:off x="179550" y="862851"/>
            <a:ext cx="8784900" cy="4915500"/>
          </a:xfrm>
          <a:prstGeom prst="rect">
            <a:avLst/>
          </a:prstGeom>
          <a:noFill/>
          <a:ln>
            <a:noFill/>
          </a:ln>
        </p:spPr>
        <p:txBody>
          <a:bodyPr anchorCtr="0" anchor="t" bIns="45700" lIns="91425" spcFirstLastPara="1" rIns="91425" wrap="square" tIns="45700">
            <a:noAutofit/>
          </a:bodyPr>
          <a:lstStyle/>
          <a:p>
            <a:pPr indent="-254000" lvl="1" marL="742950" marR="0" rtl="0" algn="l">
              <a:spcBef>
                <a:spcPts val="0"/>
              </a:spcBef>
              <a:spcAft>
                <a:spcPts val="0"/>
              </a:spcAft>
              <a:buClr>
                <a:srgbClr val="336699"/>
              </a:buClr>
              <a:buSzPts val="2300"/>
              <a:buFont typeface="Noto Sans Symbols"/>
              <a:buChar char="▪"/>
            </a:pPr>
            <a:r>
              <a:rPr b="0" i="0" lang="de-DE" sz="2300" u="none" cap="none" strike="noStrike">
                <a:solidFill>
                  <a:schemeClr val="dk1"/>
                </a:solidFill>
                <a:latin typeface="Arial"/>
                <a:ea typeface="Arial"/>
                <a:cs typeface="Arial"/>
                <a:sym typeface="Arial"/>
              </a:rPr>
              <a:t>The term frequency tf</a:t>
            </a:r>
            <a:r>
              <a:rPr b="0" baseline="-25000" i="1" lang="de-DE" sz="2300" u="none" cap="none" strike="noStrike">
                <a:solidFill>
                  <a:schemeClr val="dk1"/>
                </a:solidFill>
                <a:latin typeface="Arial"/>
                <a:ea typeface="Arial"/>
                <a:cs typeface="Arial"/>
                <a:sym typeface="Arial"/>
              </a:rPr>
              <a:t>t,d</a:t>
            </a:r>
            <a:r>
              <a:rPr b="0" i="0" lang="de-DE" sz="2300" u="none" cap="none" strike="noStrike">
                <a:solidFill>
                  <a:schemeClr val="dk1"/>
                </a:solidFill>
                <a:latin typeface="Arial"/>
                <a:ea typeface="Arial"/>
                <a:cs typeface="Arial"/>
                <a:sym typeface="Arial"/>
              </a:rPr>
              <a:t> of term </a:t>
            </a:r>
            <a:r>
              <a:rPr b="0" i="1" lang="de-DE" sz="2300" u="none" cap="none" strike="noStrike">
                <a:solidFill>
                  <a:schemeClr val="dk1"/>
                </a:solidFill>
                <a:latin typeface="Arial"/>
                <a:ea typeface="Arial"/>
                <a:cs typeface="Arial"/>
                <a:sym typeface="Arial"/>
              </a:rPr>
              <a:t>t</a:t>
            </a:r>
            <a:r>
              <a:rPr b="0" i="0" lang="de-DE" sz="2300" u="none" cap="none" strike="noStrike">
                <a:solidFill>
                  <a:schemeClr val="dk1"/>
                </a:solidFill>
                <a:latin typeface="Arial"/>
                <a:ea typeface="Arial"/>
                <a:cs typeface="Arial"/>
                <a:sym typeface="Arial"/>
              </a:rPr>
              <a:t> in document </a:t>
            </a:r>
            <a:r>
              <a:rPr b="0" i="1" lang="de-DE" sz="2300" u="none" cap="none" strike="noStrike">
                <a:solidFill>
                  <a:schemeClr val="dk1"/>
                </a:solidFill>
                <a:latin typeface="Arial"/>
                <a:ea typeface="Arial"/>
                <a:cs typeface="Arial"/>
                <a:sym typeface="Arial"/>
              </a:rPr>
              <a:t>d</a:t>
            </a:r>
            <a:r>
              <a:rPr b="0" i="0" lang="de-DE" sz="2300" u="none" cap="none" strike="noStrike">
                <a:solidFill>
                  <a:schemeClr val="dk1"/>
                </a:solidFill>
                <a:latin typeface="Arial"/>
                <a:ea typeface="Arial"/>
                <a:cs typeface="Arial"/>
                <a:sym typeface="Arial"/>
              </a:rPr>
              <a:t> is defined as the </a:t>
            </a:r>
            <a:r>
              <a:rPr b="0" i="0" lang="de-DE" sz="2300" u="none" cap="none" strike="noStrike">
                <a:solidFill>
                  <a:srgbClr val="0070C0"/>
                </a:solidFill>
                <a:latin typeface="Arial"/>
                <a:ea typeface="Arial"/>
                <a:cs typeface="Arial"/>
                <a:sym typeface="Arial"/>
              </a:rPr>
              <a:t>number of times that </a:t>
            </a:r>
            <a:r>
              <a:rPr b="0" i="1" lang="de-DE" sz="2300" u="none" cap="none" strike="noStrike">
                <a:solidFill>
                  <a:srgbClr val="0070C0"/>
                </a:solidFill>
                <a:latin typeface="Arial"/>
                <a:ea typeface="Arial"/>
                <a:cs typeface="Arial"/>
                <a:sym typeface="Arial"/>
              </a:rPr>
              <a:t>t</a:t>
            </a:r>
            <a:r>
              <a:rPr b="0" i="0" lang="de-DE" sz="2300" u="none" cap="none" strike="noStrike">
                <a:solidFill>
                  <a:srgbClr val="0070C0"/>
                </a:solidFill>
                <a:latin typeface="Arial"/>
                <a:ea typeface="Arial"/>
                <a:cs typeface="Arial"/>
                <a:sym typeface="Arial"/>
              </a:rPr>
              <a:t> occurs in </a:t>
            </a:r>
            <a:r>
              <a:rPr b="0" i="1" lang="de-DE" sz="2300" u="none" cap="none" strike="noStrike">
                <a:solidFill>
                  <a:srgbClr val="0070C0"/>
                </a:solidFill>
                <a:latin typeface="Arial"/>
                <a:ea typeface="Arial"/>
                <a:cs typeface="Arial"/>
                <a:sym typeface="Arial"/>
              </a:rPr>
              <a:t>d</a:t>
            </a:r>
            <a:r>
              <a:rPr b="0" i="0" lang="de-DE" sz="2300" u="none" cap="none" strike="noStrike">
                <a:solidFill>
                  <a:srgbClr val="0070C0"/>
                </a:solidFill>
                <a:latin typeface="Arial"/>
                <a:ea typeface="Arial"/>
                <a:cs typeface="Arial"/>
                <a:sym typeface="Arial"/>
              </a:rPr>
              <a:t>.</a:t>
            </a:r>
            <a:endParaRPr b="0" i="0" sz="2300" u="none" cap="none" strike="noStrike">
              <a:solidFill>
                <a:srgbClr val="0070C0"/>
              </a:solidFill>
              <a:latin typeface="Arial"/>
              <a:ea typeface="Arial"/>
              <a:cs typeface="Arial"/>
              <a:sym typeface="Arial"/>
            </a:endParaRPr>
          </a:p>
          <a:p>
            <a:pPr indent="-254000" lvl="1" marL="742950" marR="0" rtl="0" algn="l">
              <a:spcBef>
                <a:spcPts val="0"/>
              </a:spcBef>
              <a:spcAft>
                <a:spcPts val="0"/>
              </a:spcAft>
              <a:buClr>
                <a:srgbClr val="0070C0"/>
              </a:buClr>
              <a:buSzPts val="2300"/>
              <a:buChar char="▪"/>
            </a:pPr>
            <a:r>
              <a:t/>
            </a:r>
            <a:endParaRPr sz="2300">
              <a:solidFill>
                <a:srgbClr val="0070C0"/>
              </a:solidFill>
            </a:endParaRPr>
          </a:p>
          <a:p>
            <a:pPr indent="-254000" lvl="1" marL="742950" marR="0" rtl="0" algn="l">
              <a:spcBef>
                <a:spcPts val="700"/>
              </a:spcBef>
              <a:spcAft>
                <a:spcPts val="0"/>
              </a:spcAft>
              <a:buClr>
                <a:srgbClr val="336699"/>
              </a:buClr>
              <a:buSzPts val="2300"/>
              <a:buFont typeface="Noto Sans Symbols"/>
              <a:buChar char="▪"/>
            </a:pPr>
            <a:r>
              <a:rPr b="0" i="0" lang="de-DE" sz="2300" u="none" cap="none" strike="noStrike">
                <a:solidFill>
                  <a:schemeClr val="dk1"/>
                </a:solidFill>
                <a:latin typeface="Arial"/>
                <a:ea typeface="Arial"/>
                <a:cs typeface="Arial"/>
                <a:sym typeface="Arial"/>
              </a:rPr>
              <a:t>A document with </a:t>
            </a:r>
            <a:r>
              <a:rPr b="0" i="0" lang="de-DE" sz="2300" u="none" cap="none" strike="noStrike">
                <a:solidFill>
                  <a:srgbClr val="0070C0"/>
                </a:solidFill>
                <a:latin typeface="Arial"/>
                <a:ea typeface="Arial"/>
                <a:cs typeface="Arial"/>
                <a:sym typeface="Arial"/>
              </a:rPr>
              <a:t>tf = 10 </a:t>
            </a:r>
            <a:r>
              <a:rPr b="0" i="0" lang="de-DE" sz="2300" u="none" cap="none" strike="noStrike">
                <a:solidFill>
                  <a:schemeClr val="dk1"/>
                </a:solidFill>
                <a:latin typeface="Arial"/>
                <a:ea typeface="Arial"/>
                <a:cs typeface="Arial"/>
                <a:sym typeface="Arial"/>
              </a:rPr>
              <a:t>occurrences of the term is more relevant than a document with </a:t>
            </a:r>
            <a:r>
              <a:rPr b="0" i="0" lang="de-DE" sz="2300" u="none" cap="none" strike="noStrike">
                <a:solidFill>
                  <a:srgbClr val="0070C0"/>
                </a:solidFill>
                <a:latin typeface="Arial"/>
                <a:ea typeface="Arial"/>
                <a:cs typeface="Arial"/>
                <a:sym typeface="Arial"/>
              </a:rPr>
              <a:t>tf = 1</a:t>
            </a:r>
            <a:r>
              <a:rPr b="0" i="0" lang="de-DE" sz="2300" u="none" cap="none" strike="noStrike">
                <a:solidFill>
                  <a:schemeClr val="dk1"/>
                </a:solidFill>
                <a:latin typeface="Arial"/>
                <a:ea typeface="Arial"/>
                <a:cs typeface="Arial"/>
                <a:sym typeface="Arial"/>
              </a:rPr>
              <a:t> occurrence of the term. But it is not 10 times more relevant.</a:t>
            </a:r>
            <a:endParaRPr b="0" i="0" sz="2300" u="none" cap="none" strike="noStrike">
              <a:solidFill>
                <a:schemeClr val="dk1"/>
              </a:solidFill>
              <a:latin typeface="Arial"/>
              <a:ea typeface="Arial"/>
              <a:cs typeface="Arial"/>
              <a:sym typeface="Arial"/>
            </a:endParaRPr>
          </a:p>
          <a:p>
            <a:pPr indent="0" lvl="0" marL="914400" marR="0" rtl="0" algn="l">
              <a:spcBef>
                <a:spcPts val="700"/>
              </a:spcBef>
              <a:spcAft>
                <a:spcPts val="0"/>
              </a:spcAft>
              <a:buNone/>
            </a:pPr>
            <a:r>
              <a:t/>
            </a:r>
            <a:endParaRPr sz="2300">
              <a:solidFill>
                <a:schemeClr val="dk1"/>
              </a:solidFill>
            </a:endParaRPr>
          </a:p>
          <a:p>
            <a:pPr indent="-254000" lvl="1" marL="742950" marR="0" rtl="0" algn="l">
              <a:spcBef>
                <a:spcPts val="700"/>
              </a:spcBef>
              <a:spcAft>
                <a:spcPts val="0"/>
              </a:spcAft>
              <a:buClr>
                <a:srgbClr val="336699"/>
              </a:buClr>
              <a:buSzPts val="2300"/>
              <a:buFont typeface="Noto Sans Symbols"/>
              <a:buChar char="▪"/>
            </a:pPr>
            <a:r>
              <a:rPr b="0" i="0" lang="de-DE" sz="2300" u="none" cap="none" strike="noStrike">
                <a:solidFill>
                  <a:schemeClr val="dk1"/>
                </a:solidFill>
                <a:latin typeface="Arial"/>
                <a:ea typeface="Arial"/>
                <a:cs typeface="Arial"/>
                <a:sym typeface="Arial"/>
              </a:rPr>
              <a:t>Relevance does not increase proportionally with term frequency.</a:t>
            </a:r>
            <a:endParaRPr b="0" i="0" sz="2300" u="none" cap="none" strike="noStrike">
              <a:solidFill>
                <a:schemeClr val="dk1"/>
              </a:solidFill>
              <a:latin typeface="Arial"/>
              <a:ea typeface="Arial"/>
              <a:cs typeface="Arial"/>
              <a:sym typeface="Arial"/>
            </a:endParaRPr>
          </a:p>
          <a:p>
            <a:pPr indent="0" lvl="0" marL="914400" marR="0" rtl="0" algn="l">
              <a:spcBef>
                <a:spcPts val="700"/>
              </a:spcBef>
              <a:spcAft>
                <a:spcPts val="0"/>
              </a:spcAft>
              <a:buNone/>
            </a:pPr>
            <a:r>
              <a:t/>
            </a:r>
            <a:endParaRPr sz="2300">
              <a:solidFill>
                <a:schemeClr val="dk1"/>
              </a:solidFill>
            </a:endParaRPr>
          </a:p>
          <a:p>
            <a:pPr indent="-254000" lvl="1" marL="742950" marR="0" rtl="0" algn="l">
              <a:spcBef>
                <a:spcPts val="700"/>
              </a:spcBef>
              <a:spcAft>
                <a:spcPts val="0"/>
              </a:spcAft>
              <a:buClr>
                <a:srgbClr val="336699"/>
              </a:buClr>
              <a:buSzPts val="2300"/>
              <a:buFont typeface="Noto Sans Symbols"/>
              <a:buChar char="▪"/>
            </a:pPr>
            <a:r>
              <a:rPr b="0" i="0" lang="de-DE" sz="2300" u="none" cap="none" strike="noStrike">
                <a:solidFill>
                  <a:schemeClr val="dk1"/>
                </a:solidFill>
                <a:latin typeface="Arial"/>
                <a:ea typeface="Arial"/>
                <a:cs typeface="Arial"/>
                <a:sym typeface="Arial"/>
              </a:rPr>
              <a:t>Therefore we can use local term weighting to adjust the raw term frequency value.</a:t>
            </a:r>
            <a:endParaRPr sz="900"/>
          </a:p>
        </p:txBody>
      </p:sp>
      <p:sp>
        <p:nvSpPr>
          <p:cNvPr id="128" name="Google Shape;128;p6"/>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29" name="Google Shape;129;p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36" name="Google Shape;136;p8"/>
          <p:cNvSpPr txBox="1"/>
          <p:nvPr/>
        </p:nvSpPr>
        <p:spPr>
          <a:xfrm>
            <a:off x="53700" y="847699"/>
            <a:ext cx="9036600" cy="492660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The log frequency weight of term t in d is defined as follows</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None/>
            </a:pPr>
            <a:r>
              <a:t/>
            </a:r>
            <a:endParaRPr b="0" i="0" sz="2400" u="none" cap="none" strike="noStrike">
              <a:solidFill>
                <a:schemeClr val="dk1"/>
              </a:solidFill>
              <a:latin typeface="Arial"/>
              <a:ea typeface="Arial"/>
              <a:cs typeface="Arial"/>
              <a:sym typeface="Arial"/>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tf</a:t>
            </a:r>
            <a:r>
              <a:rPr b="0" baseline="-25000" i="1" lang="de-DE" sz="2400" u="none" cap="none" strike="noStrike">
                <a:solidFill>
                  <a:schemeClr val="dk1"/>
                </a:solidFill>
                <a:latin typeface="Arial"/>
                <a:ea typeface="Arial"/>
                <a:cs typeface="Arial"/>
                <a:sym typeface="Arial"/>
              </a:rPr>
              <a:t>t,d</a:t>
            </a:r>
            <a:r>
              <a:rPr b="0" i="0" lang="de-DE" sz="2400" u="none" cap="none" strike="noStrike">
                <a:solidFill>
                  <a:schemeClr val="dk1"/>
                </a:solidFill>
                <a:latin typeface="Arial"/>
                <a:ea typeface="Arial"/>
                <a:cs typeface="Arial"/>
                <a:sym typeface="Arial"/>
              </a:rPr>
              <a:t> → w</a:t>
            </a:r>
            <a:r>
              <a:rPr b="0" baseline="-25000" i="1" lang="de-DE" sz="2400" u="none" cap="none" strike="noStrike">
                <a:solidFill>
                  <a:schemeClr val="dk1"/>
                </a:solidFill>
                <a:latin typeface="Arial"/>
                <a:ea typeface="Arial"/>
                <a:cs typeface="Arial"/>
                <a:sym typeface="Arial"/>
              </a:rPr>
              <a:t>t,d</a:t>
            </a:r>
            <a:r>
              <a:rPr b="0" i="0" lang="de-DE" sz="2400" u="none" cap="none" strike="noStrike">
                <a:solidFill>
                  <a:schemeClr val="dk1"/>
                </a:solidFill>
                <a:latin typeface="Arial"/>
                <a:ea typeface="Arial"/>
                <a:cs typeface="Arial"/>
                <a:sym typeface="Arial"/>
              </a:rPr>
              <a:t> :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 0 → 0, 1 → 1, 2 → 1.3, 10 → 2, 1000 → 4, etc.</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Score for a document-query pair: sum over terms t in </a:t>
            </a:r>
            <a:r>
              <a:rPr b="0" i="0" lang="de-DE" sz="2400" u="sng" cap="none" strike="noStrike">
                <a:solidFill>
                  <a:schemeClr val="dk1"/>
                </a:solidFill>
                <a:latin typeface="Arial"/>
                <a:ea typeface="Arial"/>
                <a:cs typeface="Arial"/>
                <a:sym typeface="Arial"/>
              </a:rPr>
              <a:t>both </a:t>
            </a:r>
            <a:r>
              <a:rPr b="0" i="1" lang="de-DE" sz="2400" u="none" cap="none" strike="noStrike">
                <a:solidFill>
                  <a:schemeClr val="dk1"/>
                </a:solidFill>
                <a:latin typeface="Arial"/>
                <a:ea typeface="Arial"/>
                <a:cs typeface="Arial"/>
                <a:sym typeface="Arial"/>
              </a:rPr>
              <a:t>q</a:t>
            </a:r>
            <a:r>
              <a:rPr b="0" i="0" lang="de-DE" sz="2400" u="none" cap="none" strike="noStrike">
                <a:solidFill>
                  <a:schemeClr val="dk1"/>
                </a:solidFill>
                <a:latin typeface="Arial"/>
                <a:ea typeface="Arial"/>
                <a:cs typeface="Arial"/>
                <a:sym typeface="Arial"/>
              </a:rPr>
              <a:t>                                                                                              </a:t>
            </a:r>
            <a:r>
              <a:rPr b="0" i="0" lang="de-DE" sz="2400" u="none" cap="none" strike="noStrike">
                <a:solidFill>
                  <a:schemeClr val="dk1"/>
                </a:solidFill>
                <a:latin typeface="Arial"/>
                <a:ea typeface="Arial"/>
                <a:cs typeface="Arial"/>
                <a:sym typeface="Arial"/>
              </a:rPr>
              <a:t>      </a:t>
            </a:r>
            <a:r>
              <a:rPr b="0" i="0" lang="de-DE" sz="2400" u="none" cap="none" strike="noStrike">
                <a:solidFill>
                  <a:schemeClr val="dk1"/>
                </a:solidFill>
                <a:latin typeface="Arial"/>
                <a:ea typeface="Arial"/>
                <a:cs typeface="Arial"/>
                <a:sym typeface="Arial"/>
              </a:rPr>
              <a:t>and </a:t>
            </a:r>
            <a:r>
              <a:rPr b="0" i="1" lang="de-DE" sz="2400" u="none" cap="none" strike="noStrike">
                <a:solidFill>
                  <a:schemeClr val="dk1"/>
                </a:solidFill>
                <a:latin typeface="Arial"/>
                <a:ea typeface="Arial"/>
                <a:cs typeface="Arial"/>
                <a:sym typeface="Arial"/>
              </a:rPr>
              <a:t>d</a:t>
            </a:r>
            <a:r>
              <a:rPr b="0" i="0" lang="de-DE" sz="2400" u="none" cap="none" strike="noStrike">
                <a:solidFill>
                  <a:schemeClr val="dk1"/>
                </a:solidFill>
                <a:latin typeface="Arial"/>
                <a:ea typeface="Arial"/>
                <a:cs typeface="Arial"/>
                <a:sym typeface="Arial"/>
              </a:rPr>
              <a:t>:                                                                                                 tf-matching-score(</a:t>
            </a:r>
            <a:r>
              <a:rPr b="0" i="1" lang="de-DE" sz="2400" u="none" cap="none" strike="noStrike">
                <a:solidFill>
                  <a:schemeClr val="dk1"/>
                </a:solidFill>
                <a:latin typeface="Arial"/>
                <a:ea typeface="Arial"/>
                <a:cs typeface="Arial"/>
                <a:sym typeface="Arial"/>
              </a:rPr>
              <a:t>q</a:t>
            </a:r>
            <a:r>
              <a:rPr b="0" i="0" lang="de-DE" sz="2400" u="none" cap="none" strike="noStrike">
                <a:solidFill>
                  <a:schemeClr val="dk1"/>
                </a:solidFill>
                <a:latin typeface="Arial"/>
                <a:ea typeface="Arial"/>
                <a:cs typeface="Arial"/>
                <a:sym typeface="Arial"/>
              </a:rPr>
              <a:t>, </a:t>
            </a:r>
            <a:r>
              <a:rPr b="0" i="1" lang="de-DE" sz="2400" u="none" cap="none" strike="noStrike">
                <a:solidFill>
                  <a:schemeClr val="dk1"/>
                </a:solidFill>
                <a:latin typeface="Arial"/>
                <a:ea typeface="Arial"/>
                <a:cs typeface="Arial"/>
                <a:sym typeface="Arial"/>
              </a:rPr>
              <a:t>d</a:t>
            </a:r>
            <a:r>
              <a:rPr b="0" i="0" lang="de-DE" sz="2400" u="none" cap="none" strike="noStrike">
                <a:solidFill>
                  <a:schemeClr val="dk1"/>
                </a:solidFill>
                <a:latin typeface="Arial"/>
                <a:ea typeface="Arial"/>
                <a:cs typeface="Arial"/>
                <a:sym typeface="Arial"/>
              </a:rPr>
              <a:t>) =       </a:t>
            </a:r>
            <a:r>
              <a:rPr b="0" baseline="-25000" i="1" lang="de-DE" sz="2400" u="none" cap="none" strike="noStrike">
                <a:solidFill>
                  <a:schemeClr val="dk1"/>
                </a:solidFill>
                <a:latin typeface="Arial"/>
                <a:ea typeface="Arial"/>
                <a:cs typeface="Arial"/>
                <a:sym typeface="Arial"/>
              </a:rPr>
              <a:t>t</a:t>
            </a:r>
            <a:r>
              <a:rPr b="0" baseline="-25000" i="0" lang="de-DE" sz="2400" u="none" cap="none" strike="noStrike">
                <a:solidFill>
                  <a:schemeClr val="dk1"/>
                </a:solidFill>
                <a:latin typeface="Arial"/>
                <a:ea typeface="Arial"/>
                <a:cs typeface="Arial"/>
                <a:sym typeface="Arial"/>
              </a:rPr>
              <a:t>∈</a:t>
            </a:r>
            <a:r>
              <a:rPr b="0" baseline="-25000" i="1" lang="de-DE" sz="2400" u="none" cap="none" strike="noStrike">
                <a:solidFill>
                  <a:schemeClr val="dk1"/>
                </a:solidFill>
                <a:latin typeface="Arial"/>
                <a:ea typeface="Arial"/>
                <a:cs typeface="Arial"/>
                <a:sym typeface="Arial"/>
              </a:rPr>
              <a:t>q</a:t>
            </a:r>
            <a:r>
              <a:rPr b="1" baseline="-25000" i="0" lang="de-DE" sz="2400" u="none" cap="none" strike="noStrike">
                <a:solidFill>
                  <a:schemeClr val="dk1"/>
                </a:solidFill>
              </a:rPr>
              <a:t>∩</a:t>
            </a:r>
            <a:r>
              <a:rPr b="0" baseline="-25000" i="1" lang="de-DE" sz="2400" u="none" cap="none" strike="noStrike">
                <a:solidFill>
                  <a:schemeClr val="dk1"/>
                </a:solidFill>
                <a:latin typeface="Arial"/>
                <a:ea typeface="Arial"/>
                <a:cs typeface="Arial"/>
                <a:sym typeface="Arial"/>
              </a:rPr>
              <a:t>d </a:t>
            </a:r>
            <a:r>
              <a:rPr b="0" i="0" lang="de-DE" sz="2400" u="none" cap="none" strike="noStrike">
                <a:solidFill>
                  <a:schemeClr val="dk1"/>
                </a:solidFill>
                <a:latin typeface="Arial"/>
                <a:ea typeface="Arial"/>
                <a:cs typeface="Arial"/>
                <a:sym typeface="Arial"/>
              </a:rPr>
              <a:t>(1 + log tf</a:t>
            </a:r>
            <a:r>
              <a:rPr b="0" baseline="-25000" i="1" lang="de-DE" sz="2400" u="none" cap="none" strike="noStrike">
                <a:solidFill>
                  <a:schemeClr val="dk1"/>
                </a:solidFill>
                <a:latin typeface="Arial"/>
                <a:ea typeface="Arial"/>
                <a:cs typeface="Arial"/>
                <a:sym typeface="Arial"/>
              </a:rPr>
              <a:t>t</a:t>
            </a:r>
            <a:r>
              <a:rPr b="0" baseline="-25000" i="0" lang="de-DE" sz="2400" u="none" cap="none" strike="noStrike">
                <a:solidFill>
                  <a:schemeClr val="dk1"/>
                </a:solidFill>
                <a:latin typeface="Arial"/>
                <a:ea typeface="Arial"/>
                <a:cs typeface="Arial"/>
                <a:sym typeface="Arial"/>
              </a:rPr>
              <a:t>,</a:t>
            </a:r>
            <a:r>
              <a:rPr b="0" baseline="-25000" i="1" lang="de-DE" sz="2400" u="none" cap="none" strike="noStrike">
                <a:solidFill>
                  <a:schemeClr val="dk1"/>
                </a:solidFill>
                <a:latin typeface="Arial"/>
                <a:ea typeface="Arial"/>
                <a:cs typeface="Arial"/>
                <a:sym typeface="Arial"/>
              </a:rPr>
              <a:t>d</a:t>
            </a:r>
            <a:r>
              <a:rPr b="0" i="0" lang="de-DE" sz="2400" u="none" cap="none" strike="noStrike">
                <a:solidFill>
                  <a:schemeClr val="dk1"/>
                </a:solidFill>
                <a:latin typeface="Arial"/>
                <a:ea typeface="Arial"/>
                <a:cs typeface="Arial"/>
                <a:sym typeface="Arial"/>
              </a:rPr>
              <a:t> )</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The score is 0 if none of the query terms is present in the document.</a:t>
            </a:r>
            <a:endParaRPr/>
          </a:p>
        </p:txBody>
      </p:sp>
      <p:sp>
        <p:nvSpPr>
          <p:cNvPr id="137" name="Google Shape;137;p8"/>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38" name="Google Shape;138;p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626.png" id="139" name="Google Shape;139;p8"/>
          <p:cNvPicPr preferRelativeResize="0"/>
          <p:nvPr/>
        </p:nvPicPr>
        <p:blipFill rotWithShape="1">
          <a:blip r:embed="rId3">
            <a:alphaModFix/>
          </a:blip>
          <a:srcRect b="0" l="0" r="0" t="0"/>
          <a:stretch/>
        </p:blipFill>
        <p:spPr>
          <a:xfrm>
            <a:off x="2267744" y="1675584"/>
            <a:ext cx="5189999" cy="900000"/>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4344961" y="4167825"/>
            <a:ext cx="578548" cy="468001"/>
          </a:xfrm>
          <a:prstGeom prst="rect">
            <a:avLst/>
          </a:prstGeom>
          <a:noFill/>
          <a:ln>
            <a:noFill/>
          </a:ln>
        </p:spPr>
      </p:pic>
      <p:sp>
        <p:nvSpPr>
          <p:cNvPr id="141" name="Google Shape;141;p8"/>
          <p:cNvSpPr txBox="1"/>
          <p:nvPr/>
        </p:nvSpPr>
        <p:spPr>
          <a:xfrm>
            <a:off x="231966" y="27363"/>
            <a:ext cx="8804529" cy="7410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de-DE" sz="2600">
                <a:solidFill>
                  <a:schemeClr val="dk1"/>
                </a:solidFill>
                <a:latin typeface="Arial"/>
                <a:ea typeface="Arial"/>
                <a:cs typeface="Arial"/>
                <a:sym typeface="Arial"/>
              </a:rPr>
              <a:t>Instead of raw frequency: Log frequency weighting</a:t>
            </a:r>
            <a:endParaRPr/>
          </a:p>
        </p:txBody>
      </p:sp>
      <p:sp>
        <p:nvSpPr>
          <p:cNvPr id="142" name="Google Shape;142;p8"/>
          <p:cNvSpPr txBox="1"/>
          <p:nvPr/>
        </p:nvSpPr>
        <p:spPr>
          <a:xfrm>
            <a:off x="2912700" y="5923050"/>
            <a:ext cx="57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highlight>
                  <a:srgbClr val="FFFF00"/>
                </a:highlight>
              </a:rPr>
              <a:t>spend a couple of mins looking at the notes of the slide</a:t>
            </a:r>
            <a:endParaRPr>
              <a:highlight>
                <a:srgbClr val="FFFF00"/>
              </a:highlight>
            </a:endParaRPr>
          </a:p>
        </p:txBody>
      </p:sp>
      <p:cxnSp>
        <p:nvCxnSpPr>
          <p:cNvPr id="143" name="Google Shape;143;p8"/>
          <p:cNvCxnSpPr/>
          <p:nvPr/>
        </p:nvCxnSpPr>
        <p:spPr>
          <a:xfrm rot="10800000">
            <a:off x="5191725" y="4830925"/>
            <a:ext cx="1101900" cy="6840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8"/>
          <p:cNvSpPr txBox="1"/>
          <p:nvPr/>
        </p:nvSpPr>
        <p:spPr>
          <a:xfrm>
            <a:off x="6540575" y="5305950"/>
            <a:ext cx="261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2800">
                <a:solidFill>
                  <a:schemeClr val="dk1"/>
                </a:solidFill>
              </a:rPr>
              <a:t>in both q and d</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de-DE"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51" name="Google Shape;151;p9"/>
          <p:cNvSpPr txBox="1"/>
          <p:nvPr/>
        </p:nvSpPr>
        <p:spPr>
          <a:xfrm>
            <a:off x="0" y="942344"/>
            <a:ext cx="9036496" cy="5429264"/>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The log frequency weight of term t in d is defined as follows</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Term frequencies: 0 ,1, 2, 10, 1000 </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To apply log frequency:</a:t>
            </a:r>
            <a:endParaRPr/>
          </a:p>
          <a:p>
            <a:pPr indent="-285750" lvl="1" marL="742950" marR="0" rtl="0" algn="l">
              <a:spcBef>
                <a:spcPts val="700"/>
              </a:spcBef>
              <a:spcAft>
                <a:spcPts val="0"/>
              </a:spcAft>
              <a:buClr>
                <a:srgbClr val="336699"/>
              </a:buClr>
              <a:buSzPts val="2400"/>
              <a:buFont typeface="Noto Sans Symbols"/>
              <a:buChar char="▪"/>
            </a:pPr>
            <a:r>
              <a:rPr b="0" i="0" lang="de-DE" sz="2400" u="none" cap="none" strike="noStrike">
                <a:solidFill>
                  <a:schemeClr val="dk1"/>
                </a:solidFill>
                <a:latin typeface="Arial"/>
                <a:ea typeface="Arial"/>
                <a:cs typeface="Arial"/>
                <a:sym typeface="Arial"/>
              </a:rPr>
              <a:t>tf</a:t>
            </a:r>
            <a:r>
              <a:rPr b="0" baseline="-25000" i="1" lang="de-DE" sz="2400" u="none" cap="none" strike="noStrike">
                <a:solidFill>
                  <a:schemeClr val="dk1"/>
                </a:solidFill>
                <a:latin typeface="Arial"/>
                <a:ea typeface="Arial"/>
                <a:cs typeface="Arial"/>
                <a:sym typeface="Arial"/>
              </a:rPr>
              <a:t>t,d</a:t>
            </a:r>
            <a:r>
              <a:rPr b="0" i="0" lang="de-DE" sz="2400" u="none" cap="none" strike="noStrike">
                <a:solidFill>
                  <a:schemeClr val="dk1"/>
                </a:solidFill>
                <a:latin typeface="Arial"/>
                <a:ea typeface="Arial"/>
                <a:cs typeface="Arial"/>
                <a:sym typeface="Arial"/>
              </a:rPr>
              <a:t> → w</a:t>
            </a:r>
            <a:r>
              <a:rPr b="0" baseline="-25000" i="1" lang="de-DE" sz="2400" u="none" cap="none" strike="noStrike">
                <a:solidFill>
                  <a:schemeClr val="dk1"/>
                </a:solidFill>
                <a:latin typeface="Arial"/>
                <a:ea typeface="Arial"/>
                <a:cs typeface="Arial"/>
                <a:sym typeface="Arial"/>
              </a:rPr>
              <a:t>t,d</a:t>
            </a:r>
            <a:r>
              <a:rPr b="0" i="0" lang="de-DE" sz="2400" u="none" cap="none" strike="noStrike">
                <a:solidFill>
                  <a:schemeClr val="dk1"/>
                </a:solidFill>
                <a:latin typeface="Arial"/>
                <a:ea typeface="Arial"/>
                <a:cs typeface="Arial"/>
                <a:sym typeface="Arial"/>
              </a:rPr>
              <a:t> :                                                                                         0 → 0, 1 → 1, 2 → 1.3, 10 → 2, 1000 → 4, etc.</a:t>
            </a:r>
            <a:endParaRPr/>
          </a:p>
        </p:txBody>
      </p:sp>
      <p:sp>
        <p:nvSpPr>
          <p:cNvPr id="152" name="Google Shape;152;p9"/>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53" name="Google Shape;153;p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626.png" id="154" name="Google Shape;154;p9"/>
          <p:cNvPicPr preferRelativeResize="0"/>
          <p:nvPr/>
        </p:nvPicPr>
        <p:blipFill rotWithShape="1">
          <a:blip r:embed="rId3">
            <a:alphaModFix/>
          </a:blip>
          <a:srcRect b="0" l="0" r="0" t="0"/>
          <a:stretch/>
        </p:blipFill>
        <p:spPr>
          <a:xfrm>
            <a:off x="2195736" y="1477512"/>
            <a:ext cx="5189999" cy="900000"/>
          </a:xfrm>
          <a:prstGeom prst="rect">
            <a:avLst/>
          </a:prstGeom>
          <a:noFill/>
          <a:ln>
            <a:noFill/>
          </a:ln>
        </p:spPr>
      </p:pic>
      <p:sp>
        <p:nvSpPr>
          <p:cNvPr id="155" name="Google Shape;155;p9"/>
          <p:cNvSpPr txBox="1"/>
          <p:nvPr/>
        </p:nvSpPr>
        <p:spPr>
          <a:xfrm>
            <a:off x="2067132" y="4100407"/>
            <a:ext cx="38883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1+log10(1)=1+0=1</a:t>
            </a:r>
            <a:endParaRPr/>
          </a:p>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1+log10(2)=1+0.3=1.3</a:t>
            </a:r>
            <a:endParaRPr/>
          </a:p>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1+log10(10)=1+1=2</a:t>
            </a:r>
            <a:endParaRPr/>
          </a:p>
          <a:p>
            <a:pPr indent="0" lvl="0" marL="0" marR="0" rtl="0" algn="l">
              <a:spcBef>
                <a:spcPts val="0"/>
              </a:spcBef>
              <a:spcAft>
                <a:spcPts val="0"/>
              </a:spcAft>
              <a:buNone/>
            </a:pPr>
            <a:r>
              <a:rPr lang="de-DE" sz="2400">
                <a:solidFill>
                  <a:schemeClr val="dk1"/>
                </a:solidFill>
                <a:latin typeface="Lucida Sans"/>
                <a:ea typeface="Lucida Sans"/>
                <a:cs typeface="Lucida Sans"/>
                <a:sym typeface="Lucida Sans"/>
              </a:rPr>
              <a:t>1+log10(1000)=1+3=4</a:t>
            </a:r>
            <a:endParaRPr/>
          </a:p>
        </p:txBody>
      </p:sp>
      <p:sp>
        <p:nvSpPr>
          <p:cNvPr id="156" name="Google Shape;156;p9"/>
          <p:cNvSpPr txBox="1"/>
          <p:nvPr/>
        </p:nvSpPr>
        <p:spPr>
          <a:xfrm>
            <a:off x="231966" y="27363"/>
            <a:ext cx="8804529" cy="74105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de-DE" sz="2600">
                <a:solidFill>
                  <a:schemeClr val="dk1"/>
                </a:solidFill>
                <a:latin typeface="Arial"/>
                <a:ea typeface="Arial"/>
                <a:cs typeface="Arial"/>
                <a:sym typeface="Arial"/>
              </a:rPr>
              <a:t>Instead of raw frequency: Log frequency weighting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de-DE"/>
              <a:t>Exercise</a:t>
            </a:r>
            <a:endParaRPr/>
          </a:p>
        </p:txBody>
      </p:sp>
      <p:sp>
        <p:nvSpPr>
          <p:cNvPr id="162" name="Google Shape;162;p11"/>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de-DE"/>
              <a:t>Apply log frequency weighting to the following tf values:</a:t>
            </a:r>
            <a:endParaRPr/>
          </a:p>
          <a:p>
            <a:pPr indent="0" lvl="0" marL="0" rtl="0" algn="l">
              <a:spcBef>
                <a:spcPts val="560"/>
              </a:spcBef>
              <a:spcAft>
                <a:spcPts val="0"/>
              </a:spcAft>
              <a:buClr>
                <a:schemeClr val="dk1"/>
              </a:buClr>
              <a:buSzPts val="2800"/>
              <a:buNone/>
            </a:pPr>
            <a:r>
              <a:t/>
            </a:r>
            <a:endParaRPr/>
          </a:p>
          <a:p>
            <a:pPr indent="-342900" lvl="0" marL="342900" rtl="0" algn="l">
              <a:spcBef>
                <a:spcPts val="560"/>
              </a:spcBef>
              <a:spcAft>
                <a:spcPts val="0"/>
              </a:spcAft>
              <a:buClr>
                <a:schemeClr val="dk1"/>
              </a:buClr>
              <a:buSzPts val="2800"/>
              <a:buChar char="•"/>
            </a:pPr>
            <a:r>
              <a:rPr lang="de-DE"/>
              <a:t>5 🡪</a:t>
            </a:r>
            <a:endParaRPr/>
          </a:p>
          <a:p>
            <a:pPr indent="-342900" lvl="0" marL="342900" rtl="0" algn="l">
              <a:spcBef>
                <a:spcPts val="560"/>
              </a:spcBef>
              <a:spcAft>
                <a:spcPts val="0"/>
              </a:spcAft>
              <a:buClr>
                <a:schemeClr val="dk1"/>
              </a:buClr>
              <a:buSzPts val="2800"/>
              <a:buChar char="•"/>
            </a:pPr>
            <a:r>
              <a:rPr lang="de-DE"/>
              <a:t>7 🡪 </a:t>
            </a:r>
            <a:endParaRPr/>
          </a:p>
          <a:p>
            <a:pPr indent="-342900" lvl="0" marL="342900" rtl="0" algn="l">
              <a:spcBef>
                <a:spcPts val="560"/>
              </a:spcBef>
              <a:spcAft>
                <a:spcPts val="0"/>
              </a:spcAft>
              <a:buClr>
                <a:schemeClr val="dk1"/>
              </a:buClr>
              <a:buSzPts val="2800"/>
              <a:buChar char="•"/>
            </a:pPr>
            <a:r>
              <a:rPr lang="de-DE"/>
              <a:t>8 🡪</a:t>
            </a:r>
            <a:endParaRPr/>
          </a:p>
        </p:txBody>
      </p:sp>
      <p:sp>
        <p:nvSpPr>
          <p:cNvPr id="163" name="Google Shape;163;p1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2009-09-21T23:46:17Z</dcterms:created>
  <dc:creator>Christopher Manning</dc:creator>
</cp:coreProperties>
</file>