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gf1UGJzNR00v3unJYMJ0Q14JMn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D4830-BB26-40AE-A2BA-6F7B6C5502A7}">
  <a:tblStyle styleId="{014D4830-BB26-40AE-A2BA-6F7B6C550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Google Shape;9;n"/>
          <p:cNvSpPr/>
          <p:nvPr>
            <p:ph idx="2" type="sldImg"/>
          </p:nvPr>
        </p:nvSpPr>
        <p:spPr>
          <a:xfrm>
            <a:off x="1257300" y="720725"/>
            <a:ext cx="4794250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974725" y="4560888"/>
            <a:ext cx="53594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400" spcFirstLastPara="1" rIns="95400" wrap="square" tIns="47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n"/>
          <p:cNvSpPr txBox="1"/>
          <p:nvPr/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n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1258888" y="720725"/>
            <a:ext cx="4791075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74725" y="4560888"/>
            <a:ext cx="53594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session we discuss the tf-idf weighting scheme.</a:t>
            </a:r>
            <a:endParaRPr/>
          </a:p>
        </p:txBody>
      </p:sp>
      <p:sp>
        <p:nvSpPr>
          <p:cNvPr id="71" name="Google Shape;71;p1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other weighting scheme we can use besides tf-idf. For example we can replace the local tf frequency by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974725" y="4560888"/>
            <a:ext cx="5359400" cy="4313237"/>
          </a:xfrm>
          <a:prstGeom prst="rect">
            <a:avLst/>
          </a:prstGeom>
        </p:spPr>
        <p:txBody>
          <a:bodyPr anchorCtr="0" anchor="t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257300" y="720725"/>
            <a:ext cx="4794250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look at the frequency of terms in a document vs the frequency of terms in the collection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is to assign a higher weight to rare terms as a strategy for emphasizing their importance.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 terms are more informative than frequent terms.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consider a term in the query that is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rare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collection (e.g.,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ARACHNOCENTRIC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document containing this term is very likely to be relevant.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therefore we want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high weights for rare terms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ARACHNOCENTRIC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regards to frequent terms, </a:t>
            </a:r>
            <a:endParaRPr/>
          </a:p>
          <a:p>
            <a:pPr indent="0" lvl="1" marL="45720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terms in the query that are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frequent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collection (words such as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GOOD, INCREASE, LINE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095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document containing these frequently occurring terms is more likely to be relevant than a document that doesn’t . . .</a:t>
            </a:r>
            <a:endParaRPr/>
          </a:p>
          <a:p>
            <a:pPr indent="-2095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but words like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GOOD, INCREASE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 reliable indicators of relevance.</a:t>
            </a:r>
            <a:endParaRPr/>
          </a:p>
          <a:p>
            <a:pPr indent="-2095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f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 frequent terms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GOOD, INCREASE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want positive weights . . .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but we want </a:t>
            </a:r>
            <a:r>
              <a:rPr lang="en-US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the frequent terms to have lower weights than the rare terms.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let’s look at document frequency.</a:t>
            </a:r>
            <a:endParaRPr/>
          </a:p>
          <a:p>
            <a:pPr indent="0" lvl="1" marL="45720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high weights for terms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ARACHNOCENTRIC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because these are rare.</a:t>
            </a:r>
            <a:endParaRPr/>
          </a:p>
          <a:p>
            <a:pPr indent="0" lvl="1" marL="45720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 want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low (positive) weights for frequent words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GOOD, INCREASE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1" marL="45720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document frequency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factor this into computing the matching score.</a:t>
            </a:r>
            <a:endParaRPr/>
          </a:p>
          <a:p>
            <a:pPr indent="0" lvl="1" marL="45720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document frequency is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number of documents in the collection that the term occurs in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1000,000/1=1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Log10(1)=6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/>
              <a:t>1000,000/100=10,000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/>
              <a:t>Log10(10,000)=4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1000,000/1000=1000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/>
              <a:t>Log10(100,000)=3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you can see the log 10 of 1 million is 0. So, if a term appears in all 1m documents in the collection it is 0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4144963" y="9120188"/>
            <a:ext cx="31638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5400" spcFirstLastPara="1" rIns="9540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5400" spcFirstLastPara="1" rIns="954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term insurance appears 104,440 times in the 3997 documents in the collection.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collection frequency = cf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ctrTitle"/>
          </p:nvPr>
        </p:nvSpPr>
        <p:spPr>
          <a:xfrm>
            <a:off x="1691680" y="1988840"/>
            <a:ext cx="5472608" cy="192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691680" y="4270243"/>
            <a:ext cx="5472608" cy="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457200" y="1600202"/>
            <a:ext cx="8229600" cy="4229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722313" y="341107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722313" y="170080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457200" y="1600202"/>
            <a:ext cx="5482952" cy="4229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6084168" y="1604798"/>
            <a:ext cx="2602632" cy="3648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1792288" y="5367338"/>
            <a:ext cx="5486400" cy="36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457200" y="1425188"/>
            <a:ext cx="8229600" cy="429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type="title"/>
          </p:nvPr>
        </p:nvSpPr>
        <p:spPr>
          <a:xfrm>
            <a:off x="457200" y="427039"/>
            <a:ext cx="8229600" cy="900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457200" y="1600202"/>
            <a:ext cx="8229600" cy="4229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title"/>
          </p:nvPr>
        </p:nvSpPr>
        <p:spPr>
          <a:xfrm>
            <a:off x="214313" y="104775"/>
            <a:ext cx="8223250" cy="1306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4" name="Google Shape;74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180975" y="1411288"/>
            <a:ext cx="8505825" cy="47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D3E9"/>
              </a:buClr>
              <a:buSzPts val="224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BDD3E9"/>
                </a:solidFill>
                <a:latin typeface="Calibri"/>
                <a:ea typeface="Calibri"/>
                <a:cs typeface="Calibri"/>
                <a:sym typeface="Calibri"/>
              </a:rPr>
              <a:t>Why ranked retrieval?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DD3E9"/>
              </a:buClr>
              <a:buSzPts val="224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BDD3E9"/>
                </a:solidFill>
                <a:latin typeface="Calibri"/>
                <a:ea typeface="Calibri"/>
                <a:cs typeface="Calibri"/>
                <a:sym typeface="Calibri"/>
              </a:rPr>
              <a:t> Term frequency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DD3E9"/>
              </a:buClr>
              <a:buSzPts val="224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tf-idf weighting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24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rgbClr val="B7CCE4"/>
                </a:solidFill>
                <a:latin typeface="Calibri"/>
                <a:ea typeface="Calibri"/>
                <a:cs typeface="Calibri"/>
                <a:sym typeface="Calibri"/>
              </a:rPr>
              <a:t> The vector space model</a:t>
            </a:r>
            <a:endParaRPr/>
          </a:p>
          <a:p>
            <a:pPr indent="-35179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56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56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285720" y="278358"/>
            <a:ext cx="8572560" cy="752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tf-idf weighting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244491" y="1456333"/>
            <a:ext cx="8286808" cy="458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tf-idf weight of a term is the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of its tf weight and its idf weight.</a:t>
            </a:r>
            <a:endParaRPr/>
          </a:p>
          <a:p>
            <a:pPr indent="-1968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tf-weight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idf-weight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known weighting scheme in information retrieval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the “-” in tf-idf is a hyphen, not a minus sign!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names: tf.idf, tf x idf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637.png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2348880"/>
            <a:ext cx="3960002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285720" y="12700"/>
            <a:ext cx="8572560" cy="896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Summary: tf-idf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243900" y="1273850"/>
            <a:ext cx="8614500" cy="4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a tf-idf weight for each term t in each document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we are using the log of the tf for the local weight part of the formula.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tf-idf weight . . .</a:t>
            </a:r>
            <a:endParaRPr/>
          </a:p>
          <a:p>
            <a:pPr indent="-228600" lvl="2" marL="114300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 increases with the number of occurrences within a document. (term frequency)</a:t>
            </a:r>
            <a:endParaRPr/>
          </a:p>
          <a:p>
            <a:pPr indent="-228600" lvl="2" marL="114300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 increases with the rarity (infrequency) of the term in the collection. (inverse document frequency)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5" name="Google Shape;185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638.png"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2043452"/>
            <a:ext cx="3647366" cy="5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1"/>
          <p:cNvCxnSpPr/>
          <p:nvPr/>
        </p:nvCxnSpPr>
        <p:spPr>
          <a:xfrm rot="10800000">
            <a:off x="5315563" y="2633400"/>
            <a:ext cx="792088" cy="14401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11"/>
          <p:cNvSpPr/>
          <p:nvPr/>
        </p:nvSpPr>
        <p:spPr>
          <a:xfrm rot="-5400000">
            <a:off x="5153732" y="1850492"/>
            <a:ext cx="204687" cy="136815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285720" y="12700"/>
            <a:ext cx="8858280" cy="1184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Recap: Term, collection and document frequency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8" name="Google Shape;198;p12"/>
          <p:cNvGraphicFramePr/>
          <p:nvPr/>
        </p:nvGraphicFramePr>
        <p:xfrm>
          <a:off x="577346" y="186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{014D4830-BB26-40AE-A2BA-6F7B6C5502A7}</a:tableStyleId>
              </a:tblPr>
              <a:tblGrid>
                <a:gridCol w="2385975"/>
                <a:gridCol w="1122375"/>
                <a:gridCol w="4891175"/>
              </a:tblGrid>
              <a:tr h="73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Quantity</a:t>
                      </a:r>
                      <a:endParaRPr b="0" sz="21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Symbol</a:t>
                      </a:r>
                      <a:endParaRPr b="0" sz="21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Definition</a:t>
                      </a:r>
                      <a:endParaRPr b="0" sz="21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 frequency 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frequency 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collection frequency</a:t>
                      </a:r>
                      <a:endParaRPr sz="2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tf</a:t>
                      </a:r>
                      <a:r>
                        <a:rPr baseline="-25000" i="1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t,d</a:t>
                      </a:r>
                      <a:endParaRPr baseline="-25000" i="1"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df</a:t>
                      </a:r>
                      <a:r>
                        <a:rPr baseline="-25000" i="1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700"/>
                    </a:p>
                    <a:p>
                      <a:pPr indent="0" lvl="0" marL="0" marR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cf</a:t>
                      </a:r>
                      <a:r>
                        <a:rPr baseline="-25000" i="1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endParaRPr baseline="-25000" i="1" sz="2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occurrences of </a:t>
                      </a:r>
                      <a:r>
                        <a:rPr i="1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i="1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documents in the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collection that</a:t>
                      </a:r>
                      <a:r>
                        <a:rPr i="1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 </a:t>
                      </a: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occurs in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number of occurrences of</a:t>
                      </a:r>
                      <a:endParaRPr sz="1700"/>
                    </a:p>
                    <a:p>
                      <a:pPr indent="0" lvl="0" marL="0" marR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2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the collection</a:t>
                      </a:r>
                      <a:endParaRPr sz="21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214282" y="303213"/>
            <a:ext cx="8572560" cy="752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tf-idf weighting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7" name="Google Shape;207;p1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3" y="1897454"/>
            <a:ext cx="8839203" cy="361666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80975" y="2186800"/>
            <a:ext cx="2789700" cy="384900"/>
          </a:xfrm>
          <a:prstGeom prst="rect">
            <a:avLst/>
          </a:prstGeom>
          <a:noFill/>
          <a:ln cap="flat" cmpd="sng" w="19050">
            <a:solidFill>
              <a:srgbClr val="33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3142700" y="2653450"/>
            <a:ext cx="2556000" cy="492600"/>
          </a:xfrm>
          <a:prstGeom prst="rect">
            <a:avLst/>
          </a:prstGeom>
          <a:noFill/>
          <a:ln cap="flat" cmpd="sng" w="19050">
            <a:solidFill>
              <a:srgbClr val="33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6010150" y="2653450"/>
            <a:ext cx="2789700" cy="677100"/>
          </a:xfrm>
          <a:prstGeom prst="rect">
            <a:avLst/>
          </a:prstGeom>
          <a:noFill/>
          <a:ln cap="flat" cmpd="sng" w="19050">
            <a:solidFill>
              <a:srgbClr val="33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285720" y="12700"/>
            <a:ext cx="8572560" cy="1403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Summary: Ranked retrieval in the vector space model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249995" y="1833542"/>
            <a:ext cx="86439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the query as a weighted tf-idf vector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each document as a weighted tf-idf vector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cosine similarity between the query vector and each document vector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 documents with respect to the query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top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10) to the user</a:t>
            </a:r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214313" y="104775"/>
            <a:ext cx="8223250" cy="1306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7" name="Google Shape;227;p1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180975" y="1411288"/>
            <a:ext cx="8505825" cy="47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D3E9"/>
              </a:buClr>
              <a:buSzPts val="2240"/>
              <a:buFont typeface="Arial"/>
              <a:buAutoNum type="arabicPeriod"/>
            </a:pPr>
            <a:r>
              <a:rPr lang="en-US" sz="3200">
                <a:solidFill>
                  <a:srgbClr val="BDD3E9"/>
                </a:solidFill>
                <a:latin typeface="Calibri"/>
                <a:ea typeface="Calibri"/>
                <a:cs typeface="Calibri"/>
                <a:sym typeface="Calibri"/>
              </a:rPr>
              <a:t>Why ranked retrieval?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DD3E9"/>
              </a:buClr>
              <a:buSzPts val="2240"/>
              <a:buFont typeface="Arial"/>
              <a:buAutoNum type="arabicPeriod"/>
            </a:pPr>
            <a:r>
              <a:rPr lang="en-US" sz="3200">
                <a:solidFill>
                  <a:srgbClr val="BDD3E9"/>
                </a:solidFill>
                <a:latin typeface="Calibri"/>
                <a:ea typeface="Calibri"/>
                <a:cs typeface="Calibri"/>
                <a:sym typeface="Calibri"/>
              </a:rPr>
              <a:t> Term frequency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BDD3E9"/>
              </a:buClr>
              <a:buSzPts val="2240"/>
              <a:buFont typeface="Arial"/>
              <a:buAutoNum type="arabicPeriod"/>
            </a:pPr>
            <a:r>
              <a:rPr lang="en-US" sz="3200">
                <a:solidFill>
                  <a:srgbClr val="BDD3E9"/>
                </a:solidFill>
                <a:latin typeface="Calibri"/>
                <a:ea typeface="Calibri"/>
                <a:cs typeface="Calibri"/>
                <a:sym typeface="Calibri"/>
              </a:rPr>
              <a:t> tf-idf weighting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240"/>
              <a:buFont typeface="Arial"/>
              <a:buAutoNum type="arabicPeriod"/>
            </a:pPr>
            <a:r>
              <a:rPr lang="en-US" sz="3200">
                <a:solidFill>
                  <a:srgbClr val="BDD3E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The vector space model</a:t>
            </a:r>
            <a:endParaRPr/>
          </a:p>
          <a:p>
            <a:pPr indent="-35179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560"/>
              <a:buFont typeface="Calibri"/>
              <a:buNone/>
            </a:pPr>
            <a:r>
              <a:t/>
            </a:r>
            <a:endParaRPr sz="320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51435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560"/>
              <a:buFont typeface="Calibri"/>
              <a:buNone/>
            </a:pPr>
            <a:r>
              <a:t/>
            </a:r>
            <a:endParaRPr sz="3200">
              <a:solidFill>
                <a:srgbClr val="33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285720" y="12700"/>
            <a:ext cx="8572560" cy="1403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in document vs. frequency in collection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539552" y="2132856"/>
            <a:ext cx="7890100" cy="2506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addition, to term frequency (the frequency of the term in the document) . . 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.we also want to use the frequency of the term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 the collection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weighting and ranking.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85720" y="12700"/>
            <a:ext cx="8572560" cy="752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Desired weight for rare terms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114300" y="1160000"/>
            <a:ext cx="8908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 terms are more informative than frequent terms.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term in the query that is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rare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collection (e.g.,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ARACHNOCENTRIC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document containing this term is very likely to be relevant.</a:t>
            </a:r>
            <a:endParaRPr/>
          </a:p>
          <a:p>
            <a:pPr indent="0" lvl="0" marL="9144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We want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high weights for rare terms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ARACHNOCENTRIC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079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5" name="Google Shape;95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85720" y="12700"/>
            <a:ext cx="8572560" cy="896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Desired weight for frequent terms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122475" y="1169975"/>
            <a:ext cx="9144000" cy="5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terms are less informative than rare terms.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term in the query that is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frequent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collection (e.g.,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GOOD, INCREASE, 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document containing this term is more likely to be relevant than a document that doesn’t . . 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 but words like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GOOD, INCREASE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not sure indicators of relevance.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 frequent terms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GOOD, INCREASE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want positive weights . . 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 but we want </a:t>
            </a:r>
            <a:r>
              <a:rPr b="0" i="0" lang="en-US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the frequent terms to have lower weights than the rare terms.</a:t>
            </a:r>
            <a:endParaRPr/>
          </a:p>
          <a:p>
            <a:pPr indent="-1333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85720" y="12700"/>
            <a:ext cx="8572560" cy="896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frequency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0" y="1169973"/>
            <a:ext cx="8964488" cy="441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high weights for rare terms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ARACHNOCENTRIC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low (positive) weights for frequent words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GOOD, INCREASE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document frequency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factor this into computing the matching score.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 frequency is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number of documents in the collection that the term occurs 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285720" y="12700"/>
            <a:ext cx="8572560" cy="752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idf weight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-217165" y="845895"/>
            <a:ext cx="8903965" cy="542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document frequency, the number of documents that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in.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b="0" baseline="-25000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inverse measure of the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informativeness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term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define the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idf weight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term t as follows:</a:t>
            </a:r>
            <a:endParaRPr/>
          </a:p>
          <a:p>
            <a:pPr indent="-1333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number of documents in the collection.)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idf</a:t>
            </a:r>
            <a:r>
              <a:rPr b="0" baseline="-25000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measure of the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informativeness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term.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[log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/df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 instead of [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/df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 to “dampen” the effect of idf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we use the log transformation for both term frequency and document frequency.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633.png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2609024"/>
            <a:ext cx="2155653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241596" y="173919"/>
            <a:ext cx="8572560" cy="752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for idf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53930" y="1074134"/>
            <a:ext cx="8286808" cy="75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Compute idf</a:t>
            </a:r>
            <a:r>
              <a:rPr b="0" baseline="-25000" i="1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using the formula: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2845849" y="1742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{014D4830-BB26-40AE-A2BA-6F7B6C5502A7}</a:tableStyleId>
              </a:tblPr>
              <a:tblGrid>
                <a:gridCol w="2030275"/>
                <a:gridCol w="1755925"/>
                <a:gridCol w="1285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term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df</a:t>
                      </a:r>
                      <a:r>
                        <a:rPr b="0" baseline="-25000" i="1" lang="en-US" sz="2400" u="none" cap="none" strike="noStrike"/>
                        <a:t>t</a:t>
                      </a:r>
                      <a:endParaRPr b="0" baseline="-25000" i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idf</a:t>
                      </a:r>
                      <a:r>
                        <a:rPr b="0" baseline="-25000" i="1" lang="en-US" sz="2400" u="none" cap="none" strike="noStrike"/>
                        <a:t>t</a:t>
                      </a:r>
                      <a:endParaRPr b="0" baseline="-25000" i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calpurnia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animal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sunday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fly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under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the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100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1000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10,000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100,000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1,000,000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634.png"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562" y="1096700"/>
            <a:ext cx="2558514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33.png"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4" y="4678449"/>
            <a:ext cx="1682661" cy="6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2577185" y="4591706"/>
            <a:ext cx="7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number of documents in the collection.)</a:t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111025" y="5097875"/>
            <a:ext cx="692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document frequency, the number of documents that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in.</a:t>
            </a:r>
            <a:endParaRPr/>
          </a:p>
        </p:txBody>
      </p:sp>
      <p:cxnSp>
        <p:nvCxnSpPr>
          <p:cNvPr id="142" name="Google Shape;142;p7"/>
          <p:cNvCxnSpPr>
            <a:stCxn id="143" idx="2"/>
          </p:cNvCxnSpPr>
          <p:nvPr/>
        </p:nvCxnSpPr>
        <p:spPr>
          <a:xfrm>
            <a:off x="1433125" y="3873800"/>
            <a:ext cx="12792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7"/>
          <p:cNvSpPr txBox="1"/>
          <p:nvPr/>
        </p:nvSpPr>
        <p:spPr>
          <a:xfrm>
            <a:off x="153925" y="2150000"/>
            <a:ext cx="255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 more freq. the term appears across the collection the less is its informativeness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285720" y="236066"/>
            <a:ext cx="8572560" cy="824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idf on ranking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-136059" y="1484784"/>
            <a:ext cx="8858280" cy="3350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idf affects the ranking of documents for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queries with at least two terms.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in the query “arachnocentric line”, idf weighting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relative weight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ARACHNOCENTRIC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decreases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relative weight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idf has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little effect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ranking for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one-term queries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285720" y="12700"/>
            <a:ext cx="8858280" cy="679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frequency vs. Document frequency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0" y="2141412"/>
            <a:ext cx="8710191" cy="2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frequency of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number of times a term (or token)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appears in the entire collection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frequency of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number of documents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in. How many documents contain the term insurance? How many times does insurance occur across the collection? 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Why these numbers?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Which word is a better search term (and should get a higher weight)?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example suggests that df (and idf) is better for weighting than cf (and “icf”).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4" name="Google Shape;164;p9"/>
          <p:cNvGraphicFramePr/>
          <p:nvPr/>
        </p:nvGraphicFramePr>
        <p:xfrm>
          <a:off x="928663" y="828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{014D4830-BB26-40AE-A2BA-6F7B6C5502A7}</a:tableStyleId>
              </a:tblPr>
              <a:tblGrid>
                <a:gridCol w="2203175"/>
                <a:gridCol w="1997500"/>
                <a:gridCol w="3443175"/>
              </a:tblGrid>
              <a:tr h="65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term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collection</a:t>
                      </a:r>
                      <a:r>
                        <a:rPr b="0" lang="en-US" sz="1800"/>
                        <a:t> frequency (cf)</a:t>
                      </a:r>
                      <a:endParaRPr b="0"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document frequency (df)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INSURANCE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TRY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10440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10422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3997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8760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2009-09-21T23:46:17Z</dcterms:created>
  <dc:creator>Christopher Manning</dc:creator>
</cp:coreProperties>
</file>