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oleObject" PartName="/ppt/embeddings/oleObject3.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9144000"/>
  <p:notesSz cx="7315200" cy="9601200"/>
  <p:embeddedFontLs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37" roundtripDataSignature="AMtx7mj/n3GHHKIGbF+uIS49hy/DtJIS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1093D2-8335-42E4-B4CC-AEE675B86379}">
  <a:tblStyle styleId="{5D1093D2-8335-42E4-B4CC-AEE675B86379}"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3"/>
              </a:solidFill>
              <a:prstDash val="solid"/>
              <a:round/>
              <a:headEnd len="sm" w="sm" type="none"/>
              <a:tailEnd len="sm" w="sm" type="none"/>
            </a:ln>
          </a:top>
          <a:bottom>
            <a:ln cap="flat" cmpd="sng" w="12700">
              <a:solidFill>
                <a:schemeClr val="accent3"/>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3">
              <a:alpha val="20000"/>
            </a:schemeClr>
          </a:solidFill>
        </a:fill>
      </a:tcStyle>
    </a:band1H>
    <a:band2H>
      <a:tcTxStyle/>
    </a:band2H>
    <a:band1V>
      <a:tcTxStyle/>
      <a:tcStyle>
        <a:fill>
          <a:solidFill>
            <a:schemeClr val="accent3">
              <a:alpha val="20000"/>
            </a:schemeClr>
          </a:solidFill>
        </a:fill>
      </a:tcStyle>
    </a:band1V>
    <a:band2V>
      <a:tcTxStyle/>
    </a:band2V>
    <a:lastCol>
      <a:tcTxStyle b="on" i="off"/>
    </a:lastCol>
    <a:firstCol>
      <a:tcTxStyle b="on" i="off"/>
    </a:firstCol>
    <a:lastRow>
      <a:tcTxStyle b="on" i="off"/>
      <a:tcStyle>
        <a:tcBdr>
          <a:top>
            <a:ln cap="flat" cmpd="sng" w="12700">
              <a:solidFill>
                <a:schemeClr val="accent3"/>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3"/>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37" Type="http://customschemas.google.com/relationships/presentationmetadata" Target="metadata"/><Relationship Id="rId14" Type="http://schemas.openxmlformats.org/officeDocument/2006/relationships/slide" Target="slides/slide8.xml"/><Relationship Id="rId36" Type="http://schemas.openxmlformats.org/officeDocument/2006/relationships/font" Target="fonts/Robo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7315200" cy="9601200"/>
          </a:xfrm>
          <a:prstGeom prst="roundRect">
            <a:avLst>
              <a:gd fmla="val 19"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b="0" i="0" sz="2400" u="none" cap="none" strike="noStrike">
              <a:solidFill>
                <a:schemeClr val="lt1"/>
              </a:solidFill>
              <a:latin typeface="Lucida Sans"/>
              <a:ea typeface="Lucida Sans"/>
              <a:cs typeface="Lucida Sans"/>
              <a:sym typeface="Lucida Sans"/>
            </a:endParaRPr>
          </a:p>
        </p:txBody>
      </p:sp>
      <p:sp>
        <p:nvSpPr>
          <p:cNvPr id="4" name="Google Shape;4;n"/>
          <p:cNvSpPr/>
          <p:nvPr/>
        </p:nvSpPr>
        <p:spPr>
          <a:xfrm>
            <a:off x="0" y="0"/>
            <a:ext cx="7315200" cy="9601200"/>
          </a:xfrm>
          <a:prstGeom prst="roundRect">
            <a:avLst>
              <a:gd fmla="val 19"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b="0" i="0" sz="2400" u="none" cap="none" strike="noStrike">
              <a:solidFill>
                <a:schemeClr val="lt1"/>
              </a:solidFill>
              <a:latin typeface="Lucida Sans"/>
              <a:ea typeface="Lucida Sans"/>
              <a:cs typeface="Lucida Sans"/>
              <a:sym typeface="Lucida Sans"/>
            </a:endParaRPr>
          </a:p>
        </p:txBody>
      </p:sp>
      <p:sp>
        <p:nvSpPr>
          <p:cNvPr id="5" name="Google Shape;5;n"/>
          <p:cNvSpPr/>
          <p:nvPr/>
        </p:nvSpPr>
        <p:spPr>
          <a:xfrm>
            <a:off x="0" y="0"/>
            <a:ext cx="7315200" cy="9601200"/>
          </a:xfrm>
          <a:prstGeom prst="roundRect">
            <a:avLst>
              <a:gd fmla="val 19"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b="0" i="0" sz="2400" u="none" cap="none" strike="noStrike">
              <a:solidFill>
                <a:schemeClr val="lt1"/>
              </a:solidFill>
              <a:latin typeface="Lucida Sans"/>
              <a:ea typeface="Lucida Sans"/>
              <a:cs typeface="Lucida Sans"/>
              <a:sym typeface="Lucida Sans"/>
            </a:endParaRPr>
          </a:p>
        </p:txBody>
      </p:sp>
      <p:sp>
        <p:nvSpPr>
          <p:cNvPr id="6" name="Google Shape;6;n"/>
          <p:cNvSpPr/>
          <p:nvPr/>
        </p:nvSpPr>
        <p:spPr>
          <a:xfrm>
            <a:off x="0" y="0"/>
            <a:ext cx="7315200" cy="9601200"/>
          </a:xfrm>
          <a:prstGeom prst="roundRect">
            <a:avLst>
              <a:gd fmla="val 19"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b="0" i="0" sz="2400" u="none" cap="none" strike="noStrike">
              <a:solidFill>
                <a:schemeClr val="lt1"/>
              </a:solidFill>
              <a:latin typeface="Lucida Sans"/>
              <a:ea typeface="Lucida Sans"/>
              <a:cs typeface="Lucida Sans"/>
              <a:sym typeface="Lucida Sans"/>
            </a:endParaRPr>
          </a:p>
        </p:txBody>
      </p:sp>
      <p:sp>
        <p:nvSpPr>
          <p:cNvPr id="7" name="Google Shape;7;n"/>
          <p:cNvSpPr txBox="1"/>
          <p:nvPr/>
        </p:nvSpPr>
        <p:spPr>
          <a:xfrm>
            <a:off x="0" y="0"/>
            <a:ext cx="3170238" cy="4794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b="0" i="0" sz="2400" u="none" cap="none" strike="noStrike">
              <a:solidFill>
                <a:schemeClr val="lt1"/>
              </a:solidFill>
              <a:latin typeface="Lucida Sans"/>
              <a:ea typeface="Lucida Sans"/>
              <a:cs typeface="Lucida Sans"/>
              <a:sym typeface="Lucida Sans"/>
            </a:endParaRPr>
          </a:p>
        </p:txBody>
      </p:sp>
      <p:sp>
        <p:nvSpPr>
          <p:cNvPr id="8" name="Google Shape;8;n"/>
          <p:cNvSpPr txBox="1"/>
          <p:nvPr/>
        </p:nvSpPr>
        <p:spPr>
          <a:xfrm>
            <a:off x="4144963" y="0"/>
            <a:ext cx="3170237" cy="4794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b="0" i="0" sz="2400" u="none" cap="none" strike="noStrike">
              <a:solidFill>
                <a:schemeClr val="lt1"/>
              </a:solidFill>
              <a:latin typeface="Lucida Sans"/>
              <a:ea typeface="Lucida Sans"/>
              <a:cs typeface="Lucida Sans"/>
              <a:sym typeface="Lucida Sans"/>
            </a:endParaRPr>
          </a:p>
        </p:txBody>
      </p:sp>
      <p:sp>
        <p:nvSpPr>
          <p:cNvPr id="9" name="Google Shape;9;n"/>
          <p:cNvSpPr/>
          <p:nvPr>
            <p:ph idx="2" type="sldImg"/>
          </p:nvPr>
        </p:nvSpPr>
        <p:spPr>
          <a:xfrm>
            <a:off x="1257300" y="720725"/>
            <a:ext cx="4794250" cy="3594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 name="Google Shape;10;n"/>
          <p:cNvSpPr txBox="1"/>
          <p:nvPr>
            <p:ph idx="1" type="body"/>
          </p:nvPr>
        </p:nvSpPr>
        <p:spPr>
          <a:xfrm>
            <a:off x="974725" y="4560888"/>
            <a:ext cx="5359400" cy="4313237"/>
          </a:xfrm>
          <a:prstGeom prst="rect">
            <a:avLst/>
          </a:prstGeom>
          <a:noFill/>
          <a:ln>
            <a:noFill/>
          </a:ln>
        </p:spPr>
        <p:txBody>
          <a:bodyPr anchorCtr="0" anchor="t" bIns="47500" lIns="95400" spcFirstLastPara="1" rIns="95400" wrap="square" tIns="47500">
            <a:noAutofit/>
          </a:bodyPr>
          <a:lstStyle>
            <a:lvl1pPr indent="-228600" lvl="0" marL="4572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11" name="Google Shape;11;n"/>
          <p:cNvSpPr txBox="1"/>
          <p:nvPr/>
        </p:nvSpPr>
        <p:spPr>
          <a:xfrm>
            <a:off x="0" y="9121775"/>
            <a:ext cx="3170238" cy="4794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b="0" i="0" sz="2400" u="none" cap="none" strike="noStrike">
              <a:solidFill>
                <a:schemeClr val="lt1"/>
              </a:solidFill>
              <a:latin typeface="Lucida Sans"/>
              <a:ea typeface="Lucida Sans"/>
              <a:cs typeface="Lucida Sans"/>
              <a:sym typeface="Lucida Sans"/>
            </a:endParaRPr>
          </a:p>
        </p:txBody>
      </p:sp>
      <p:sp>
        <p:nvSpPr>
          <p:cNvPr id="12" name="Google Shape;12;n"/>
          <p:cNvSpPr txBox="1"/>
          <p:nvPr>
            <p:ph idx="12" type="sldNum"/>
          </p:nvPr>
        </p:nvSpPr>
        <p:spPr>
          <a:xfrm>
            <a:off x="4144963" y="9120188"/>
            <a:ext cx="3163887" cy="473075"/>
          </a:xfrm>
          <a:prstGeom prst="rect">
            <a:avLst/>
          </a:prstGeom>
          <a:noFill/>
          <a:ln>
            <a:noFill/>
          </a:ln>
        </p:spPr>
        <p:txBody>
          <a:bodyPr anchorCtr="0" anchor="b" bIns="47500" lIns="95400" spcFirstLastPara="1" rIns="95400" wrap="square" tIns="475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b="0" i="0" lang="de-DE"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Tf-idf"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p:nvPr>
            <p:ph idx="2" type="sldImg"/>
          </p:nvPr>
        </p:nvSpPr>
        <p:spPr>
          <a:xfrm>
            <a:off x="1263650" y="722313"/>
            <a:ext cx="4795838"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 name="Google Shape;70;p1:notes"/>
          <p:cNvSpPr txBox="1"/>
          <p:nvPr>
            <p:ph idx="1" type="body"/>
          </p:nvPr>
        </p:nvSpPr>
        <p:spPr>
          <a:xfrm>
            <a:off x="974690" y="4560901"/>
            <a:ext cx="5365820" cy="4317895"/>
          </a:xfrm>
          <a:prstGeom prst="rect">
            <a:avLst/>
          </a:prstGeom>
          <a:noFill/>
          <a:ln>
            <a:noFill/>
          </a:ln>
        </p:spPr>
        <p:txBody>
          <a:bodyPr anchorCtr="0" anchor="t" bIns="47475" lIns="94975" spcFirstLastPara="1" rIns="94975" wrap="square" tIns="4747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txBox="1"/>
          <p:nvPr>
            <p:ph idx="12" type="sldNum"/>
          </p:nvPr>
        </p:nvSpPr>
        <p:spPr>
          <a:xfrm>
            <a:off x="4144963" y="9120188"/>
            <a:ext cx="3163887" cy="473075"/>
          </a:xfrm>
          <a:prstGeom prst="rect">
            <a:avLst/>
          </a:prstGeom>
          <a:noFill/>
          <a:ln>
            <a:noFill/>
          </a:ln>
        </p:spPr>
        <p:txBody>
          <a:bodyPr anchorCtr="0" anchor="b" bIns="47500" lIns="95400" spcFirstLastPara="1" rIns="95400" wrap="square" tIns="475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de-DE"/>
              <a:t>‹#›</a:t>
            </a:fld>
            <a:endParaRPr/>
          </a:p>
        </p:txBody>
      </p:sp>
      <p:sp>
        <p:nvSpPr>
          <p:cNvPr id="173" name="Google Shape;173;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4" name="Google Shape;174;p10:notes"/>
          <p:cNvSpPr txBox="1"/>
          <p:nvPr>
            <p:ph idx="1" type="body"/>
          </p:nvPr>
        </p:nvSpPr>
        <p:spPr>
          <a:xfrm>
            <a:off x="974725" y="4560888"/>
            <a:ext cx="5360988" cy="4316412"/>
          </a:xfrm>
          <a:prstGeom prst="rect">
            <a:avLst/>
          </a:prstGeom>
          <a:noFill/>
          <a:ln>
            <a:noFill/>
          </a:ln>
        </p:spPr>
        <p:txBody>
          <a:bodyPr anchorCtr="0" anchor="ctr" bIns="47500" lIns="95400" spcFirstLastPara="1" rIns="95400" wrap="square" tIns="47500">
            <a:noAutofit/>
          </a:bodyPr>
          <a:lstStyle/>
          <a:p>
            <a:pPr indent="-285750" lvl="1" marL="742950" rtl="0" algn="l">
              <a:spcBef>
                <a:spcPts val="0"/>
              </a:spcBef>
              <a:spcAft>
                <a:spcPts val="0"/>
              </a:spcAft>
              <a:buClr>
                <a:srgbClr val="336699"/>
              </a:buClr>
              <a:buSzPts val="1200"/>
              <a:buFont typeface="Noto Sans Symbols"/>
              <a:buChar char="▪"/>
            </a:pPr>
            <a:r>
              <a:rPr lang="de-DE">
                <a:solidFill>
                  <a:schemeClr val="dk1"/>
                </a:solidFill>
                <a:latin typeface="Calibri"/>
                <a:ea typeface="Calibri"/>
                <a:cs typeface="Calibri"/>
                <a:sym typeface="Calibri"/>
              </a:rPr>
              <a:t>Key idea 1: do the same for queries as we do with documents: represent them as vectors in the high-dimensional space</a:t>
            </a:r>
            <a:endParaRPr/>
          </a:p>
          <a:p>
            <a:pPr indent="-285750" lvl="1" marL="742950" rtl="0" algn="l">
              <a:spcBef>
                <a:spcPts val="700"/>
              </a:spcBef>
              <a:spcAft>
                <a:spcPts val="0"/>
              </a:spcAft>
              <a:buClr>
                <a:srgbClr val="336699"/>
              </a:buClr>
              <a:buSzPts val="1200"/>
              <a:buFont typeface="Noto Sans Symbols"/>
              <a:buChar char="▪"/>
            </a:pPr>
            <a:r>
              <a:rPr lang="de-DE">
                <a:solidFill>
                  <a:schemeClr val="dk1"/>
                </a:solidFill>
                <a:latin typeface="Calibri"/>
                <a:ea typeface="Calibri"/>
                <a:cs typeface="Calibri"/>
                <a:sym typeface="Calibri"/>
              </a:rPr>
              <a:t>Key idea 2: Rank documents according to their proximity to the query</a:t>
            </a:r>
            <a:endParaRPr/>
          </a:p>
          <a:p>
            <a:pPr indent="-285750" lvl="1" marL="742950" rtl="0" algn="l">
              <a:spcBef>
                <a:spcPts val="700"/>
              </a:spcBef>
              <a:spcAft>
                <a:spcPts val="0"/>
              </a:spcAft>
              <a:buClr>
                <a:srgbClr val="336699"/>
              </a:buClr>
              <a:buSzPts val="1200"/>
              <a:buFont typeface="Noto Sans Symbols"/>
              <a:buChar char="▪"/>
            </a:pPr>
            <a:r>
              <a:rPr lang="de-DE">
                <a:solidFill>
                  <a:schemeClr val="dk1"/>
                </a:solidFill>
                <a:latin typeface="Calibri"/>
                <a:ea typeface="Calibri"/>
                <a:cs typeface="Calibri"/>
                <a:sym typeface="Calibri"/>
              </a:rPr>
              <a:t>proximity = similarity</a:t>
            </a:r>
            <a:endParaRPr/>
          </a:p>
          <a:p>
            <a:pPr indent="-285750" lvl="1" marL="742950" rtl="0" algn="l">
              <a:spcBef>
                <a:spcPts val="700"/>
              </a:spcBef>
              <a:spcAft>
                <a:spcPts val="0"/>
              </a:spcAft>
              <a:buClr>
                <a:srgbClr val="336699"/>
              </a:buClr>
              <a:buSzPts val="1200"/>
              <a:buFont typeface="Noto Sans Symbols"/>
              <a:buChar char="▪"/>
            </a:pPr>
            <a:r>
              <a:rPr lang="de-DE">
                <a:solidFill>
                  <a:schemeClr val="dk1"/>
                </a:solidFill>
                <a:latin typeface="Calibri"/>
                <a:ea typeface="Calibri"/>
                <a:cs typeface="Calibri"/>
                <a:sym typeface="Calibri"/>
              </a:rPr>
              <a:t>proximity ≈ negative distance</a:t>
            </a:r>
            <a:endParaRPr/>
          </a:p>
          <a:p>
            <a:pPr indent="-285750" lvl="1" marL="742950" rtl="0" algn="l">
              <a:spcBef>
                <a:spcPts val="700"/>
              </a:spcBef>
              <a:spcAft>
                <a:spcPts val="0"/>
              </a:spcAft>
              <a:buClr>
                <a:srgbClr val="336699"/>
              </a:buClr>
              <a:buSzPts val="1200"/>
              <a:buFont typeface="Noto Sans Symbols"/>
              <a:buChar char="▪"/>
            </a:pPr>
            <a:r>
              <a:rPr lang="de-DE">
                <a:solidFill>
                  <a:schemeClr val="dk1"/>
                </a:solidFill>
                <a:latin typeface="Calibri"/>
                <a:ea typeface="Calibri"/>
                <a:cs typeface="Calibri"/>
                <a:sym typeface="Calibri"/>
              </a:rPr>
              <a:t>Recall: We’re doing this because we want to get away from the you’re-either-in-or-out, feast-or-famine Boolean model.</a:t>
            </a:r>
            <a:endParaRPr/>
          </a:p>
          <a:p>
            <a:pPr indent="-285750" lvl="1" marL="742950" rtl="0" algn="l">
              <a:spcBef>
                <a:spcPts val="700"/>
              </a:spcBef>
              <a:spcAft>
                <a:spcPts val="0"/>
              </a:spcAft>
              <a:buClr>
                <a:srgbClr val="336699"/>
              </a:buClr>
              <a:buSzPts val="1200"/>
              <a:buFont typeface="Noto Sans Symbols"/>
              <a:buChar char="▪"/>
            </a:pPr>
            <a:r>
              <a:rPr lang="de-DE">
                <a:solidFill>
                  <a:schemeClr val="dk1"/>
                </a:solidFill>
                <a:latin typeface="Calibri"/>
                <a:ea typeface="Calibri"/>
                <a:cs typeface="Calibri"/>
                <a:sym typeface="Calibri"/>
              </a:rPr>
              <a:t>Instead: rank relevant documents higher than non-relevant documents</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rgbClr val="0D0D0D"/>
              </a:buClr>
              <a:buSzPts val="1200"/>
              <a:buFont typeface="Roboto"/>
              <a:buNone/>
            </a:pPr>
            <a:r>
              <a:rPr lang="de-DE">
                <a:solidFill>
                  <a:srgbClr val="0D0D0D"/>
                </a:solidFill>
                <a:highlight>
                  <a:srgbClr val="FFFFFF"/>
                </a:highlight>
                <a:latin typeface="Roboto"/>
                <a:ea typeface="Roboto"/>
                <a:cs typeface="Roboto"/>
                <a:sym typeface="Roboto"/>
              </a:rPr>
              <a:t>Proximity = similarity: This suggests that the "closeness" or "proximity" of documents to the query is determined by their similarity to the query. In this context, similarity can be understood as how closely the content of a document matches the intent or the specific terms of the query. Documents that are more similar to the query are considered to be in closer proximity to it.</a:t>
            </a:r>
            <a:endParaRPr>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rgbClr val="0D0D0D"/>
              </a:buClr>
              <a:buSzPts val="1200"/>
              <a:buFont typeface="Roboto"/>
              <a:buNone/>
            </a:pPr>
            <a:r>
              <a:rPr lang="de-DE">
                <a:solidFill>
                  <a:srgbClr val="0D0D0D"/>
                </a:solidFill>
                <a:highlight>
                  <a:srgbClr val="FFFFFF"/>
                </a:highlight>
                <a:latin typeface="Roboto"/>
                <a:ea typeface="Roboto"/>
                <a:cs typeface="Roboto"/>
                <a:sym typeface="Roboto"/>
              </a:rPr>
              <a:t>Proximity ≈ negative distance: This part elaborates on how proximity (or similarity) is quantified. It suggests that proximity can be thought of as the negative of distance, implying that as the distance between the query and a document decreases (meaning they are more alike), their proximity (or similarity) increases. In mathematical terms, a smaller distance equals a higher similarity score.</a:t>
            </a:r>
            <a:endParaRPr>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rPr lang="de-DE">
                <a:solidFill>
                  <a:srgbClr val="0D0D0D"/>
                </a:solidFill>
                <a:highlight>
                  <a:srgbClr val="FFFFFF"/>
                </a:highlight>
                <a:latin typeface="Roboto"/>
                <a:ea typeface="Roboto"/>
                <a:cs typeface="Roboto"/>
                <a:sym typeface="Roboto"/>
              </a:rPr>
              <a:t>This concept is fundamental in many search algorithms and machine learning models that deal with text data. They often calculate a "distance" metric between the query and potential result documents using various algorithms (like cosine similarity, Euclidean distance, etc.). The idea is to then rank these documents in order of decreasing similarity (or increasing proximity) to the query, with the assumption that documents more similar to the query are more relevant to the user's needs.</a:t>
            </a:r>
            <a:endParaRPr>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rPr lang="de-DE">
                <a:solidFill>
                  <a:srgbClr val="0D0D0D"/>
                </a:solidFill>
                <a:highlight>
                  <a:srgbClr val="FFFFFF"/>
                </a:highlight>
                <a:latin typeface="Roboto"/>
                <a:ea typeface="Roboto"/>
                <a:cs typeface="Roboto"/>
                <a:sym typeface="Roboto"/>
              </a:rPr>
              <a:t>In practical terms, when you perform a search on a search engine or a database, the system uses these principles to decide which documents to show you first. It calculates how "close" each document is to your search terms and ranks them accordingly, so you see the most relevant results at the top of the list.</a:t>
            </a:r>
            <a:endParaRPr>
              <a:solidFill>
                <a:srgbClr val="0D0D0D"/>
              </a:solidFill>
              <a:highlight>
                <a:srgbClr val="FFFFFF"/>
              </a:highlight>
              <a:latin typeface="Roboto"/>
              <a:ea typeface="Roboto"/>
              <a:cs typeface="Roboto"/>
              <a:sym typeface="Roboto"/>
            </a:endParaRPr>
          </a:p>
          <a:p>
            <a:pPr indent="0" lvl="0" marL="0" rtl="0" algn="l">
              <a:spcBef>
                <a:spcPts val="700"/>
              </a:spcBef>
              <a:spcAft>
                <a:spcPts val="0"/>
              </a:spcAft>
              <a:buClr>
                <a:schemeClr val="dk1"/>
              </a:buClr>
              <a:buSzPts val="1400"/>
              <a:buFont typeface="Calibri"/>
              <a:buNone/>
            </a:pPr>
            <a:r>
              <a:t/>
            </a:r>
            <a:endParaRPr>
              <a:solidFill>
                <a:schemeClr val="dk1"/>
              </a:solidFill>
              <a:latin typeface="Calibri"/>
              <a:ea typeface="Calibri"/>
              <a:cs typeface="Calibri"/>
              <a:sym typeface="Calibri"/>
            </a:endParaRPr>
          </a:p>
          <a:p>
            <a:pPr indent="0" lvl="0" marL="0" rtl="0" algn="l">
              <a:spcBef>
                <a:spcPts val="36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bd5d24bec4_0_1:notes"/>
          <p:cNvSpPr/>
          <p:nvPr>
            <p:ph idx="2" type="sldImg"/>
          </p:nvPr>
        </p:nvSpPr>
        <p:spPr>
          <a:xfrm>
            <a:off x="1257300" y="720725"/>
            <a:ext cx="4794300" cy="3594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bd5d24bec4_0_1:notes"/>
          <p:cNvSpPr txBox="1"/>
          <p:nvPr>
            <p:ph idx="1" type="body"/>
          </p:nvPr>
        </p:nvSpPr>
        <p:spPr>
          <a:xfrm>
            <a:off x="974725" y="4560888"/>
            <a:ext cx="5359500" cy="4313100"/>
          </a:xfrm>
          <a:prstGeom prst="rect">
            <a:avLst/>
          </a:prstGeom>
        </p:spPr>
        <p:txBody>
          <a:bodyPr anchorCtr="0" anchor="t" bIns="47500" lIns="95400" spcFirstLastPara="1" rIns="95400" wrap="square" tIns="47500">
            <a:noAutofit/>
          </a:bodyPr>
          <a:lstStyle/>
          <a:p>
            <a:pPr indent="0" lvl="0" marL="0" rtl="0" algn="l">
              <a:spcBef>
                <a:spcPts val="360"/>
              </a:spcBef>
              <a:spcAft>
                <a:spcPts val="0"/>
              </a:spcAft>
              <a:buNone/>
            </a:pPr>
            <a:r>
              <a:rPr lang="de-DE"/>
              <a:t>for example the smaller the angle, or euclidean distance the closer the query and document are.</a:t>
            </a:r>
            <a:endParaRPr/>
          </a:p>
        </p:txBody>
      </p:sp>
      <p:sp>
        <p:nvSpPr>
          <p:cNvPr id="184" name="Google Shape;184;g2bd5d24bec4_0_1:notes"/>
          <p:cNvSpPr txBox="1"/>
          <p:nvPr>
            <p:ph idx="12" type="sldNum"/>
          </p:nvPr>
        </p:nvSpPr>
        <p:spPr>
          <a:xfrm>
            <a:off x="4144963" y="9120188"/>
            <a:ext cx="3163800" cy="473100"/>
          </a:xfrm>
          <a:prstGeom prst="rect">
            <a:avLst/>
          </a:prstGeom>
        </p:spPr>
        <p:txBody>
          <a:bodyPr anchorCtr="0" anchor="b" bIns="47500" lIns="95400" spcFirstLastPara="1" rIns="95400" wrap="square" tIns="475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de-D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1:notes"/>
          <p:cNvSpPr txBox="1"/>
          <p:nvPr>
            <p:ph idx="12" type="sldNum"/>
          </p:nvPr>
        </p:nvSpPr>
        <p:spPr>
          <a:xfrm>
            <a:off x="4144963" y="9120188"/>
            <a:ext cx="3163887" cy="473075"/>
          </a:xfrm>
          <a:prstGeom prst="rect">
            <a:avLst/>
          </a:prstGeom>
          <a:noFill/>
          <a:ln>
            <a:noFill/>
          </a:ln>
        </p:spPr>
        <p:txBody>
          <a:bodyPr anchorCtr="0" anchor="b" bIns="47500" lIns="95400" spcFirstLastPara="1" rIns="95400" wrap="square" tIns="475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de-DE"/>
              <a:t>‹#›</a:t>
            </a:fld>
            <a:endParaRPr/>
          </a:p>
        </p:txBody>
      </p:sp>
      <p:sp>
        <p:nvSpPr>
          <p:cNvPr id="191" name="Google Shape;191;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92" name="Google Shape;192;p11:notes"/>
          <p:cNvSpPr txBox="1"/>
          <p:nvPr>
            <p:ph idx="1" type="body"/>
          </p:nvPr>
        </p:nvSpPr>
        <p:spPr>
          <a:xfrm>
            <a:off x="974725" y="4560888"/>
            <a:ext cx="5360988" cy="4316412"/>
          </a:xfrm>
          <a:prstGeom prst="rect">
            <a:avLst/>
          </a:prstGeom>
          <a:noFill/>
          <a:ln>
            <a:noFill/>
          </a:ln>
        </p:spPr>
        <p:txBody>
          <a:bodyPr anchorCtr="0" anchor="ctr" bIns="47500" lIns="95400" spcFirstLastPara="1" rIns="95400" wrap="square" tIns="475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2:notes"/>
          <p:cNvSpPr txBox="1"/>
          <p:nvPr>
            <p:ph idx="1" type="body"/>
          </p:nvPr>
        </p:nvSpPr>
        <p:spPr>
          <a:xfrm>
            <a:off x="974725" y="4560888"/>
            <a:ext cx="5359400" cy="4313237"/>
          </a:xfrm>
          <a:prstGeom prst="rect">
            <a:avLst/>
          </a:prstGeom>
        </p:spPr>
        <p:txBody>
          <a:bodyPr anchorCtr="0" anchor="t" bIns="47500" lIns="95400" spcFirstLastPara="1" rIns="95400" wrap="square" tIns="47500">
            <a:noAutofit/>
          </a:bodyPr>
          <a:lstStyle/>
          <a:p>
            <a:pPr indent="0" lvl="0" marL="0" rtl="0" algn="l">
              <a:spcBef>
                <a:spcPts val="360"/>
              </a:spcBef>
              <a:spcAft>
                <a:spcPts val="0"/>
              </a:spcAft>
              <a:buNone/>
            </a:pPr>
            <a:r>
              <a:t/>
            </a:r>
            <a:endParaRPr/>
          </a:p>
        </p:txBody>
      </p:sp>
      <p:sp>
        <p:nvSpPr>
          <p:cNvPr id="204" name="Google Shape;204;p12:notes"/>
          <p:cNvSpPr/>
          <p:nvPr>
            <p:ph idx="2" type="sldImg"/>
          </p:nvPr>
        </p:nvSpPr>
        <p:spPr>
          <a:xfrm>
            <a:off x="1257300" y="720725"/>
            <a:ext cx="4794250" cy="3594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txBox="1"/>
          <p:nvPr>
            <p:ph idx="1" type="body"/>
          </p:nvPr>
        </p:nvSpPr>
        <p:spPr>
          <a:xfrm>
            <a:off x="974725" y="4560888"/>
            <a:ext cx="5359400" cy="4313237"/>
          </a:xfrm>
          <a:prstGeom prst="rect">
            <a:avLst/>
          </a:prstGeom>
        </p:spPr>
        <p:txBody>
          <a:bodyPr anchorCtr="0" anchor="t" bIns="47500" lIns="95400" spcFirstLastPara="1" rIns="95400" wrap="square" tIns="47500">
            <a:noAutofit/>
          </a:bodyPr>
          <a:lstStyle/>
          <a:p>
            <a:pPr indent="0" lvl="0" marL="0" rtl="0" algn="l">
              <a:spcBef>
                <a:spcPts val="360"/>
              </a:spcBef>
              <a:spcAft>
                <a:spcPts val="0"/>
              </a:spcAft>
              <a:buNone/>
            </a:pPr>
            <a:r>
              <a:t/>
            </a:r>
            <a:endParaRPr/>
          </a:p>
        </p:txBody>
      </p:sp>
      <p:sp>
        <p:nvSpPr>
          <p:cNvPr id="210" name="Google Shape;210;p13:notes"/>
          <p:cNvSpPr/>
          <p:nvPr>
            <p:ph idx="2" type="sldImg"/>
          </p:nvPr>
        </p:nvSpPr>
        <p:spPr>
          <a:xfrm>
            <a:off x="1257300" y="720725"/>
            <a:ext cx="4794250" cy="3594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4:notes"/>
          <p:cNvSpPr txBox="1"/>
          <p:nvPr>
            <p:ph idx="1" type="body"/>
          </p:nvPr>
        </p:nvSpPr>
        <p:spPr>
          <a:xfrm>
            <a:off x="974725" y="4560888"/>
            <a:ext cx="5359400" cy="4313237"/>
          </a:xfrm>
          <a:prstGeom prst="rect">
            <a:avLst/>
          </a:prstGeom>
        </p:spPr>
        <p:txBody>
          <a:bodyPr anchorCtr="0" anchor="t" bIns="47500" lIns="95400" spcFirstLastPara="1" rIns="95400" wrap="square" tIns="47500">
            <a:noAutofit/>
          </a:bodyPr>
          <a:lstStyle/>
          <a:p>
            <a:pPr indent="0" lvl="0" marL="0" rtl="0" algn="l">
              <a:spcBef>
                <a:spcPts val="360"/>
              </a:spcBef>
              <a:spcAft>
                <a:spcPts val="0"/>
              </a:spcAft>
              <a:buNone/>
            </a:pPr>
            <a:r>
              <a:t/>
            </a:r>
            <a:endParaRPr/>
          </a:p>
        </p:txBody>
      </p:sp>
      <p:sp>
        <p:nvSpPr>
          <p:cNvPr id="217" name="Google Shape;217;p14:notes"/>
          <p:cNvSpPr/>
          <p:nvPr>
            <p:ph idx="2" type="sldImg"/>
          </p:nvPr>
        </p:nvSpPr>
        <p:spPr>
          <a:xfrm>
            <a:off x="1257300" y="720725"/>
            <a:ext cx="4794250" cy="3594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5:notes"/>
          <p:cNvSpPr txBox="1"/>
          <p:nvPr>
            <p:ph idx="1" type="body"/>
          </p:nvPr>
        </p:nvSpPr>
        <p:spPr>
          <a:xfrm>
            <a:off x="974725" y="4560888"/>
            <a:ext cx="5359400" cy="4313237"/>
          </a:xfrm>
          <a:prstGeom prst="rect">
            <a:avLst/>
          </a:prstGeom>
        </p:spPr>
        <p:txBody>
          <a:bodyPr anchorCtr="0" anchor="t" bIns="47500" lIns="95400" spcFirstLastPara="1" rIns="95400" wrap="square" tIns="47500">
            <a:noAutofit/>
          </a:bodyPr>
          <a:lstStyle/>
          <a:p>
            <a:pPr indent="0" lvl="0" marL="0" rtl="0" algn="l">
              <a:spcBef>
                <a:spcPts val="360"/>
              </a:spcBef>
              <a:spcAft>
                <a:spcPts val="0"/>
              </a:spcAft>
              <a:buNone/>
            </a:pPr>
            <a:r>
              <a:t/>
            </a:r>
            <a:endParaRPr/>
          </a:p>
        </p:txBody>
      </p:sp>
      <p:sp>
        <p:nvSpPr>
          <p:cNvPr id="236" name="Google Shape;236;p15:notes"/>
          <p:cNvSpPr/>
          <p:nvPr>
            <p:ph idx="2" type="sldImg"/>
          </p:nvPr>
        </p:nvSpPr>
        <p:spPr>
          <a:xfrm>
            <a:off x="1257300" y="720725"/>
            <a:ext cx="4794250" cy="3594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6:notes"/>
          <p:cNvSpPr txBox="1"/>
          <p:nvPr>
            <p:ph idx="12" type="sldNum"/>
          </p:nvPr>
        </p:nvSpPr>
        <p:spPr>
          <a:xfrm>
            <a:off x="4144963" y="9120188"/>
            <a:ext cx="3163887" cy="473075"/>
          </a:xfrm>
          <a:prstGeom prst="rect">
            <a:avLst/>
          </a:prstGeom>
          <a:noFill/>
          <a:ln>
            <a:noFill/>
          </a:ln>
        </p:spPr>
        <p:txBody>
          <a:bodyPr anchorCtr="0" anchor="b" bIns="47500" lIns="95400" spcFirstLastPara="1" rIns="95400" wrap="square" tIns="475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de-DE"/>
              <a:t>‹#›</a:t>
            </a:fld>
            <a:endParaRPr/>
          </a:p>
        </p:txBody>
      </p:sp>
      <p:sp>
        <p:nvSpPr>
          <p:cNvPr id="242" name="Google Shape;242;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3" name="Google Shape;243;p16:notes"/>
          <p:cNvSpPr txBox="1"/>
          <p:nvPr>
            <p:ph idx="1" type="body"/>
          </p:nvPr>
        </p:nvSpPr>
        <p:spPr>
          <a:xfrm>
            <a:off x="974725" y="4560888"/>
            <a:ext cx="5360988" cy="4316412"/>
          </a:xfrm>
          <a:prstGeom prst="rect">
            <a:avLst/>
          </a:prstGeom>
          <a:noFill/>
          <a:ln>
            <a:noFill/>
          </a:ln>
        </p:spPr>
        <p:txBody>
          <a:bodyPr anchorCtr="0" anchor="ctr" bIns="47500" lIns="95400" spcFirstLastPara="1" rIns="95400" wrap="square" tIns="47500">
            <a:noAutofit/>
          </a:bodyPr>
          <a:lstStyle/>
          <a:p>
            <a:pPr indent="0" lvl="0" marL="0" rtl="0" algn="l">
              <a:spcBef>
                <a:spcPts val="0"/>
              </a:spcBef>
              <a:spcAft>
                <a:spcPts val="0"/>
              </a:spcAft>
              <a:buNone/>
            </a:pPr>
            <a:r>
              <a:rPr b="1" i="0" lang="de-DE">
                <a:solidFill>
                  <a:srgbClr val="202124"/>
                </a:solidFill>
                <a:latin typeface="arial"/>
                <a:ea typeface="arial"/>
                <a:cs typeface="arial"/>
                <a:sym typeface="arial"/>
              </a:rPr>
              <a:t>Document length normalization</a:t>
            </a:r>
            <a:r>
              <a:rPr b="0" i="0" lang="de-DE">
                <a:solidFill>
                  <a:srgbClr val="202124"/>
                </a:solidFill>
                <a:latin typeface="arial"/>
                <a:ea typeface="arial"/>
                <a:cs typeface="arial"/>
                <a:sym typeface="arial"/>
              </a:rPr>
              <a:t> adjusts the term frequency or the relevance score in order to </a:t>
            </a:r>
            <a:r>
              <a:rPr b="1" i="0" lang="de-DE">
                <a:solidFill>
                  <a:srgbClr val="202124"/>
                </a:solidFill>
                <a:latin typeface="arial"/>
                <a:ea typeface="arial"/>
                <a:cs typeface="arial"/>
                <a:sym typeface="arial"/>
              </a:rPr>
              <a:t>normalize</a:t>
            </a:r>
            <a:r>
              <a:rPr b="0" i="0" lang="de-DE">
                <a:solidFill>
                  <a:srgbClr val="202124"/>
                </a:solidFill>
                <a:latin typeface="arial"/>
                <a:ea typeface="arial"/>
                <a:cs typeface="arial"/>
                <a:sym typeface="arial"/>
              </a:rPr>
              <a:t> the effect of </a:t>
            </a:r>
            <a:r>
              <a:rPr b="1" i="0" lang="de-DE">
                <a:solidFill>
                  <a:srgbClr val="202124"/>
                </a:solidFill>
                <a:latin typeface="arial"/>
                <a:ea typeface="arial"/>
                <a:cs typeface="arial"/>
                <a:sym typeface="arial"/>
              </a:rPr>
              <a:t>document length</a:t>
            </a:r>
            <a:r>
              <a:rPr b="0" i="0" lang="de-DE">
                <a:solidFill>
                  <a:srgbClr val="202124"/>
                </a:solidFill>
                <a:latin typeface="arial"/>
                <a:ea typeface="arial"/>
                <a:cs typeface="arial"/>
                <a:sym typeface="arial"/>
              </a:rPr>
              <a:t> on the </a:t>
            </a:r>
            <a:r>
              <a:rPr b="1" i="0" lang="de-DE">
                <a:solidFill>
                  <a:srgbClr val="202124"/>
                </a:solidFill>
                <a:latin typeface="arial"/>
                <a:ea typeface="arial"/>
                <a:cs typeface="arial"/>
                <a:sym typeface="arial"/>
              </a:rPr>
              <a:t>document</a:t>
            </a:r>
            <a:r>
              <a:rPr b="0" i="0" lang="de-DE">
                <a:solidFill>
                  <a:srgbClr val="202124"/>
                </a:solidFill>
                <a:latin typeface="arial"/>
                <a:ea typeface="arial"/>
                <a:cs typeface="arial"/>
                <a:sym typeface="arial"/>
              </a:rPr>
              <a:t> ranking.</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7:notes"/>
          <p:cNvSpPr txBox="1"/>
          <p:nvPr>
            <p:ph idx="12" type="sldNum"/>
          </p:nvPr>
        </p:nvSpPr>
        <p:spPr>
          <a:xfrm>
            <a:off x="4144963" y="9120188"/>
            <a:ext cx="3163887" cy="473075"/>
          </a:xfrm>
          <a:prstGeom prst="rect">
            <a:avLst/>
          </a:prstGeom>
          <a:noFill/>
          <a:ln>
            <a:noFill/>
          </a:ln>
        </p:spPr>
        <p:txBody>
          <a:bodyPr anchorCtr="0" anchor="b" bIns="47500" lIns="95400" spcFirstLastPara="1" rIns="95400" wrap="square" tIns="475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de-DE"/>
              <a:t>‹#›</a:t>
            </a:fld>
            <a:endParaRPr/>
          </a:p>
        </p:txBody>
      </p:sp>
      <p:sp>
        <p:nvSpPr>
          <p:cNvPr id="254" name="Google Shape;254;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55" name="Google Shape;255;p17:notes"/>
          <p:cNvSpPr txBox="1"/>
          <p:nvPr>
            <p:ph idx="1" type="body"/>
          </p:nvPr>
        </p:nvSpPr>
        <p:spPr>
          <a:xfrm>
            <a:off x="974725" y="4560888"/>
            <a:ext cx="5360988" cy="4316412"/>
          </a:xfrm>
          <a:prstGeom prst="rect">
            <a:avLst/>
          </a:prstGeom>
          <a:noFill/>
          <a:ln>
            <a:noFill/>
          </a:ln>
        </p:spPr>
        <p:txBody>
          <a:bodyPr anchorCtr="0" anchor="ctr" bIns="47500" lIns="95400" spcFirstLastPara="1" rIns="95400" wrap="square" tIns="475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8:notes"/>
          <p:cNvSpPr/>
          <p:nvPr>
            <p:ph idx="2" type="sldImg"/>
          </p:nvPr>
        </p:nvSpPr>
        <p:spPr>
          <a:xfrm>
            <a:off x="1258888" y="720725"/>
            <a:ext cx="4791075" cy="3594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7" name="Google Shape;267;p18:notes"/>
          <p:cNvSpPr txBox="1"/>
          <p:nvPr>
            <p:ph idx="1" type="body"/>
          </p:nvPr>
        </p:nvSpPr>
        <p:spPr>
          <a:xfrm>
            <a:off x="974725" y="4560888"/>
            <a:ext cx="5359400" cy="4313237"/>
          </a:xfrm>
          <a:prstGeom prst="rect">
            <a:avLst/>
          </a:prstGeom>
          <a:noFill/>
          <a:ln>
            <a:noFill/>
          </a:ln>
        </p:spPr>
        <p:txBody>
          <a:bodyPr anchorCtr="0" anchor="t" bIns="47500" lIns="95400" spcFirstLastPara="1" rIns="95400" wrap="square" tIns="47500">
            <a:noAutofit/>
          </a:bodyPr>
          <a:lstStyle/>
          <a:p>
            <a:pPr indent="0" lvl="0" marL="0" rtl="0" algn="l">
              <a:spcBef>
                <a:spcPts val="0"/>
              </a:spcBef>
              <a:spcAft>
                <a:spcPts val="0"/>
              </a:spcAft>
              <a:buNone/>
            </a:pPr>
            <a:r>
              <a:rPr lang="de-DE"/>
              <a:t>This slides shows the vector similarity between two documents d1 and d2. </a:t>
            </a:r>
            <a:endParaRPr/>
          </a:p>
          <a:p>
            <a:pPr indent="0" lvl="0" marL="0" rtl="0" algn="l">
              <a:spcBef>
                <a:spcPts val="360"/>
              </a:spcBef>
              <a:spcAft>
                <a:spcPts val="0"/>
              </a:spcAft>
              <a:buNone/>
            </a:pPr>
            <a:r>
              <a:rPr lang="de-DE"/>
              <a:t>The inner product between two documents is computed by multiplying two vectors together, as shown in the formula. So, the term Anthony has a value of 5.25 in document Anthony and Cleopatra and a weight of 3.18 in Julius Caesar. We start by multiplying those values  </a:t>
            </a:r>
            <a:endParaRPr/>
          </a:p>
        </p:txBody>
      </p:sp>
      <p:sp>
        <p:nvSpPr>
          <p:cNvPr id="268" name="Google Shape;268;p18:notes"/>
          <p:cNvSpPr txBox="1"/>
          <p:nvPr>
            <p:ph idx="12" type="sldNum"/>
          </p:nvPr>
        </p:nvSpPr>
        <p:spPr>
          <a:xfrm>
            <a:off x="4144963" y="9120188"/>
            <a:ext cx="3163887" cy="473075"/>
          </a:xfrm>
          <a:prstGeom prst="rect">
            <a:avLst/>
          </a:prstGeom>
          <a:noFill/>
          <a:ln>
            <a:noFill/>
          </a:ln>
        </p:spPr>
        <p:txBody>
          <a:bodyPr anchorCtr="0" anchor="b" bIns="47500" lIns="95400" spcFirstLastPara="1" rIns="95400" wrap="square" tIns="475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de-D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txBox="1"/>
          <p:nvPr>
            <p:ph idx="1" type="body"/>
          </p:nvPr>
        </p:nvSpPr>
        <p:spPr>
          <a:xfrm>
            <a:off x="974725" y="4560888"/>
            <a:ext cx="5359400" cy="4313237"/>
          </a:xfrm>
          <a:prstGeom prst="rect">
            <a:avLst/>
          </a:prstGeom>
        </p:spPr>
        <p:txBody>
          <a:bodyPr anchorCtr="0" anchor="t" bIns="47500" lIns="95400" spcFirstLastPara="1" rIns="95400" wrap="square" tIns="47500">
            <a:noAutofit/>
          </a:bodyPr>
          <a:lstStyle/>
          <a:p>
            <a:pPr indent="0" lvl="0" marL="0" rtl="0" algn="l">
              <a:spcBef>
                <a:spcPts val="360"/>
              </a:spcBef>
              <a:spcAft>
                <a:spcPts val="0"/>
              </a:spcAft>
              <a:buNone/>
            </a:pPr>
            <a:r>
              <a:t/>
            </a:r>
            <a:endParaRPr/>
          </a:p>
        </p:txBody>
      </p:sp>
      <p:sp>
        <p:nvSpPr>
          <p:cNvPr id="76" name="Google Shape;76;p2:notes"/>
          <p:cNvSpPr/>
          <p:nvPr>
            <p:ph idx="2" type="sldImg"/>
          </p:nvPr>
        </p:nvSpPr>
        <p:spPr>
          <a:xfrm>
            <a:off x="1257300" y="720725"/>
            <a:ext cx="4794250" cy="3594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9:notes"/>
          <p:cNvSpPr txBox="1"/>
          <p:nvPr>
            <p:ph idx="12" type="sldNum"/>
          </p:nvPr>
        </p:nvSpPr>
        <p:spPr>
          <a:xfrm>
            <a:off x="4144963" y="9120188"/>
            <a:ext cx="3163887" cy="473075"/>
          </a:xfrm>
          <a:prstGeom prst="rect">
            <a:avLst/>
          </a:prstGeom>
          <a:noFill/>
          <a:ln>
            <a:noFill/>
          </a:ln>
        </p:spPr>
        <p:txBody>
          <a:bodyPr anchorCtr="0" anchor="b" bIns="47500" lIns="95400" spcFirstLastPara="1" rIns="95400" wrap="square" tIns="475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de-DE"/>
              <a:t>‹#›</a:t>
            </a:fld>
            <a:endParaRPr/>
          </a:p>
        </p:txBody>
      </p:sp>
      <p:sp>
        <p:nvSpPr>
          <p:cNvPr id="292" name="Google Shape;292;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93" name="Google Shape;293;p19:notes"/>
          <p:cNvSpPr txBox="1"/>
          <p:nvPr>
            <p:ph idx="1" type="body"/>
          </p:nvPr>
        </p:nvSpPr>
        <p:spPr>
          <a:xfrm>
            <a:off x="974725" y="4560888"/>
            <a:ext cx="5360988" cy="4316412"/>
          </a:xfrm>
          <a:prstGeom prst="rect">
            <a:avLst/>
          </a:prstGeom>
          <a:noFill/>
          <a:ln>
            <a:noFill/>
          </a:ln>
        </p:spPr>
        <p:txBody>
          <a:bodyPr anchorCtr="0" anchor="ctr" bIns="47500" lIns="95400" spcFirstLastPara="1" rIns="95400" wrap="square" tIns="475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0:notes"/>
          <p:cNvSpPr txBox="1"/>
          <p:nvPr>
            <p:ph idx="12" type="sldNum"/>
          </p:nvPr>
        </p:nvSpPr>
        <p:spPr>
          <a:xfrm>
            <a:off x="4144963" y="9120188"/>
            <a:ext cx="3163887" cy="473075"/>
          </a:xfrm>
          <a:prstGeom prst="rect">
            <a:avLst/>
          </a:prstGeom>
          <a:noFill/>
          <a:ln>
            <a:noFill/>
          </a:ln>
        </p:spPr>
        <p:txBody>
          <a:bodyPr anchorCtr="0" anchor="b" bIns="47500" lIns="95400" spcFirstLastPara="1" rIns="95400" wrap="square" tIns="475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de-DE"/>
              <a:t>‹#›</a:t>
            </a:fld>
            <a:endParaRPr/>
          </a:p>
        </p:txBody>
      </p:sp>
      <p:sp>
        <p:nvSpPr>
          <p:cNvPr id="303" name="Google Shape;303;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04" name="Google Shape;304;p20:notes"/>
          <p:cNvSpPr txBox="1"/>
          <p:nvPr>
            <p:ph idx="1" type="body"/>
          </p:nvPr>
        </p:nvSpPr>
        <p:spPr>
          <a:xfrm>
            <a:off x="974725" y="4560888"/>
            <a:ext cx="5360988" cy="4316412"/>
          </a:xfrm>
          <a:prstGeom prst="rect">
            <a:avLst/>
          </a:prstGeom>
          <a:noFill/>
          <a:ln>
            <a:noFill/>
          </a:ln>
        </p:spPr>
        <p:txBody>
          <a:bodyPr anchorCtr="0" anchor="ctr" bIns="47500" lIns="95400" spcFirstLastPara="1" rIns="95400" wrap="square" tIns="475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1:notes"/>
          <p:cNvSpPr txBox="1"/>
          <p:nvPr>
            <p:ph idx="12" type="sldNum"/>
          </p:nvPr>
        </p:nvSpPr>
        <p:spPr>
          <a:xfrm>
            <a:off x="4144963" y="9120188"/>
            <a:ext cx="3163887" cy="473075"/>
          </a:xfrm>
          <a:prstGeom prst="rect">
            <a:avLst/>
          </a:prstGeom>
          <a:noFill/>
          <a:ln>
            <a:noFill/>
          </a:ln>
        </p:spPr>
        <p:txBody>
          <a:bodyPr anchorCtr="0" anchor="b" bIns="47500" lIns="95400" spcFirstLastPara="1" rIns="95400" wrap="square" tIns="475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de-DE"/>
              <a:t>‹#›</a:t>
            </a:fld>
            <a:endParaRPr/>
          </a:p>
        </p:txBody>
      </p:sp>
      <p:sp>
        <p:nvSpPr>
          <p:cNvPr id="315" name="Google Shape;315;p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16" name="Google Shape;316;p21:notes"/>
          <p:cNvSpPr txBox="1"/>
          <p:nvPr>
            <p:ph idx="1" type="body"/>
          </p:nvPr>
        </p:nvSpPr>
        <p:spPr>
          <a:xfrm>
            <a:off x="974725" y="4560888"/>
            <a:ext cx="5360988" cy="4316412"/>
          </a:xfrm>
          <a:prstGeom prst="rect">
            <a:avLst/>
          </a:prstGeom>
          <a:noFill/>
          <a:ln>
            <a:noFill/>
          </a:ln>
        </p:spPr>
        <p:txBody>
          <a:bodyPr anchorCtr="0" anchor="ctr" bIns="47500" lIns="95400" spcFirstLastPara="1" rIns="95400" wrap="square" tIns="475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2:notes"/>
          <p:cNvSpPr txBox="1"/>
          <p:nvPr>
            <p:ph idx="12" type="sldNum"/>
          </p:nvPr>
        </p:nvSpPr>
        <p:spPr>
          <a:xfrm>
            <a:off x="4144963" y="9120188"/>
            <a:ext cx="3163887" cy="473075"/>
          </a:xfrm>
          <a:prstGeom prst="rect">
            <a:avLst/>
          </a:prstGeom>
          <a:noFill/>
          <a:ln>
            <a:noFill/>
          </a:ln>
        </p:spPr>
        <p:txBody>
          <a:bodyPr anchorCtr="0" anchor="b" bIns="47500" lIns="95400" spcFirstLastPara="1" rIns="95400" wrap="square" tIns="475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de-DE"/>
              <a:t>‹#›</a:t>
            </a:fld>
            <a:endParaRPr/>
          </a:p>
        </p:txBody>
      </p:sp>
      <p:sp>
        <p:nvSpPr>
          <p:cNvPr id="330" name="Google Shape;330;p2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31" name="Google Shape;331;p22:notes"/>
          <p:cNvSpPr txBox="1"/>
          <p:nvPr>
            <p:ph idx="1" type="body"/>
          </p:nvPr>
        </p:nvSpPr>
        <p:spPr>
          <a:xfrm>
            <a:off x="974725" y="4560888"/>
            <a:ext cx="5360988" cy="4316412"/>
          </a:xfrm>
          <a:prstGeom prst="rect">
            <a:avLst/>
          </a:prstGeom>
          <a:noFill/>
          <a:ln>
            <a:noFill/>
          </a:ln>
        </p:spPr>
        <p:txBody>
          <a:bodyPr anchorCtr="0" anchor="ctr" bIns="47500" lIns="95400" spcFirstLastPara="1" rIns="95400" wrap="square" tIns="475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3:notes"/>
          <p:cNvSpPr txBox="1"/>
          <p:nvPr>
            <p:ph idx="1" type="body"/>
          </p:nvPr>
        </p:nvSpPr>
        <p:spPr>
          <a:xfrm>
            <a:off x="974725" y="4560888"/>
            <a:ext cx="5359400" cy="4313237"/>
          </a:xfrm>
          <a:prstGeom prst="rect">
            <a:avLst/>
          </a:prstGeom>
        </p:spPr>
        <p:txBody>
          <a:bodyPr anchorCtr="0" anchor="t" bIns="47500" lIns="95400" spcFirstLastPara="1" rIns="95400" wrap="square" tIns="47500">
            <a:noAutofit/>
          </a:bodyPr>
          <a:lstStyle/>
          <a:p>
            <a:pPr indent="0" lvl="0" marL="0" rtl="0" algn="l">
              <a:spcBef>
                <a:spcPts val="360"/>
              </a:spcBef>
              <a:spcAft>
                <a:spcPts val="0"/>
              </a:spcAft>
              <a:buNone/>
            </a:pPr>
            <a:r>
              <a:t/>
            </a:r>
            <a:endParaRPr/>
          </a:p>
        </p:txBody>
      </p:sp>
      <p:sp>
        <p:nvSpPr>
          <p:cNvPr id="350" name="Google Shape;350;p23:notes"/>
          <p:cNvSpPr/>
          <p:nvPr>
            <p:ph idx="2" type="sldImg"/>
          </p:nvPr>
        </p:nvSpPr>
        <p:spPr>
          <a:xfrm>
            <a:off x="1257300" y="720725"/>
            <a:ext cx="4794250" cy="3594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4:notes"/>
          <p:cNvSpPr txBox="1"/>
          <p:nvPr>
            <p:ph idx="12" type="sldNum"/>
          </p:nvPr>
        </p:nvSpPr>
        <p:spPr>
          <a:xfrm>
            <a:off x="4144963" y="9120188"/>
            <a:ext cx="3163887" cy="473075"/>
          </a:xfrm>
          <a:prstGeom prst="rect">
            <a:avLst/>
          </a:prstGeom>
          <a:noFill/>
          <a:ln>
            <a:noFill/>
          </a:ln>
        </p:spPr>
        <p:txBody>
          <a:bodyPr anchorCtr="0" anchor="b" bIns="47500" lIns="95400" spcFirstLastPara="1" rIns="95400" wrap="square" tIns="475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de-DE"/>
              <a:t>‹#›</a:t>
            </a:fld>
            <a:endParaRPr/>
          </a:p>
        </p:txBody>
      </p:sp>
      <p:sp>
        <p:nvSpPr>
          <p:cNvPr id="357" name="Google Shape;357;p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58" name="Google Shape;358;p24:notes"/>
          <p:cNvSpPr txBox="1"/>
          <p:nvPr>
            <p:ph idx="1" type="body"/>
          </p:nvPr>
        </p:nvSpPr>
        <p:spPr>
          <a:xfrm>
            <a:off x="974725" y="4560888"/>
            <a:ext cx="5360988" cy="4316412"/>
          </a:xfrm>
          <a:prstGeom prst="rect">
            <a:avLst/>
          </a:prstGeom>
          <a:noFill/>
          <a:ln>
            <a:noFill/>
          </a:ln>
        </p:spPr>
        <p:txBody>
          <a:bodyPr anchorCtr="0" anchor="ctr" bIns="47500" lIns="95400" spcFirstLastPara="1" rIns="95400" wrap="square" tIns="475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5:notes"/>
          <p:cNvSpPr/>
          <p:nvPr>
            <p:ph idx="2" type="sldImg"/>
          </p:nvPr>
        </p:nvSpPr>
        <p:spPr>
          <a:xfrm>
            <a:off x="1263650" y="722313"/>
            <a:ext cx="4795838"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7" name="Google Shape;367;p25:notes"/>
          <p:cNvSpPr txBox="1"/>
          <p:nvPr>
            <p:ph idx="1" type="body"/>
          </p:nvPr>
        </p:nvSpPr>
        <p:spPr>
          <a:xfrm>
            <a:off x="974690" y="4560901"/>
            <a:ext cx="5365820" cy="4317895"/>
          </a:xfrm>
          <a:prstGeom prst="rect">
            <a:avLst/>
          </a:prstGeom>
          <a:noFill/>
          <a:ln>
            <a:noFill/>
          </a:ln>
        </p:spPr>
        <p:txBody>
          <a:bodyPr anchorCtr="0" anchor="t" bIns="47475" lIns="94975" spcFirstLastPara="1" rIns="94975" wrap="square" tIns="4747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notes"/>
          <p:cNvSpPr txBox="1"/>
          <p:nvPr>
            <p:ph idx="12" type="sldNum"/>
          </p:nvPr>
        </p:nvSpPr>
        <p:spPr>
          <a:xfrm>
            <a:off x="4144963" y="9120188"/>
            <a:ext cx="3163887" cy="473075"/>
          </a:xfrm>
          <a:prstGeom prst="rect">
            <a:avLst/>
          </a:prstGeom>
          <a:noFill/>
          <a:ln>
            <a:noFill/>
          </a:ln>
        </p:spPr>
        <p:txBody>
          <a:bodyPr anchorCtr="0" anchor="b" bIns="47500" lIns="95400" spcFirstLastPara="1" rIns="95400" wrap="square" tIns="475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de-DE"/>
              <a:t>‹#›</a:t>
            </a:fld>
            <a:endParaRPr/>
          </a:p>
        </p:txBody>
      </p:sp>
      <p:sp>
        <p:nvSpPr>
          <p:cNvPr id="83" name="Google Shape;83;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4" name="Google Shape;84;p3:notes"/>
          <p:cNvSpPr txBox="1"/>
          <p:nvPr>
            <p:ph idx="1" type="body"/>
          </p:nvPr>
        </p:nvSpPr>
        <p:spPr>
          <a:xfrm>
            <a:off x="974725" y="4560888"/>
            <a:ext cx="5360988" cy="4316412"/>
          </a:xfrm>
          <a:prstGeom prst="rect">
            <a:avLst/>
          </a:prstGeom>
          <a:noFill/>
          <a:ln>
            <a:noFill/>
          </a:ln>
        </p:spPr>
        <p:txBody>
          <a:bodyPr anchorCtr="0" anchor="ctr" bIns="47500" lIns="95400" spcFirstLastPara="1" rIns="95400" wrap="square" tIns="47500">
            <a:noAutofit/>
          </a:bodyPr>
          <a:lstStyle/>
          <a:p>
            <a:pPr indent="0" lvl="0" marL="0" rtl="0" algn="l">
              <a:spcBef>
                <a:spcPts val="0"/>
              </a:spcBef>
              <a:spcAft>
                <a:spcPts val="0"/>
              </a:spcAft>
              <a:buNone/>
            </a:pPr>
            <a:r>
              <a:rPr lang="de-DE" sz="1050">
                <a:solidFill>
                  <a:srgbClr val="4D5156"/>
                </a:solidFill>
                <a:highlight>
                  <a:srgbClr val="FFFFFF"/>
                </a:highlight>
                <a:latin typeface="Arial"/>
                <a:ea typeface="Arial"/>
                <a:cs typeface="Arial"/>
                <a:sym typeface="Arial"/>
              </a:rPr>
              <a:t>In mathematics, a real number is a value of a continuous quantity that can represent a distance along a line.</a:t>
            </a:r>
            <a:endParaRPr/>
          </a:p>
          <a:p>
            <a:pPr indent="0" lvl="0" marL="0" rtl="0" algn="l">
              <a:spcBef>
                <a:spcPts val="0"/>
              </a:spcBef>
              <a:spcAft>
                <a:spcPts val="0"/>
              </a:spcAft>
              <a:buNone/>
            </a:pPr>
            <a:r>
              <a:rPr lang="de-DE"/>
              <a:t>Tf is the term frequency (local frequency)</a:t>
            </a:r>
            <a:endParaRPr/>
          </a:p>
          <a:p>
            <a:pPr indent="0" lvl="0" marL="0" rtl="0" algn="l">
              <a:spcBef>
                <a:spcPts val="360"/>
              </a:spcBef>
              <a:spcAft>
                <a:spcPts val="0"/>
              </a:spcAft>
              <a:buNone/>
            </a:pPr>
            <a:r>
              <a:rPr lang="de-DE"/>
              <a:t>Idf is the global frequency of a term across a document collection.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txBox="1"/>
          <p:nvPr>
            <p:ph idx="12" type="sldNum"/>
          </p:nvPr>
        </p:nvSpPr>
        <p:spPr>
          <a:xfrm>
            <a:off x="4144963" y="9120188"/>
            <a:ext cx="3163887" cy="473075"/>
          </a:xfrm>
          <a:prstGeom prst="rect">
            <a:avLst/>
          </a:prstGeom>
          <a:noFill/>
          <a:ln>
            <a:noFill/>
          </a:ln>
        </p:spPr>
        <p:txBody>
          <a:bodyPr anchorCtr="0" anchor="b" bIns="47500" lIns="95400" spcFirstLastPara="1" rIns="95400" wrap="square" tIns="475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de-DE"/>
              <a:t>‹#›</a:t>
            </a:fld>
            <a:endParaRPr/>
          </a:p>
        </p:txBody>
      </p:sp>
      <p:sp>
        <p:nvSpPr>
          <p:cNvPr id="96" name="Google Shape;96;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7" name="Google Shape;97;p4:notes"/>
          <p:cNvSpPr txBox="1"/>
          <p:nvPr>
            <p:ph idx="1" type="body"/>
          </p:nvPr>
        </p:nvSpPr>
        <p:spPr>
          <a:xfrm>
            <a:off x="974725" y="4560888"/>
            <a:ext cx="5360988" cy="4316412"/>
          </a:xfrm>
          <a:prstGeom prst="rect">
            <a:avLst/>
          </a:prstGeom>
          <a:noFill/>
          <a:ln>
            <a:noFill/>
          </a:ln>
        </p:spPr>
        <p:txBody>
          <a:bodyPr anchorCtr="0" anchor="ctr" bIns="47500" lIns="95400" spcFirstLastPara="1" rIns="95400" wrap="square" tIns="47500">
            <a:noAutofit/>
          </a:bodyPr>
          <a:lstStyle/>
          <a:p>
            <a:pPr indent="0" lvl="0" marL="0" rtl="0" algn="l">
              <a:spcBef>
                <a:spcPts val="0"/>
              </a:spcBef>
              <a:spcAft>
                <a:spcPts val="0"/>
              </a:spcAft>
              <a:buNone/>
            </a:pPr>
            <a:r>
              <a:rPr lang="de-DE"/>
              <a:t>Tf is the term frequency (local frequency)</a:t>
            </a:r>
            <a:endParaRPr/>
          </a:p>
          <a:p>
            <a:pPr indent="0" lvl="0" marL="0" rtl="0" algn="l">
              <a:spcBef>
                <a:spcPts val="360"/>
              </a:spcBef>
              <a:spcAft>
                <a:spcPts val="0"/>
              </a:spcAft>
              <a:buNone/>
            </a:pPr>
            <a:r>
              <a:rPr lang="de-DE"/>
              <a:t>Idf is the global frequency of a term across a document collection.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2" type="sldNum"/>
          </p:nvPr>
        </p:nvSpPr>
        <p:spPr>
          <a:xfrm>
            <a:off x="4144963" y="9120188"/>
            <a:ext cx="3163887" cy="473075"/>
          </a:xfrm>
          <a:prstGeom prst="rect">
            <a:avLst/>
          </a:prstGeom>
          <a:noFill/>
          <a:ln>
            <a:noFill/>
          </a:ln>
        </p:spPr>
        <p:txBody>
          <a:bodyPr anchorCtr="0" anchor="b" bIns="47500" lIns="95400" spcFirstLastPara="1" rIns="95400" wrap="square" tIns="475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de-DE"/>
              <a:t>‹#›</a:t>
            </a:fld>
            <a:endParaRPr/>
          </a:p>
        </p:txBody>
      </p:sp>
      <p:sp>
        <p:nvSpPr>
          <p:cNvPr id="109" name="Google Shape;109;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0" name="Google Shape;110;p5:notes"/>
          <p:cNvSpPr txBox="1"/>
          <p:nvPr>
            <p:ph idx="1" type="body"/>
          </p:nvPr>
        </p:nvSpPr>
        <p:spPr>
          <a:xfrm>
            <a:off x="974725" y="4560888"/>
            <a:ext cx="5360988" cy="4316412"/>
          </a:xfrm>
          <a:prstGeom prst="rect">
            <a:avLst/>
          </a:prstGeom>
          <a:noFill/>
          <a:ln>
            <a:noFill/>
          </a:ln>
        </p:spPr>
        <p:txBody>
          <a:bodyPr anchorCtr="0" anchor="ctr" bIns="47500" lIns="95400" spcFirstLastPara="1" rIns="95400" wrap="square" tIns="47500">
            <a:noAutofit/>
          </a:bodyPr>
          <a:lstStyle/>
          <a:p>
            <a:pPr indent="-285750" lvl="1" marL="742950" rtl="0" algn="l">
              <a:spcBef>
                <a:spcPts val="0"/>
              </a:spcBef>
              <a:spcAft>
                <a:spcPts val="0"/>
              </a:spcAft>
              <a:buClr>
                <a:srgbClr val="336699"/>
              </a:buClr>
              <a:buSzPts val="1200"/>
              <a:buFont typeface="Noto Sans Symbols"/>
              <a:buChar char="▪"/>
            </a:pPr>
            <a:r>
              <a:rPr lang="de-DE">
                <a:solidFill>
                  <a:schemeClr val="dk1"/>
                </a:solidFill>
                <a:latin typeface="Calibri"/>
                <a:ea typeface="Calibri"/>
                <a:cs typeface="Calibri"/>
                <a:sym typeface="Calibri"/>
              </a:rPr>
              <a:t>Each document is now represented as a real-valued vector of tf-idf weights ∈ R</a:t>
            </a:r>
            <a:r>
              <a:rPr baseline="30000" lang="de-DE">
                <a:solidFill>
                  <a:schemeClr val="dk1"/>
                </a:solidFill>
                <a:latin typeface="Calibri"/>
                <a:ea typeface="Calibri"/>
                <a:cs typeface="Calibri"/>
                <a:sym typeface="Calibri"/>
              </a:rPr>
              <a:t>|</a:t>
            </a:r>
            <a:r>
              <a:rPr baseline="30000" i="1" lang="de-DE">
                <a:solidFill>
                  <a:schemeClr val="dk1"/>
                </a:solidFill>
                <a:latin typeface="Calibri"/>
                <a:ea typeface="Calibri"/>
                <a:cs typeface="Calibri"/>
                <a:sym typeface="Calibri"/>
              </a:rPr>
              <a:t>V</a:t>
            </a:r>
            <a:r>
              <a:rPr baseline="30000" lang="de-DE">
                <a:solidFill>
                  <a:schemeClr val="dk1"/>
                </a:solidFill>
                <a:latin typeface="Calibri"/>
                <a:ea typeface="Calibri"/>
                <a:cs typeface="Calibri"/>
                <a:sym typeface="Calibri"/>
              </a:rPr>
              <a:t>|.</a:t>
            </a:r>
            <a:endParaRPr/>
          </a:p>
          <a:p>
            <a:pPr indent="-285750" lvl="1" marL="742950" rtl="0" algn="l">
              <a:spcBef>
                <a:spcPts val="700"/>
              </a:spcBef>
              <a:spcAft>
                <a:spcPts val="0"/>
              </a:spcAft>
              <a:buClr>
                <a:srgbClr val="336699"/>
              </a:buClr>
              <a:buSzPts val="1200"/>
              <a:buFont typeface="Noto Sans Symbols"/>
              <a:buChar char="▪"/>
            </a:pPr>
            <a:r>
              <a:rPr lang="de-DE">
                <a:solidFill>
                  <a:schemeClr val="dk1"/>
                </a:solidFill>
                <a:latin typeface="Calibri"/>
                <a:ea typeface="Calibri"/>
                <a:cs typeface="Calibri"/>
                <a:sym typeface="Calibri"/>
              </a:rPr>
              <a:t>So we have a |</a:t>
            </a:r>
            <a:r>
              <a:rPr i="1" lang="de-DE">
                <a:solidFill>
                  <a:schemeClr val="dk1"/>
                </a:solidFill>
                <a:latin typeface="Calibri"/>
                <a:ea typeface="Calibri"/>
                <a:cs typeface="Calibri"/>
                <a:sym typeface="Calibri"/>
              </a:rPr>
              <a:t>V</a:t>
            </a:r>
            <a:r>
              <a:rPr lang="de-DE">
                <a:solidFill>
                  <a:schemeClr val="dk1"/>
                </a:solidFill>
                <a:latin typeface="Calibri"/>
                <a:ea typeface="Calibri"/>
                <a:cs typeface="Calibri"/>
                <a:sym typeface="Calibri"/>
              </a:rPr>
              <a:t>|-dimensional real-valued vector space.</a:t>
            </a:r>
            <a:endParaRPr/>
          </a:p>
          <a:p>
            <a:pPr indent="-285750" lvl="1" marL="742950" rtl="0" algn="l">
              <a:spcBef>
                <a:spcPts val="700"/>
              </a:spcBef>
              <a:spcAft>
                <a:spcPts val="0"/>
              </a:spcAft>
              <a:buClr>
                <a:srgbClr val="336699"/>
              </a:buClr>
              <a:buSzPts val="1200"/>
              <a:buFont typeface="Noto Sans Symbols"/>
              <a:buChar char="▪"/>
            </a:pPr>
            <a:r>
              <a:rPr lang="de-DE">
                <a:solidFill>
                  <a:schemeClr val="dk1"/>
                </a:solidFill>
                <a:latin typeface="Calibri"/>
                <a:ea typeface="Calibri"/>
                <a:cs typeface="Calibri"/>
                <a:sym typeface="Calibri"/>
              </a:rPr>
              <a:t>Terms are </a:t>
            </a:r>
            <a:r>
              <a:rPr lang="de-DE">
                <a:solidFill>
                  <a:srgbClr val="0070C0"/>
                </a:solidFill>
                <a:latin typeface="Calibri"/>
                <a:ea typeface="Calibri"/>
                <a:cs typeface="Calibri"/>
                <a:sym typeface="Calibri"/>
              </a:rPr>
              <a:t>axes</a:t>
            </a:r>
            <a:r>
              <a:rPr lang="de-DE">
                <a:solidFill>
                  <a:schemeClr val="dk1"/>
                </a:solidFill>
                <a:latin typeface="Calibri"/>
                <a:ea typeface="Calibri"/>
                <a:cs typeface="Calibri"/>
                <a:sym typeface="Calibri"/>
              </a:rPr>
              <a:t> of the space.</a:t>
            </a:r>
            <a:endParaRPr/>
          </a:p>
          <a:p>
            <a:pPr indent="-285750" lvl="1" marL="742950" rtl="0" algn="l">
              <a:spcBef>
                <a:spcPts val="700"/>
              </a:spcBef>
              <a:spcAft>
                <a:spcPts val="0"/>
              </a:spcAft>
              <a:buClr>
                <a:srgbClr val="336699"/>
              </a:buClr>
              <a:buSzPts val="1200"/>
              <a:buFont typeface="Noto Sans Symbols"/>
              <a:buChar char="▪"/>
            </a:pPr>
            <a:r>
              <a:rPr lang="de-DE">
                <a:solidFill>
                  <a:schemeClr val="dk1"/>
                </a:solidFill>
                <a:latin typeface="Calibri"/>
                <a:ea typeface="Calibri"/>
                <a:cs typeface="Calibri"/>
                <a:sym typeface="Calibri"/>
              </a:rPr>
              <a:t>Documents are </a:t>
            </a:r>
            <a:r>
              <a:rPr lang="de-DE">
                <a:solidFill>
                  <a:srgbClr val="0070C0"/>
                </a:solidFill>
                <a:latin typeface="Calibri"/>
                <a:ea typeface="Calibri"/>
                <a:cs typeface="Calibri"/>
                <a:sym typeface="Calibri"/>
              </a:rPr>
              <a:t>points</a:t>
            </a:r>
            <a:r>
              <a:rPr lang="de-DE">
                <a:solidFill>
                  <a:schemeClr val="dk1"/>
                </a:solidFill>
                <a:latin typeface="Calibri"/>
                <a:ea typeface="Calibri"/>
                <a:cs typeface="Calibri"/>
                <a:sym typeface="Calibri"/>
              </a:rPr>
              <a:t> or </a:t>
            </a:r>
            <a:r>
              <a:rPr lang="de-DE">
                <a:solidFill>
                  <a:srgbClr val="0070C0"/>
                </a:solidFill>
                <a:latin typeface="Calibri"/>
                <a:ea typeface="Calibri"/>
                <a:cs typeface="Calibri"/>
                <a:sym typeface="Calibri"/>
              </a:rPr>
              <a:t>vectors</a:t>
            </a:r>
            <a:r>
              <a:rPr lang="de-DE">
                <a:solidFill>
                  <a:schemeClr val="dk1"/>
                </a:solidFill>
                <a:latin typeface="Calibri"/>
                <a:ea typeface="Calibri"/>
                <a:cs typeface="Calibri"/>
                <a:sym typeface="Calibri"/>
              </a:rPr>
              <a:t> in this space.</a:t>
            </a:r>
            <a:endParaRPr/>
          </a:p>
          <a:p>
            <a:pPr indent="-285750" lvl="1" marL="742950" rtl="0" algn="l">
              <a:spcBef>
                <a:spcPts val="700"/>
              </a:spcBef>
              <a:spcAft>
                <a:spcPts val="0"/>
              </a:spcAft>
              <a:buClr>
                <a:srgbClr val="336699"/>
              </a:buClr>
              <a:buSzPts val="1200"/>
              <a:buFont typeface="Noto Sans Symbols"/>
              <a:buChar char="▪"/>
            </a:pPr>
            <a:r>
              <a:rPr lang="de-DE">
                <a:solidFill>
                  <a:schemeClr val="dk1"/>
                </a:solidFill>
                <a:latin typeface="Calibri"/>
                <a:ea typeface="Calibri"/>
                <a:cs typeface="Calibri"/>
                <a:sym typeface="Calibri"/>
              </a:rPr>
              <a:t>Very high-dimensional: tens of millions of dimensions when you apply this to web search engines</a:t>
            </a:r>
            <a:endParaRPr/>
          </a:p>
          <a:p>
            <a:pPr indent="-285750" lvl="1" marL="742950" rtl="0" algn="l">
              <a:spcBef>
                <a:spcPts val="700"/>
              </a:spcBef>
              <a:spcAft>
                <a:spcPts val="0"/>
              </a:spcAft>
              <a:buClr>
                <a:srgbClr val="336699"/>
              </a:buClr>
              <a:buSzPts val="1200"/>
              <a:buFont typeface="Noto Sans Symbols"/>
              <a:buChar char="▪"/>
            </a:pPr>
            <a:r>
              <a:rPr lang="de-DE">
                <a:solidFill>
                  <a:schemeClr val="dk1"/>
                </a:solidFill>
                <a:latin typeface="Calibri"/>
                <a:ea typeface="Calibri"/>
                <a:cs typeface="Calibri"/>
                <a:sym typeface="Calibri"/>
              </a:rPr>
              <a:t>Each vector is very sparse - most entries are zero. We have already discussed the inverted index as a strategy for dealing with sparsity. In the next session we will also discuss sparsity when we go through Latent Semantic Indexing. </a:t>
            </a:r>
            <a:endParaRPr/>
          </a:p>
          <a:p>
            <a:pPr indent="0" lvl="0" marL="0" rtl="0" algn="l">
              <a:spcBef>
                <a:spcPts val="36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p:nvPr>
            <p:ph idx="2" type="sldImg"/>
          </p:nvPr>
        </p:nvSpPr>
        <p:spPr>
          <a:xfrm>
            <a:off x="1258888" y="720725"/>
            <a:ext cx="4791075" cy="3594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1" name="Google Shape;121;p6:notes"/>
          <p:cNvSpPr txBox="1"/>
          <p:nvPr>
            <p:ph idx="1" type="body"/>
          </p:nvPr>
        </p:nvSpPr>
        <p:spPr>
          <a:xfrm>
            <a:off x="974725" y="4560888"/>
            <a:ext cx="5359400" cy="4313237"/>
          </a:xfrm>
          <a:prstGeom prst="rect">
            <a:avLst/>
          </a:prstGeom>
          <a:noFill/>
          <a:ln>
            <a:noFill/>
          </a:ln>
        </p:spPr>
        <p:txBody>
          <a:bodyPr anchorCtr="0" anchor="t" bIns="47500" lIns="95400" spcFirstLastPara="1" rIns="95400" wrap="square" tIns="47500">
            <a:noAutofit/>
          </a:bodyPr>
          <a:lstStyle/>
          <a:p>
            <a:pPr indent="-457200" lvl="1" marL="457200" marR="0" rtl="0" algn="l">
              <a:lnSpc>
                <a:spcPct val="100000"/>
              </a:lnSpc>
              <a:spcBef>
                <a:spcPts val="0"/>
              </a:spcBef>
              <a:spcAft>
                <a:spcPts val="0"/>
              </a:spcAft>
              <a:buClr>
                <a:srgbClr val="000000"/>
              </a:buClr>
              <a:buSzPts val="2000"/>
              <a:buFont typeface="Times New Roman"/>
              <a:buNone/>
            </a:pPr>
            <a:r>
              <a:t/>
            </a:r>
            <a:endParaRPr b="0" i="0" sz="2000" u="none" cap="none" strike="noStrike">
              <a:solidFill>
                <a:srgbClr val="202122"/>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lang="de-DE" sz="1600"/>
              <a:t>Each dimension corresponds to a separate term. </a:t>
            </a:r>
            <a:endParaRPr/>
          </a:p>
          <a:p>
            <a:pPr indent="-285750" lvl="0" marL="285750" marR="0" rtl="0" algn="l">
              <a:lnSpc>
                <a:spcPct val="100000"/>
              </a:lnSpc>
              <a:spcBef>
                <a:spcPts val="0"/>
              </a:spcBef>
              <a:spcAft>
                <a:spcPts val="0"/>
              </a:spcAft>
              <a:buClr>
                <a:srgbClr val="000000"/>
              </a:buClr>
              <a:buSzPts val="1600"/>
              <a:buFont typeface="Arial"/>
              <a:buChar char="•"/>
            </a:pPr>
            <a:r>
              <a:rPr lang="de-DE" sz="1600"/>
              <a:t>If a term occurs in the document, its value in the vector is non-zero. </a:t>
            </a:r>
            <a:endParaRPr/>
          </a:p>
          <a:p>
            <a:pPr indent="-285750" lvl="0" marL="285750" marR="0" rtl="0" algn="l">
              <a:lnSpc>
                <a:spcPct val="100000"/>
              </a:lnSpc>
              <a:spcBef>
                <a:spcPts val="0"/>
              </a:spcBef>
              <a:spcAft>
                <a:spcPts val="0"/>
              </a:spcAft>
              <a:buClr>
                <a:srgbClr val="000000"/>
              </a:buClr>
              <a:buSzPts val="1600"/>
              <a:buFont typeface="Arial"/>
              <a:buChar char="•"/>
            </a:pPr>
            <a:r>
              <a:rPr lang="de-DE" sz="1600"/>
              <a:t>Several different ways of computing these values, also known as </a:t>
            </a:r>
            <a:endParaRPr/>
          </a:p>
          <a:p>
            <a:pPr indent="0" lvl="0" marL="0" marR="0" rtl="0" algn="l">
              <a:lnSpc>
                <a:spcPct val="100000"/>
              </a:lnSpc>
              <a:spcBef>
                <a:spcPts val="0"/>
              </a:spcBef>
              <a:spcAft>
                <a:spcPts val="0"/>
              </a:spcAft>
              <a:buNone/>
            </a:pPr>
            <a:r>
              <a:rPr lang="de-DE" sz="1600"/>
              <a:t>(term) weights, have been developed. </a:t>
            </a:r>
            <a:endParaRPr/>
          </a:p>
          <a:p>
            <a:pPr indent="-285750" lvl="0" marL="285750" marR="0" rtl="0" algn="l">
              <a:lnSpc>
                <a:spcPct val="100000"/>
              </a:lnSpc>
              <a:spcBef>
                <a:spcPts val="0"/>
              </a:spcBef>
              <a:spcAft>
                <a:spcPts val="0"/>
              </a:spcAft>
              <a:buClr>
                <a:srgbClr val="000000"/>
              </a:buClr>
              <a:buSzPts val="1600"/>
              <a:buFont typeface="Arial"/>
              <a:buChar char="•"/>
            </a:pPr>
            <a:r>
              <a:rPr lang="de-DE" sz="1600"/>
              <a:t>One of the best known schemes is </a:t>
            </a:r>
            <a:r>
              <a:rPr lang="de-DE" sz="1600" u="sng">
                <a:solidFill>
                  <a:schemeClr val="hlink"/>
                </a:solidFill>
                <a:hlinkClick r:id="rId2"/>
              </a:rPr>
              <a:t>tf-idf</a:t>
            </a:r>
            <a:r>
              <a:rPr lang="de-DE" sz="1600"/>
              <a:t> weighting (we covered this).</a:t>
            </a:r>
            <a:endParaRPr/>
          </a:p>
          <a:p>
            <a:pPr indent="0" lvl="0" marL="0" marR="0" rtl="0" algn="l">
              <a:lnSpc>
                <a:spcPct val="100000"/>
              </a:lnSpc>
              <a:spcBef>
                <a:spcPts val="0"/>
              </a:spcBef>
              <a:spcAft>
                <a:spcPts val="0"/>
              </a:spcAft>
              <a:buNone/>
            </a:pPr>
            <a:r>
              <a:t/>
            </a:r>
            <a:endParaRPr sz="1600"/>
          </a:p>
          <a:p>
            <a:pPr indent="-285750" lvl="0" marL="285750" marR="0" rtl="0" algn="l">
              <a:lnSpc>
                <a:spcPct val="100000"/>
              </a:lnSpc>
              <a:spcBef>
                <a:spcPts val="0"/>
              </a:spcBef>
              <a:spcAft>
                <a:spcPts val="0"/>
              </a:spcAft>
              <a:buClr>
                <a:srgbClr val="000000"/>
              </a:buClr>
              <a:buSzPts val="1600"/>
              <a:buFont typeface="Arial"/>
              <a:buChar char="•"/>
            </a:pPr>
            <a:r>
              <a:rPr lang="de-DE" sz="1600"/>
              <a:t>The definition of term depends on the application. </a:t>
            </a:r>
            <a:endParaRPr/>
          </a:p>
          <a:p>
            <a:pPr indent="-285750" lvl="0" marL="285750" marR="0" rtl="0" algn="l">
              <a:lnSpc>
                <a:spcPct val="100000"/>
              </a:lnSpc>
              <a:spcBef>
                <a:spcPts val="0"/>
              </a:spcBef>
              <a:spcAft>
                <a:spcPts val="0"/>
              </a:spcAft>
              <a:buClr>
                <a:srgbClr val="000000"/>
              </a:buClr>
              <a:buSzPts val="1600"/>
              <a:buFont typeface="Arial"/>
              <a:buChar char="•"/>
            </a:pPr>
            <a:r>
              <a:rPr lang="de-DE" sz="1600"/>
              <a:t>Typically terms are single words, keywords, or longer phrases. If words are chosen to be the terms, the dimensionality of the vector is the number of words in the vocabulary (the number of distinct words occurring in the corpus).</a:t>
            </a:r>
            <a:endParaRPr/>
          </a:p>
          <a:p>
            <a:pPr indent="-285750" lvl="0" marL="285750" marR="0" rtl="0" algn="l">
              <a:lnSpc>
                <a:spcPct val="100000"/>
              </a:lnSpc>
              <a:spcBef>
                <a:spcPts val="0"/>
              </a:spcBef>
              <a:spcAft>
                <a:spcPts val="0"/>
              </a:spcAft>
              <a:buClr>
                <a:srgbClr val="000000"/>
              </a:buClr>
              <a:buSzPts val="1600"/>
              <a:buFont typeface="Arial"/>
              <a:buChar char="•"/>
            </a:pPr>
            <a:r>
              <a:rPr lang="de-DE" sz="1600"/>
              <a:t>Vector operations can be used to compare documents with queries.</a:t>
            </a:r>
            <a:endParaRPr/>
          </a:p>
          <a:p>
            <a:pPr indent="0" lvl="0" marL="0" rtl="0" algn="l">
              <a:spcBef>
                <a:spcPts val="360"/>
              </a:spcBef>
              <a:spcAft>
                <a:spcPts val="0"/>
              </a:spcAft>
              <a:buNone/>
            </a:pPr>
            <a:r>
              <a:t/>
            </a:r>
            <a:endParaRPr/>
          </a:p>
        </p:txBody>
      </p:sp>
      <p:sp>
        <p:nvSpPr>
          <p:cNvPr id="122" name="Google Shape;122;p6:notes"/>
          <p:cNvSpPr txBox="1"/>
          <p:nvPr>
            <p:ph idx="12" type="sldNum"/>
          </p:nvPr>
        </p:nvSpPr>
        <p:spPr>
          <a:xfrm>
            <a:off x="4144963" y="9120188"/>
            <a:ext cx="3163887" cy="473075"/>
          </a:xfrm>
          <a:prstGeom prst="rect">
            <a:avLst/>
          </a:prstGeom>
          <a:noFill/>
          <a:ln>
            <a:noFill/>
          </a:ln>
        </p:spPr>
        <p:txBody>
          <a:bodyPr anchorCtr="0" anchor="b" bIns="47500" lIns="95400" spcFirstLastPara="1" rIns="95400" wrap="square" tIns="475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de-D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p:nvPr>
            <p:ph idx="2" type="sldImg"/>
          </p:nvPr>
        </p:nvSpPr>
        <p:spPr>
          <a:xfrm>
            <a:off x="1258888" y="720725"/>
            <a:ext cx="4791075" cy="3594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3" name="Google Shape;133;p7:notes"/>
          <p:cNvSpPr txBox="1"/>
          <p:nvPr>
            <p:ph idx="1" type="body"/>
          </p:nvPr>
        </p:nvSpPr>
        <p:spPr>
          <a:xfrm>
            <a:off x="974725" y="4560888"/>
            <a:ext cx="5359400" cy="4313237"/>
          </a:xfrm>
          <a:prstGeom prst="rect">
            <a:avLst/>
          </a:prstGeom>
          <a:noFill/>
          <a:ln>
            <a:noFill/>
          </a:ln>
        </p:spPr>
        <p:txBody>
          <a:bodyPr anchorCtr="0" anchor="t" bIns="47500" lIns="95400" spcFirstLastPara="1" rIns="95400" wrap="square" tIns="47500">
            <a:noAutofit/>
          </a:bodyPr>
          <a:lstStyle/>
          <a:p>
            <a:pPr indent="-457200" lvl="1" marL="457200" marR="0" rtl="0" algn="l">
              <a:lnSpc>
                <a:spcPct val="100000"/>
              </a:lnSpc>
              <a:spcBef>
                <a:spcPts val="0"/>
              </a:spcBef>
              <a:spcAft>
                <a:spcPts val="0"/>
              </a:spcAft>
              <a:buClr>
                <a:srgbClr val="000000"/>
              </a:buClr>
              <a:buSzPts val="2000"/>
              <a:buFont typeface="Times New Roman"/>
              <a:buNone/>
            </a:pPr>
            <a:r>
              <a:t/>
            </a:r>
            <a:endParaRPr b="0" i="0" sz="2000" u="none" cap="none" strike="noStrike">
              <a:solidFill>
                <a:srgbClr val="202122"/>
              </a:solidFill>
              <a:latin typeface="Arial"/>
              <a:ea typeface="Arial"/>
              <a:cs typeface="Arial"/>
              <a:sym typeface="Arial"/>
            </a:endParaRPr>
          </a:p>
        </p:txBody>
      </p:sp>
      <p:sp>
        <p:nvSpPr>
          <p:cNvPr id="134" name="Google Shape;134;p7:notes"/>
          <p:cNvSpPr txBox="1"/>
          <p:nvPr>
            <p:ph idx="12" type="sldNum"/>
          </p:nvPr>
        </p:nvSpPr>
        <p:spPr>
          <a:xfrm>
            <a:off x="4144963" y="9120188"/>
            <a:ext cx="3163887" cy="473075"/>
          </a:xfrm>
          <a:prstGeom prst="rect">
            <a:avLst/>
          </a:prstGeom>
          <a:noFill/>
          <a:ln>
            <a:noFill/>
          </a:ln>
        </p:spPr>
        <p:txBody>
          <a:bodyPr anchorCtr="0" anchor="b" bIns="47500" lIns="95400" spcFirstLastPara="1" rIns="95400" wrap="square" tIns="475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de-D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p:nvPr>
            <p:ph idx="2" type="sldImg"/>
          </p:nvPr>
        </p:nvSpPr>
        <p:spPr>
          <a:xfrm>
            <a:off x="1258888" y="720725"/>
            <a:ext cx="4791075" cy="3594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9" name="Google Shape;149;p8:notes"/>
          <p:cNvSpPr txBox="1"/>
          <p:nvPr>
            <p:ph idx="1" type="body"/>
          </p:nvPr>
        </p:nvSpPr>
        <p:spPr>
          <a:xfrm>
            <a:off x="974725" y="4560888"/>
            <a:ext cx="5359400" cy="4313237"/>
          </a:xfrm>
          <a:prstGeom prst="rect">
            <a:avLst/>
          </a:prstGeom>
          <a:noFill/>
          <a:ln>
            <a:noFill/>
          </a:ln>
        </p:spPr>
        <p:txBody>
          <a:bodyPr anchorCtr="0" anchor="t" bIns="47500" lIns="95400" spcFirstLastPara="1" rIns="95400" wrap="square" tIns="47500">
            <a:noAutofit/>
          </a:bodyPr>
          <a:lstStyle/>
          <a:p>
            <a:pPr indent="0" lvl="0" marL="0" marR="0" rtl="0" algn="l">
              <a:lnSpc>
                <a:spcPct val="100000"/>
              </a:lnSpc>
              <a:spcBef>
                <a:spcPts val="0"/>
              </a:spcBef>
              <a:spcAft>
                <a:spcPts val="0"/>
              </a:spcAft>
              <a:buClr>
                <a:srgbClr val="000000"/>
              </a:buClr>
              <a:buSzPts val="1200"/>
              <a:buFont typeface="Times New Roman"/>
              <a:buNone/>
            </a:pPr>
            <a:r>
              <a:rPr lang="de-DE" sz="1200">
                <a:solidFill>
                  <a:schemeClr val="dk1"/>
                </a:solidFill>
                <a:latin typeface="Calibri"/>
                <a:ea typeface="Calibri"/>
                <a:cs typeface="Calibri"/>
                <a:sym typeface="Calibri"/>
              </a:rPr>
              <a:t>The original query can be represented as a query vector with same dimension as the vectors that represent the other documents. In essence the query is treated as another document vector with term weights corresponding to each word in the corpus (document collection dictionary). Then the similarity between the query vector q and all other documents can be calculated.</a:t>
            </a:r>
            <a:endParaRPr/>
          </a:p>
          <a:p>
            <a:pPr indent="0" lvl="0" marL="0" rtl="0" algn="l">
              <a:spcBef>
                <a:spcPts val="360"/>
              </a:spcBef>
              <a:spcAft>
                <a:spcPts val="0"/>
              </a:spcAft>
              <a:buNone/>
            </a:pPr>
            <a:r>
              <a:t/>
            </a:r>
            <a:endParaRPr b="0" i="0">
              <a:solidFill>
                <a:srgbClr val="404040"/>
              </a:solidFill>
              <a:latin typeface="Arial"/>
              <a:ea typeface="Arial"/>
              <a:cs typeface="Arial"/>
              <a:sym typeface="Arial"/>
            </a:endParaRPr>
          </a:p>
          <a:p>
            <a:pPr indent="0" lvl="0" marL="0" rtl="0" algn="l">
              <a:spcBef>
                <a:spcPts val="360"/>
              </a:spcBef>
              <a:spcAft>
                <a:spcPts val="0"/>
              </a:spcAft>
              <a:buNone/>
            </a:pPr>
            <a:r>
              <a:rPr b="0" i="0" lang="de-DE">
                <a:solidFill>
                  <a:srgbClr val="404040"/>
                </a:solidFill>
                <a:latin typeface="Arial"/>
                <a:ea typeface="Arial"/>
                <a:cs typeface="Arial"/>
                <a:sym typeface="Arial"/>
              </a:rPr>
              <a:t>The Euclidean norm (also called the vector magnitude, Euclidean length, or 2-norm) of a vector v with N elements is defined by</a:t>
            </a:r>
            <a:endParaRPr/>
          </a:p>
          <a:p>
            <a:pPr indent="0" lvl="0" marL="0" rtl="0" algn="l">
              <a:spcBef>
                <a:spcPts val="360"/>
              </a:spcBef>
              <a:spcAft>
                <a:spcPts val="0"/>
              </a:spcAft>
              <a:buNone/>
            </a:pPr>
            <a:br>
              <a:rPr b="0" i="0" lang="de-DE">
                <a:solidFill>
                  <a:srgbClr val="404040"/>
                </a:solidFill>
                <a:latin typeface="Arial"/>
                <a:ea typeface="Arial"/>
                <a:cs typeface="Arial"/>
                <a:sym typeface="Arial"/>
              </a:rPr>
            </a:br>
            <a:endParaRPr/>
          </a:p>
        </p:txBody>
      </p:sp>
      <p:sp>
        <p:nvSpPr>
          <p:cNvPr id="150" name="Google Shape;150;p8:notes"/>
          <p:cNvSpPr txBox="1"/>
          <p:nvPr>
            <p:ph idx="12" type="sldNum"/>
          </p:nvPr>
        </p:nvSpPr>
        <p:spPr>
          <a:xfrm>
            <a:off x="4144963" y="9120188"/>
            <a:ext cx="3163887" cy="473075"/>
          </a:xfrm>
          <a:prstGeom prst="rect">
            <a:avLst/>
          </a:prstGeom>
          <a:noFill/>
          <a:ln>
            <a:noFill/>
          </a:ln>
        </p:spPr>
        <p:txBody>
          <a:bodyPr anchorCtr="0" anchor="b" bIns="47500" lIns="95400" spcFirstLastPara="1" rIns="95400" wrap="square" tIns="475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de-D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p:nvPr>
            <p:ph idx="2" type="sldImg"/>
          </p:nvPr>
        </p:nvSpPr>
        <p:spPr>
          <a:xfrm>
            <a:off x="1258888" y="720725"/>
            <a:ext cx="4791075" cy="3594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1" name="Google Shape;161;p9:notes"/>
          <p:cNvSpPr txBox="1"/>
          <p:nvPr>
            <p:ph idx="1" type="body"/>
          </p:nvPr>
        </p:nvSpPr>
        <p:spPr>
          <a:xfrm>
            <a:off x="974725" y="4560888"/>
            <a:ext cx="5359400" cy="4313237"/>
          </a:xfrm>
          <a:prstGeom prst="rect">
            <a:avLst/>
          </a:prstGeom>
          <a:noFill/>
          <a:ln>
            <a:noFill/>
          </a:ln>
        </p:spPr>
        <p:txBody>
          <a:bodyPr anchorCtr="0" anchor="t" bIns="47500" lIns="95400" spcFirstLastPara="1" rIns="95400" wrap="square" tIns="47500">
            <a:noAutofit/>
          </a:bodyPr>
          <a:lstStyle/>
          <a:p>
            <a:pPr indent="0" lvl="0" marL="0" rtl="0" algn="l">
              <a:spcBef>
                <a:spcPts val="0"/>
              </a:spcBef>
              <a:spcAft>
                <a:spcPts val="0"/>
              </a:spcAft>
              <a:buNone/>
            </a:pPr>
            <a:r>
              <a:rPr lang="de-DE"/>
              <a:t>Wikepedia.com</a:t>
            </a:r>
            <a:endParaRPr/>
          </a:p>
        </p:txBody>
      </p:sp>
      <p:sp>
        <p:nvSpPr>
          <p:cNvPr id="162" name="Google Shape;162;p9:notes"/>
          <p:cNvSpPr txBox="1"/>
          <p:nvPr>
            <p:ph idx="12" type="sldNum"/>
          </p:nvPr>
        </p:nvSpPr>
        <p:spPr>
          <a:xfrm>
            <a:off x="4144963" y="9120188"/>
            <a:ext cx="3163887" cy="473075"/>
          </a:xfrm>
          <a:prstGeom prst="rect">
            <a:avLst/>
          </a:prstGeom>
          <a:noFill/>
          <a:ln>
            <a:noFill/>
          </a:ln>
        </p:spPr>
        <p:txBody>
          <a:bodyPr anchorCtr="0" anchor="b" bIns="47500" lIns="95400" spcFirstLastPara="1" rIns="95400" wrap="square" tIns="475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de-D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27"/>
          <p:cNvSpPr txBox="1"/>
          <p:nvPr>
            <p:ph type="ctrTitle"/>
          </p:nvPr>
        </p:nvSpPr>
        <p:spPr>
          <a:xfrm>
            <a:off x="1691680" y="1988840"/>
            <a:ext cx="5472608" cy="192021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lt1"/>
              </a:buClr>
              <a:buSzPts val="4800"/>
              <a:buFont typeface="Arial"/>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7"/>
          <p:cNvSpPr txBox="1"/>
          <p:nvPr>
            <p:ph idx="1" type="subTitle"/>
          </p:nvPr>
        </p:nvSpPr>
        <p:spPr>
          <a:xfrm>
            <a:off x="1691680" y="4270243"/>
            <a:ext cx="5472608" cy="982960"/>
          </a:xfrm>
          <a:prstGeom prst="rect">
            <a:avLst/>
          </a:prstGeom>
          <a:noFill/>
          <a:ln>
            <a:noFill/>
          </a:ln>
        </p:spPr>
        <p:txBody>
          <a:bodyPr anchorCtr="0" anchor="t" bIns="45700" lIns="91425" spcFirstLastPara="1" rIns="91425" wrap="square" tIns="45700">
            <a:noAutofit/>
          </a:bodyPr>
          <a:lstStyle>
            <a:lvl1pPr lvl="0" algn="ctr">
              <a:spcBef>
                <a:spcPts val="560"/>
              </a:spcBef>
              <a:spcAft>
                <a:spcPts val="0"/>
              </a:spcAft>
              <a:buClr>
                <a:schemeClr val="lt2"/>
              </a:buClr>
              <a:buSzPts val="2800"/>
              <a:buNone/>
              <a:defRPr sz="2800">
                <a:solidFill>
                  <a:schemeClr val="lt2"/>
                </a:solidFill>
                <a:latin typeface="Arial"/>
                <a:ea typeface="Arial"/>
                <a:cs typeface="Arial"/>
                <a:sym typeface="Arial"/>
              </a:defRPr>
            </a:lvl1pPr>
            <a:lvl2pPr lvl="1" algn="ctr">
              <a:spcBef>
                <a:spcPts val="480"/>
              </a:spcBef>
              <a:spcAft>
                <a:spcPts val="0"/>
              </a:spcAft>
              <a:buClr>
                <a:srgbClr val="888888"/>
              </a:buClr>
              <a:buSzPts val="2400"/>
              <a:buNone/>
              <a:defRPr>
                <a:solidFill>
                  <a:srgbClr val="888888"/>
                </a:solidFill>
              </a:defRPr>
            </a:lvl2pPr>
            <a:lvl3pPr lvl="2" algn="ctr">
              <a:spcBef>
                <a:spcPts val="400"/>
              </a:spcBef>
              <a:spcAft>
                <a:spcPts val="0"/>
              </a:spcAft>
              <a:buClr>
                <a:srgbClr val="888888"/>
              </a:buClr>
              <a:buSzPts val="2000"/>
              <a:buNone/>
              <a:defRPr>
                <a:solidFill>
                  <a:srgbClr val="888888"/>
                </a:solidFill>
              </a:defRPr>
            </a:lvl3pPr>
            <a:lvl4pPr lvl="3" algn="ctr">
              <a:spcBef>
                <a:spcPts val="360"/>
              </a:spcBef>
              <a:spcAft>
                <a:spcPts val="0"/>
              </a:spcAft>
              <a:buClr>
                <a:srgbClr val="888888"/>
              </a:buClr>
              <a:buSzPts val="1800"/>
              <a:buNone/>
              <a:defRPr>
                <a:solidFill>
                  <a:srgbClr val="888888"/>
                </a:solidFill>
              </a:defRPr>
            </a:lvl4pPr>
            <a:lvl5pPr lvl="4" algn="ctr">
              <a:spcBef>
                <a:spcPts val="360"/>
              </a:spcBef>
              <a:spcAft>
                <a:spcPts val="0"/>
              </a:spcAft>
              <a:buClr>
                <a:srgbClr val="888888"/>
              </a:buClr>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27"/>
          <p:cNvSpPr txBox="1"/>
          <p:nvPr>
            <p:ph idx="10" type="dt"/>
          </p:nvPr>
        </p:nvSpPr>
        <p:spPr>
          <a:xfrm>
            <a:off x="457200" y="6356351"/>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7"/>
          <p:cNvSpPr txBox="1"/>
          <p:nvPr>
            <p:ph idx="11" type="ftr"/>
          </p:nvPr>
        </p:nvSpPr>
        <p:spPr>
          <a:xfrm>
            <a:off x="3124200" y="6356351"/>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7"/>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8"/>
          <p:cNvSpPr txBox="1"/>
          <p:nvPr>
            <p:ph type="title"/>
          </p:nvPr>
        </p:nvSpPr>
        <p:spPr>
          <a:xfrm>
            <a:off x="457200" y="274639"/>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33006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8"/>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Lucida Sans"/>
                <a:ea typeface="Lucida Sans"/>
                <a:cs typeface="Lucida Sans"/>
                <a:sym typeface="Lucida Sans"/>
              </a:defRPr>
            </a:lvl1pPr>
            <a:lvl2pPr indent="0" lvl="1" marL="0" marR="0" algn="r">
              <a:spcBef>
                <a:spcPts val="0"/>
              </a:spcBef>
              <a:spcAft>
                <a:spcPts val="0"/>
              </a:spcAft>
              <a:buNone/>
              <a:defRPr b="0" i="0" sz="1200" u="none" cap="none" strike="noStrike">
                <a:solidFill>
                  <a:srgbClr val="888888"/>
                </a:solidFill>
                <a:latin typeface="Lucida Sans"/>
                <a:ea typeface="Lucida Sans"/>
                <a:cs typeface="Lucida Sans"/>
                <a:sym typeface="Lucida Sans"/>
              </a:defRPr>
            </a:lvl2pPr>
            <a:lvl3pPr indent="0" lvl="2" marL="0" marR="0" algn="r">
              <a:spcBef>
                <a:spcPts val="0"/>
              </a:spcBef>
              <a:spcAft>
                <a:spcPts val="0"/>
              </a:spcAft>
              <a:buNone/>
              <a:defRPr b="0" i="0" sz="1200" u="none" cap="none" strike="noStrike">
                <a:solidFill>
                  <a:srgbClr val="888888"/>
                </a:solidFill>
                <a:latin typeface="Lucida Sans"/>
                <a:ea typeface="Lucida Sans"/>
                <a:cs typeface="Lucida Sans"/>
                <a:sym typeface="Lucida Sans"/>
              </a:defRPr>
            </a:lvl3pPr>
            <a:lvl4pPr indent="0" lvl="3" marL="0" marR="0" algn="r">
              <a:spcBef>
                <a:spcPts val="0"/>
              </a:spcBef>
              <a:spcAft>
                <a:spcPts val="0"/>
              </a:spcAft>
              <a:buNone/>
              <a:defRPr b="0" i="0" sz="1200" u="none" cap="none" strike="noStrike">
                <a:solidFill>
                  <a:srgbClr val="888888"/>
                </a:solidFill>
                <a:latin typeface="Lucida Sans"/>
                <a:ea typeface="Lucida Sans"/>
                <a:cs typeface="Lucida Sans"/>
                <a:sym typeface="Lucida Sans"/>
              </a:defRPr>
            </a:lvl4pPr>
            <a:lvl5pPr indent="0" lvl="4" marL="0" marR="0" algn="r">
              <a:spcBef>
                <a:spcPts val="0"/>
              </a:spcBef>
              <a:spcAft>
                <a:spcPts val="0"/>
              </a:spcAft>
              <a:buNone/>
              <a:defRPr b="0" i="0" sz="1200" u="none" cap="none" strike="noStrike">
                <a:solidFill>
                  <a:srgbClr val="888888"/>
                </a:solidFill>
                <a:latin typeface="Lucida Sans"/>
                <a:ea typeface="Lucida Sans"/>
                <a:cs typeface="Lucida Sans"/>
                <a:sym typeface="Lucida Sans"/>
              </a:defRPr>
            </a:lvl5pPr>
            <a:lvl6pPr indent="0" lvl="5" marL="0" marR="0" algn="r">
              <a:spcBef>
                <a:spcPts val="0"/>
              </a:spcBef>
              <a:spcAft>
                <a:spcPts val="0"/>
              </a:spcAft>
              <a:buNone/>
              <a:defRPr b="0" i="0" sz="1200" u="none" cap="none" strike="noStrike">
                <a:solidFill>
                  <a:srgbClr val="888888"/>
                </a:solidFill>
                <a:latin typeface="Lucida Sans"/>
                <a:ea typeface="Lucida Sans"/>
                <a:cs typeface="Lucida Sans"/>
                <a:sym typeface="Lucida Sans"/>
              </a:defRPr>
            </a:lvl6pPr>
            <a:lvl7pPr indent="0" lvl="6" marL="0" marR="0" algn="r">
              <a:spcBef>
                <a:spcPts val="0"/>
              </a:spcBef>
              <a:spcAft>
                <a:spcPts val="0"/>
              </a:spcAft>
              <a:buNone/>
              <a:defRPr b="0" i="0" sz="1200" u="none" cap="none" strike="noStrike">
                <a:solidFill>
                  <a:srgbClr val="888888"/>
                </a:solidFill>
                <a:latin typeface="Lucida Sans"/>
                <a:ea typeface="Lucida Sans"/>
                <a:cs typeface="Lucida Sans"/>
                <a:sym typeface="Lucida Sans"/>
              </a:defRPr>
            </a:lvl7pPr>
            <a:lvl8pPr indent="0" lvl="7" marL="0" marR="0" algn="r">
              <a:spcBef>
                <a:spcPts val="0"/>
              </a:spcBef>
              <a:spcAft>
                <a:spcPts val="0"/>
              </a:spcAft>
              <a:buNone/>
              <a:defRPr b="0" i="0" sz="1200" u="none" cap="none" strike="noStrike">
                <a:solidFill>
                  <a:srgbClr val="888888"/>
                </a:solidFill>
                <a:latin typeface="Lucida Sans"/>
                <a:ea typeface="Lucida Sans"/>
                <a:cs typeface="Lucida Sans"/>
                <a:sym typeface="Lucida Sans"/>
              </a:defRPr>
            </a:lvl8pPr>
            <a:lvl9pPr indent="0" lvl="8" marL="0" marR="0" algn="r">
              <a:spcBef>
                <a:spcPts val="0"/>
              </a:spcBef>
              <a:spcAft>
                <a:spcPts val="0"/>
              </a:spcAft>
              <a:buNone/>
              <a:defRPr b="0" i="0" sz="1200" u="none" cap="none" strike="noStrike">
                <a:solidFill>
                  <a:srgbClr val="888888"/>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29"/>
          <p:cNvSpPr txBox="1"/>
          <p:nvPr>
            <p:ph idx="10" type="dt"/>
          </p:nvPr>
        </p:nvSpPr>
        <p:spPr>
          <a:xfrm>
            <a:off x="457200" y="6356351"/>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9"/>
          <p:cNvSpPr txBox="1"/>
          <p:nvPr>
            <p:ph idx="11" type="ftr"/>
          </p:nvPr>
        </p:nvSpPr>
        <p:spPr>
          <a:xfrm>
            <a:off x="3124200" y="6356351"/>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30"/>
          <p:cNvSpPr txBox="1"/>
          <p:nvPr>
            <p:ph type="title"/>
          </p:nvPr>
        </p:nvSpPr>
        <p:spPr>
          <a:xfrm>
            <a:off x="457200" y="274639"/>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33006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0"/>
          <p:cNvSpPr txBox="1"/>
          <p:nvPr>
            <p:ph idx="1" type="body"/>
          </p:nvPr>
        </p:nvSpPr>
        <p:spPr>
          <a:xfrm>
            <a:off x="457200" y="1600202"/>
            <a:ext cx="8229600" cy="4229065"/>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 name="Google Shape;35;p30"/>
          <p:cNvSpPr txBox="1"/>
          <p:nvPr>
            <p:ph idx="10" type="dt"/>
          </p:nvPr>
        </p:nvSpPr>
        <p:spPr>
          <a:xfrm>
            <a:off x="457200" y="6356351"/>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0"/>
          <p:cNvSpPr txBox="1"/>
          <p:nvPr>
            <p:ph idx="11" type="ftr"/>
          </p:nvPr>
        </p:nvSpPr>
        <p:spPr>
          <a:xfrm>
            <a:off x="3124200" y="6356351"/>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0"/>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1"/>
          <p:cNvSpPr txBox="1"/>
          <p:nvPr>
            <p:ph type="title"/>
          </p:nvPr>
        </p:nvSpPr>
        <p:spPr>
          <a:xfrm>
            <a:off x="722313" y="3411074"/>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330066"/>
              </a:buClr>
              <a:buSzPts val="4000"/>
              <a:buFont typeface="Arial"/>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31"/>
          <p:cNvSpPr txBox="1"/>
          <p:nvPr>
            <p:ph idx="1" type="body"/>
          </p:nvPr>
        </p:nvSpPr>
        <p:spPr>
          <a:xfrm>
            <a:off x="722313" y="1700808"/>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1" name="Google Shape;41;p31"/>
          <p:cNvSpPr txBox="1"/>
          <p:nvPr>
            <p:ph idx="10" type="dt"/>
          </p:nvPr>
        </p:nvSpPr>
        <p:spPr>
          <a:xfrm>
            <a:off x="457200" y="6356351"/>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1"/>
          <p:cNvSpPr txBox="1"/>
          <p:nvPr>
            <p:ph idx="11" type="ftr"/>
          </p:nvPr>
        </p:nvSpPr>
        <p:spPr>
          <a:xfrm>
            <a:off x="3124200" y="6356351"/>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1"/>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32"/>
          <p:cNvSpPr txBox="1"/>
          <p:nvPr>
            <p:ph type="title"/>
          </p:nvPr>
        </p:nvSpPr>
        <p:spPr>
          <a:xfrm>
            <a:off x="457200" y="274639"/>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33006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2"/>
          <p:cNvSpPr txBox="1"/>
          <p:nvPr>
            <p:ph idx="1" type="body"/>
          </p:nvPr>
        </p:nvSpPr>
        <p:spPr>
          <a:xfrm>
            <a:off x="457200" y="1600201"/>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7" name="Google Shape;47;p32"/>
          <p:cNvSpPr txBox="1"/>
          <p:nvPr>
            <p:ph idx="2" type="body"/>
          </p:nvPr>
        </p:nvSpPr>
        <p:spPr>
          <a:xfrm>
            <a:off x="4648200" y="1600201"/>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8" name="Google Shape;48;p32"/>
          <p:cNvSpPr txBox="1"/>
          <p:nvPr>
            <p:ph idx="10" type="dt"/>
          </p:nvPr>
        </p:nvSpPr>
        <p:spPr>
          <a:xfrm>
            <a:off x="457200" y="6356351"/>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2"/>
          <p:cNvSpPr txBox="1"/>
          <p:nvPr>
            <p:ph idx="11" type="ftr"/>
          </p:nvPr>
        </p:nvSpPr>
        <p:spPr>
          <a:xfrm>
            <a:off x="3124200" y="6356351"/>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2"/>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51" name="Shape 51"/>
        <p:cNvGrpSpPr/>
        <p:nvPr/>
      </p:nvGrpSpPr>
      <p:grpSpPr>
        <a:xfrm>
          <a:off x="0" y="0"/>
          <a:ext cx="0" cy="0"/>
          <a:chOff x="0" y="0"/>
          <a:chExt cx="0" cy="0"/>
        </a:xfrm>
      </p:grpSpPr>
      <p:sp>
        <p:nvSpPr>
          <p:cNvPr id="52" name="Google Shape;52;p33"/>
          <p:cNvSpPr txBox="1"/>
          <p:nvPr>
            <p:ph type="title"/>
          </p:nvPr>
        </p:nvSpPr>
        <p:spPr>
          <a:xfrm>
            <a:off x="457200" y="274639"/>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33006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33"/>
          <p:cNvSpPr txBox="1"/>
          <p:nvPr>
            <p:ph idx="1" type="body"/>
          </p:nvPr>
        </p:nvSpPr>
        <p:spPr>
          <a:xfrm>
            <a:off x="457200" y="1600202"/>
            <a:ext cx="5482952" cy="4229065"/>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4" name="Google Shape;54;p33"/>
          <p:cNvSpPr txBox="1"/>
          <p:nvPr>
            <p:ph idx="2" type="body"/>
          </p:nvPr>
        </p:nvSpPr>
        <p:spPr>
          <a:xfrm>
            <a:off x="6084168" y="1604798"/>
            <a:ext cx="2602632" cy="3648405"/>
          </a:xfrm>
          <a:prstGeom prst="rect">
            <a:avLst/>
          </a:prstGeom>
          <a:noFill/>
          <a:ln>
            <a:noFill/>
          </a:ln>
        </p:spPr>
        <p:txBody>
          <a:bodyPr anchorCtr="0" anchor="t" bIns="45700" lIns="91425" spcFirstLastPara="1" rIns="91425" wrap="square" tIns="45700">
            <a:normAutofit/>
          </a:bodyPr>
          <a:lstStyle>
            <a:lvl1pPr indent="-228600" lvl="0" marL="457200" algn="l">
              <a:spcBef>
                <a:spcPts val="560"/>
              </a:spcBef>
              <a:spcAft>
                <a:spcPts val="0"/>
              </a:spcAft>
              <a:buClr>
                <a:schemeClr val="dk1"/>
              </a:buClr>
              <a:buSzPts val="2800"/>
              <a:buNone/>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5" name="Google Shape;55;p33"/>
          <p:cNvSpPr txBox="1"/>
          <p:nvPr>
            <p:ph idx="10" type="dt"/>
          </p:nvPr>
        </p:nvSpPr>
        <p:spPr>
          <a:xfrm>
            <a:off x="457200" y="6356351"/>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3"/>
          <p:cNvSpPr txBox="1"/>
          <p:nvPr>
            <p:ph idx="11" type="ftr"/>
          </p:nvPr>
        </p:nvSpPr>
        <p:spPr>
          <a:xfrm>
            <a:off x="3124200" y="6356351"/>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3"/>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8" name="Shape 58"/>
        <p:cNvGrpSpPr/>
        <p:nvPr/>
      </p:nvGrpSpPr>
      <p:grpSpPr>
        <a:xfrm>
          <a:off x="0" y="0"/>
          <a:ext cx="0" cy="0"/>
          <a:chOff x="0" y="0"/>
          <a:chExt cx="0" cy="0"/>
        </a:xfrm>
      </p:grpSpPr>
      <p:sp>
        <p:nvSpPr>
          <p:cNvPr id="59" name="Google Shape;59;p34"/>
          <p:cNvSpPr txBox="1"/>
          <p:nvPr>
            <p:ph type="title"/>
          </p:nvPr>
        </p:nvSpPr>
        <p:spPr>
          <a:xfrm>
            <a:off x="1792288" y="4800600"/>
            <a:ext cx="5486400" cy="566739"/>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330066"/>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4"/>
          <p:cNvSpPr/>
          <p:nvPr>
            <p:ph idx="2" type="pic"/>
          </p:nvPr>
        </p:nvSpPr>
        <p:spPr>
          <a:xfrm>
            <a:off x="1792288" y="612775"/>
            <a:ext cx="5486400" cy="4114800"/>
          </a:xfrm>
          <a:prstGeom prst="rect">
            <a:avLst/>
          </a:prstGeom>
          <a:noFill/>
          <a:ln>
            <a:noFill/>
          </a:ln>
        </p:spPr>
      </p:sp>
      <p:sp>
        <p:nvSpPr>
          <p:cNvPr id="61" name="Google Shape;61;p34"/>
          <p:cNvSpPr txBox="1"/>
          <p:nvPr>
            <p:ph idx="1" type="body"/>
          </p:nvPr>
        </p:nvSpPr>
        <p:spPr>
          <a:xfrm>
            <a:off x="1792288" y="5367338"/>
            <a:ext cx="5486400" cy="365919"/>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34"/>
          <p:cNvSpPr txBox="1"/>
          <p:nvPr>
            <p:ph idx="10" type="dt"/>
          </p:nvPr>
        </p:nvSpPr>
        <p:spPr>
          <a:xfrm>
            <a:off x="457200" y="6356351"/>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4"/>
          <p:cNvSpPr txBox="1"/>
          <p:nvPr>
            <p:ph idx="11" type="ftr"/>
          </p:nvPr>
        </p:nvSpPr>
        <p:spPr>
          <a:xfrm>
            <a:off x="3124200" y="6356351"/>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4"/>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65" name="Shape 65"/>
        <p:cNvGrpSpPr/>
        <p:nvPr/>
      </p:nvGrpSpPr>
      <p:grpSpPr>
        <a:xfrm>
          <a:off x="0" y="0"/>
          <a:ext cx="0" cy="0"/>
          <a:chOff x="0" y="0"/>
          <a:chExt cx="0" cy="0"/>
        </a:xfrm>
      </p:grpSpPr>
      <p:sp>
        <p:nvSpPr>
          <p:cNvPr id="66" name="Google Shape;66;p35"/>
          <p:cNvSpPr txBox="1"/>
          <p:nvPr>
            <p:ph idx="1" type="body"/>
          </p:nvPr>
        </p:nvSpPr>
        <p:spPr>
          <a:xfrm>
            <a:off x="457200" y="1425188"/>
            <a:ext cx="8229600" cy="429855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2"/>
              </a:buClr>
              <a:buSzPts val="2800"/>
              <a:buFont typeface="Noto Sans Symbols"/>
              <a:buChar char="▪"/>
              <a:defRPr sz="2800"/>
            </a:lvl1pPr>
            <a:lvl2pPr indent="-381000" lvl="1" marL="914400" algn="l">
              <a:spcBef>
                <a:spcPts val="480"/>
              </a:spcBef>
              <a:spcAft>
                <a:spcPts val="0"/>
              </a:spcAft>
              <a:buClr>
                <a:schemeClr val="dk2"/>
              </a:buClr>
              <a:buSzPts val="2400"/>
              <a:buFont typeface="Noto Sans Symbols"/>
              <a:buChar char="▪"/>
              <a:defRPr sz="2400"/>
            </a:lvl2pPr>
            <a:lvl3pPr indent="-355600" lvl="2" marL="1371600" algn="l">
              <a:spcBef>
                <a:spcPts val="400"/>
              </a:spcBef>
              <a:spcAft>
                <a:spcPts val="0"/>
              </a:spcAft>
              <a:buClr>
                <a:schemeClr val="dk2"/>
              </a:buClr>
              <a:buSzPts val="2000"/>
              <a:buFont typeface="Noto Sans Symbols"/>
              <a:buChar char="▪"/>
              <a:defRPr sz="2000"/>
            </a:lvl3pPr>
            <a:lvl4pPr indent="-342900" lvl="3" marL="1828800" algn="l">
              <a:spcBef>
                <a:spcPts val="360"/>
              </a:spcBef>
              <a:spcAft>
                <a:spcPts val="0"/>
              </a:spcAft>
              <a:buClr>
                <a:schemeClr val="dk2"/>
              </a:buClr>
              <a:buSzPts val="1800"/>
              <a:buFont typeface="Noto Sans Symbols"/>
              <a:buChar char="▪"/>
              <a:defRPr/>
            </a:lvl4pPr>
            <a:lvl5pPr indent="-342900" lvl="4" marL="2286000" algn="l">
              <a:spcBef>
                <a:spcPts val="360"/>
              </a:spcBef>
              <a:spcAft>
                <a:spcPts val="0"/>
              </a:spcAft>
              <a:buClr>
                <a:schemeClr val="dk2"/>
              </a:buClr>
              <a:buSzPts val="1800"/>
              <a:buFont typeface="Noto Sans Symbols"/>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7" name="Google Shape;67;p35"/>
          <p:cNvSpPr txBox="1"/>
          <p:nvPr>
            <p:ph type="title"/>
          </p:nvPr>
        </p:nvSpPr>
        <p:spPr>
          <a:xfrm>
            <a:off x="457200" y="427039"/>
            <a:ext cx="8229600" cy="900456"/>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000"/>
              <a:buFont typeface="Arial"/>
              <a:buNone/>
              <a:defRPr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3" name="Shape 13"/>
        <p:cNvGrpSpPr/>
        <p:nvPr/>
      </p:nvGrpSpPr>
      <p:grpSpPr>
        <a:xfrm>
          <a:off x="0" y="0"/>
          <a:ext cx="0" cy="0"/>
          <a:chOff x="0" y="0"/>
          <a:chExt cx="0" cy="0"/>
        </a:xfrm>
      </p:grpSpPr>
      <p:sp>
        <p:nvSpPr>
          <p:cNvPr id="14" name="Google Shape;14;p26"/>
          <p:cNvSpPr txBox="1"/>
          <p:nvPr>
            <p:ph type="title"/>
          </p:nvPr>
        </p:nvSpPr>
        <p:spPr>
          <a:xfrm>
            <a:off x="457200" y="274639"/>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330066"/>
              </a:buClr>
              <a:buSzPts val="4000"/>
              <a:buFont typeface="Arial"/>
              <a:buNone/>
              <a:defRPr b="1" i="0" sz="4000" u="none" cap="none" strike="noStrike">
                <a:solidFill>
                  <a:srgbClr val="33006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26"/>
          <p:cNvSpPr txBox="1"/>
          <p:nvPr>
            <p:ph idx="1" type="body"/>
          </p:nvPr>
        </p:nvSpPr>
        <p:spPr>
          <a:xfrm>
            <a:off x="457200" y="1600202"/>
            <a:ext cx="8229600" cy="4229065"/>
          </a:xfrm>
          <a:prstGeom prst="rect">
            <a:avLst/>
          </a:prstGeom>
          <a:noFill/>
          <a:ln>
            <a:noFill/>
          </a:ln>
        </p:spPr>
        <p:txBody>
          <a:bodyPr anchorCtr="0" anchor="t" bIns="45700" lIns="91425" spcFirstLastPara="1" rIns="91425" wrap="square" tIns="45700">
            <a:norm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6" name="Google Shape;16;p26"/>
          <p:cNvSpPr txBox="1"/>
          <p:nvPr>
            <p:ph idx="10" type="dt"/>
          </p:nvPr>
        </p:nvSpPr>
        <p:spPr>
          <a:xfrm>
            <a:off x="457200" y="6356351"/>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Lucida Sans"/>
                <a:ea typeface="Lucida Sans"/>
                <a:cs typeface="Lucida Sans"/>
                <a:sym typeface="Lucida Sans"/>
              </a:defRPr>
            </a:lvl1pPr>
            <a:lvl2pPr lvl="1"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2pPr>
            <a:lvl3pPr lvl="2"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3pPr>
            <a:lvl4pPr lvl="3"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4pPr>
            <a:lvl5pPr lvl="4"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5pPr>
            <a:lvl6pPr lvl="5"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6pPr>
            <a:lvl7pPr lvl="6"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7pPr>
            <a:lvl8pPr lvl="7"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8pPr>
            <a:lvl9pPr lvl="8"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9pPr>
          </a:lstStyle>
          <a:p/>
        </p:txBody>
      </p:sp>
      <p:sp>
        <p:nvSpPr>
          <p:cNvPr id="17" name="Google Shape;17;p26"/>
          <p:cNvSpPr txBox="1"/>
          <p:nvPr>
            <p:ph idx="11" type="ftr"/>
          </p:nvPr>
        </p:nvSpPr>
        <p:spPr>
          <a:xfrm>
            <a:off x="3124200" y="6356351"/>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Lucida Sans"/>
                <a:ea typeface="Lucida Sans"/>
                <a:cs typeface="Lucida Sans"/>
                <a:sym typeface="Lucida Sans"/>
              </a:defRPr>
            </a:lvl1pPr>
            <a:lvl2pPr lvl="1"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2pPr>
            <a:lvl3pPr lvl="2"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3pPr>
            <a:lvl4pPr lvl="3"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4pPr>
            <a:lvl5pPr lvl="4"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5pPr>
            <a:lvl6pPr lvl="5"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6pPr>
            <a:lvl7pPr lvl="6"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7pPr>
            <a:lvl8pPr lvl="7"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8pPr>
            <a:lvl9pPr lvl="8"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9pPr>
          </a:lstStyle>
          <a:p/>
        </p:txBody>
      </p:sp>
      <p:sp>
        <p:nvSpPr>
          <p:cNvPr id="18" name="Google Shape;18;p26"/>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Lucida Sans"/>
                <a:ea typeface="Lucida Sans"/>
                <a:cs typeface="Lucida Sans"/>
                <a:sym typeface="Lucida Sans"/>
              </a:defRPr>
            </a:lvl1pPr>
            <a:lvl2pPr indent="0" lvl="1" marL="0" marR="0" rtl="0" algn="r">
              <a:spcBef>
                <a:spcPts val="0"/>
              </a:spcBef>
              <a:spcAft>
                <a:spcPts val="0"/>
              </a:spcAft>
              <a:buNone/>
              <a:defRPr b="0" i="0" sz="1200" u="none" cap="none" strike="noStrike">
                <a:solidFill>
                  <a:srgbClr val="888888"/>
                </a:solidFill>
                <a:latin typeface="Lucida Sans"/>
                <a:ea typeface="Lucida Sans"/>
                <a:cs typeface="Lucida Sans"/>
                <a:sym typeface="Lucida Sans"/>
              </a:defRPr>
            </a:lvl2pPr>
            <a:lvl3pPr indent="0" lvl="2" marL="0" marR="0" rtl="0" algn="r">
              <a:spcBef>
                <a:spcPts val="0"/>
              </a:spcBef>
              <a:spcAft>
                <a:spcPts val="0"/>
              </a:spcAft>
              <a:buNone/>
              <a:defRPr b="0" i="0" sz="1200" u="none" cap="none" strike="noStrike">
                <a:solidFill>
                  <a:srgbClr val="888888"/>
                </a:solidFill>
                <a:latin typeface="Lucida Sans"/>
                <a:ea typeface="Lucida Sans"/>
                <a:cs typeface="Lucida Sans"/>
                <a:sym typeface="Lucida Sans"/>
              </a:defRPr>
            </a:lvl3pPr>
            <a:lvl4pPr indent="0" lvl="3" marL="0" marR="0" rtl="0" algn="r">
              <a:spcBef>
                <a:spcPts val="0"/>
              </a:spcBef>
              <a:spcAft>
                <a:spcPts val="0"/>
              </a:spcAft>
              <a:buNone/>
              <a:defRPr b="0" i="0" sz="1200" u="none" cap="none" strike="noStrike">
                <a:solidFill>
                  <a:srgbClr val="888888"/>
                </a:solidFill>
                <a:latin typeface="Lucida Sans"/>
                <a:ea typeface="Lucida Sans"/>
                <a:cs typeface="Lucida Sans"/>
                <a:sym typeface="Lucida Sans"/>
              </a:defRPr>
            </a:lvl4pPr>
            <a:lvl5pPr indent="0" lvl="4" marL="0" marR="0" rtl="0" algn="r">
              <a:spcBef>
                <a:spcPts val="0"/>
              </a:spcBef>
              <a:spcAft>
                <a:spcPts val="0"/>
              </a:spcAft>
              <a:buNone/>
              <a:defRPr b="0" i="0" sz="1200" u="none" cap="none" strike="noStrike">
                <a:solidFill>
                  <a:srgbClr val="888888"/>
                </a:solidFill>
                <a:latin typeface="Lucida Sans"/>
                <a:ea typeface="Lucida Sans"/>
                <a:cs typeface="Lucida Sans"/>
                <a:sym typeface="Lucida Sans"/>
              </a:defRPr>
            </a:lvl5pPr>
            <a:lvl6pPr indent="0" lvl="5" marL="0" marR="0" rtl="0" algn="r">
              <a:spcBef>
                <a:spcPts val="0"/>
              </a:spcBef>
              <a:spcAft>
                <a:spcPts val="0"/>
              </a:spcAft>
              <a:buNone/>
              <a:defRPr b="0" i="0" sz="1200" u="none" cap="none" strike="noStrike">
                <a:solidFill>
                  <a:srgbClr val="888888"/>
                </a:solidFill>
                <a:latin typeface="Lucida Sans"/>
                <a:ea typeface="Lucida Sans"/>
                <a:cs typeface="Lucida Sans"/>
                <a:sym typeface="Lucida Sans"/>
              </a:defRPr>
            </a:lvl6pPr>
            <a:lvl7pPr indent="0" lvl="6" marL="0" marR="0" rtl="0" algn="r">
              <a:spcBef>
                <a:spcPts val="0"/>
              </a:spcBef>
              <a:spcAft>
                <a:spcPts val="0"/>
              </a:spcAft>
              <a:buNone/>
              <a:defRPr b="0" i="0" sz="1200" u="none" cap="none" strike="noStrike">
                <a:solidFill>
                  <a:srgbClr val="888888"/>
                </a:solidFill>
                <a:latin typeface="Lucida Sans"/>
                <a:ea typeface="Lucida Sans"/>
                <a:cs typeface="Lucida Sans"/>
                <a:sym typeface="Lucida Sans"/>
              </a:defRPr>
            </a:lvl7pPr>
            <a:lvl8pPr indent="0" lvl="7" marL="0" marR="0" rtl="0" algn="r">
              <a:spcBef>
                <a:spcPts val="0"/>
              </a:spcBef>
              <a:spcAft>
                <a:spcPts val="0"/>
              </a:spcAft>
              <a:buNone/>
              <a:defRPr b="0" i="0" sz="1200" u="none" cap="none" strike="noStrike">
                <a:solidFill>
                  <a:srgbClr val="888888"/>
                </a:solidFill>
                <a:latin typeface="Lucida Sans"/>
                <a:ea typeface="Lucida Sans"/>
                <a:cs typeface="Lucida Sans"/>
                <a:sym typeface="Lucida Sans"/>
              </a:defRPr>
            </a:lvl8pPr>
            <a:lvl9pPr indent="0" lvl="8" marL="0" marR="0" rtl="0" algn="r">
              <a:spcBef>
                <a:spcPts val="0"/>
              </a:spcBef>
              <a:spcAft>
                <a:spcPts val="0"/>
              </a:spcAft>
              <a:buNone/>
              <a:defRPr b="0" i="0" sz="1200" u="none" cap="none" strike="noStrike">
                <a:solidFill>
                  <a:srgbClr val="888888"/>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de-DE"/>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vmlDrawing" Target="../drawings/vmlDrawing1.vml"/><Relationship Id="rId4" Type="http://schemas.openxmlformats.org/officeDocument/2006/relationships/hyperlink" Target="https://en.wikipedia.org/wiki/Tf-idf" TargetMode="External"/><Relationship Id="rId9" Type="http://schemas.openxmlformats.org/officeDocument/2006/relationships/image" Target="../media/image6.png"/><Relationship Id="rId5" Type="http://schemas.openxmlformats.org/officeDocument/2006/relationships/hyperlink" Target="https://en.wikipedia.org/wiki/Tf-idf" TargetMode="External"/><Relationship Id="rId6" Type="http://schemas.openxmlformats.org/officeDocument/2006/relationships/hyperlink" Target="https://en.wikipedia.org/wiki/Tf-idf" TargetMode="External"/><Relationship Id="rId7" Type="http://schemas.openxmlformats.org/officeDocument/2006/relationships/oleObject" Target="../embeddings/oleObject1.bin"/><Relationship Id="rId8"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vmlDrawing" Target="../drawings/vmlDrawing3.vml"/><Relationship Id="rId4" Type="http://schemas.openxmlformats.org/officeDocument/2006/relationships/image" Target="../media/image4.png"/><Relationship Id="rId5" Type="http://schemas.openxmlformats.org/officeDocument/2006/relationships/image" Target="../media/image5.jpg"/><Relationship Id="rId6" Type="http://schemas.openxmlformats.org/officeDocument/2006/relationships/oleObject" Target="../embeddings/oleObject3.bin"/><Relationship Id="rId7" Type="http://schemas.openxmlformats.org/officeDocument/2006/relationships/oleObject" Target="../embeddings/oleObject3.bin"/><Relationship Id="rId8"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
          <p:cNvSpPr txBox="1"/>
          <p:nvPr>
            <p:ph type="ctrTitle"/>
          </p:nvPr>
        </p:nvSpPr>
        <p:spPr>
          <a:xfrm>
            <a:off x="1673357" y="1182452"/>
            <a:ext cx="6537920" cy="266429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Arial"/>
              <a:buNone/>
            </a:pPr>
            <a:r>
              <a:rPr lang="de-DE" sz="4000"/>
              <a:t>Vector Space Model</a:t>
            </a:r>
            <a:endParaRPr sz="3200"/>
          </a:p>
        </p:txBody>
      </p:sp>
      <p:sp>
        <p:nvSpPr>
          <p:cNvPr id="73" name="Google Shape;73;p1"/>
          <p:cNvSpPr/>
          <p:nvPr/>
        </p:nvSpPr>
        <p:spPr>
          <a:xfrm>
            <a:off x="1295400" y="4343400"/>
            <a:ext cx="6324600" cy="98296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None/>
            </a:pPr>
            <a:r>
              <a:rPr b="1" i="0" lang="de-DE" sz="2000" u="none" cap="none" strike="noStrike">
                <a:solidFill>
                  <a:schemeClr val="lt2"/>
                </a:solidFill>
                <a:latin typeface="Lucida Sans"/>
                <a:ea typeface="Lucida Sans"/>
                <a:cs typeface="Lucida Sans"/>
                <a:sym typeface="Lucida Sans"/>
              </a:rPr>
              <a:t>Dr Georgina Cosma</a:t>
            </a:r>
            <a:endParaRPr/>
          </a:p>
          <a:p>
            <a:pPr indent="0" lvl="0" marL="0" marR="0" rtl="0" algn="ctr">
              <a:lnSpc>
                <a:spcPct val="90000"/>
              </a:lnSpc>
              <a:spcBef>
                <a:spcPts val="220"/>
              </a:spcBef>
              <a:spcAft>
                <a:spcPts val="0"/>
              </a:spcAft>
              <a:buNone/>
            </a:pPr>
            <a:r>
              <a:t/>
            </a:r>
            <a:endParaRPr b="0" i="0" sz="1100" u="none" cap="none" strike="noStrike">
              <a:solidFill>
                <a:schemeClr val="lt2"/>
              </a:solidFill>
              <a:latin typeface="Lucida Sans"/>
              <a:ea typeface="Lucida Sans"/>
              <a:cs typeface="Lucida Sans"/>
              <a:sym typeface="Lucida Sans"/>
            </a:endParaRPr>
          </a:p>
          <a:p>
            <a:pPr indent="0" lvl="0" marL="0" marR="0" rtl="0" algn="ctr">
              <a:lnSpc>
                <a:spcPct val="90000"/>
              </a:lnSpc>
              <a:spcBef>
                <a:spcPts val="220"/>
              </a:spcBef>
              <a:spcAft>
                <a:spcPts val="0"/>
              </a:spcAft>
              <a:buNone/>
            </a:pPr>
            <a:r>
              <a:t/>
            </a:r>
            <a:endParaRPr b="0" i="0" sz="1100" u="none" cap="none" strike="noStrike">
              <a:solidFill>
                <a:schemeClr val="lt2"/>
              </a:solidFill>
              <a:latin typeface="Lucida Sans"/>
              <a:ea typeface="Lucida Sans"/>
              <a:cs typeface="Lucida Sans"/>
              <a:sym typeface="Lucida Sans"/>
            </a:endParaRPr>
          </a:p>
          <a:p>
            <a:pPr indent="0" lvl="0" marL="0" marR="0" rtl="0" algn="ctr">
              <a:lnSpc>
                <a:spcPct val="90000"/>
              </a:lnSpc>
              <a:spcBef>
                <a:spcPts val="220"/>
              </a:spcBef>
              <a:spcAft>
                <a:spcPts val="0"/>
              </a:spcAft>
              <a:buNone/>
            </a:pPr>
            <a:r>
              <a:t/>
            </a:r>
            <a:endParaRPr b="0" i="0" sz="1100" u="none" cap="none" strike="noStrike">
              <a:solidFill>
                <a:schemeClr val="lt2"/>
              </a:solidFill>
              <a:latin typeface="Lucida Sans"/>
              <a:ea typeface="Lucida Sans"/>
              <a:cs typeface="Lucida Sans"/>
              <a:sym typeface="Lucida Sans"/>
            </a:endParaRPr>
          </a:p>
          <a:p>
            <a:pPr indent="0" lvl="0" marL="0" marR="0" rtl="0" algn="ctr">
              <a:lnSpc>
                <a:spcPct val="90000"/>
              </a:lnSpc>
              <a:spcBef>
                <a:spcPts val="220"/>
              </a:spcBef>
              <a:spcAft>
                <a:spcPts val="0"/>
              </a:spcAft>
              <a:buNone/>
            </a:pPr>
            <a:r>
              <a:t/>
            </a:r>
            <a:endParaRPr b="0" i="0" sz="1100" u="none" cap="none" strike="noStrike">
              <a:solidFill>
                <a:schemeClr val="lt2"/>
              </a:solidFill>
              <a:latin typeface="Lucida Sans"/>
              <a:ea typeface="Lucida Sans"/>
              <a:cs typeface="Lucida Sans"/>
              <a:sym typeface="Lucida Sans"/>
            </a:endParaRPr>
          </a:p>
          <a:p>
            <a:pPr indent="0" lvl="0" marL="0" marR="0" rtl="0" algn="ctr">
              <a:lnSpc>
                <a:spcPct val="90000"/>
              </a:lnSpc>
              <a:spcBef>
                <a:spcPts val="220"/>
              </a:spcBef>
              <a:spcAft>
                <a:spcPts val="0"/>
              </a:spcAft>
              <a:buNone/>
            </a:pPr>
            <a:r>
              <a:t/>
            </a:r>
            <a:endParaRPr b="0" i="0" sz="1100" u="none" cap="none" strike="noStrike">
              <a:solidFill>
                <a:schemeClr val="lt2"/>
              </a:solidFill>
              <a:latin typeface="Lucida Sans"/>
              <a:ea typeface="Lucida Sans"/>
              <a:cs typeface="Lucida Sans"/>
              <a:sym typeface="Lucida Sans"/>
            </a:endParaRPr>
          </a:p>
          <a:p>
            <a:pPr indent="0" lvl="0" marL="0" marR="0" rtl="0" algn="ctr">
              <a:lnSpc>
                <a:spcPct val="90000"/>
              </a:lnSpc>
              <a:spcBef>
                <a:spcPts val="220"/>
              </a:spcBef>
              <a:spcAft>
                <a:spcPts val="0"/>
              </a:spcAft>
              <a:buNone/>
            </a:pPr>
            <a:r>
              <a:t/>
            </a:r>
            <a:endParaRPr b="0" i="0" sz="1100" u="none" cap="none" strike="noStrike">
              <a:solidFill>
                <a:schemeClr val="lt2"/>
              </a:solidFill>
              <a:latin typeface="Lucida Sans"/>
              <a:ea typeface="Lucida Sans"/>
              <a:cs typeface="Lucida Sans"/>
              <a:sym typeface="Lucid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0"/>
          <p:cNvSpPr txBox="1"/>
          <p:nvPr/>
        </p:nvSpPr>
        <p:spPr>
          <a:xfrm>
            <a:off x="6553200" y="6477000"/>
            <a:ext cx="2133600" cy="244475"/>
          </a:xfrm>
          <a:prstGeom prst="rect">
            <a:avLst/>
          </a:prstGeom>
          <a:noFill/>
          <a:ln>
            <a:noFill/>
          </a:ln>
        </p:spPr>
        <p:txBody>
          <a:bodyPr anchorCtr="0" anchor="ctr" bIns="46800" lIns="90000" spcFirstLastPara="1" rIns="90000" wrap="square" tIns="46800">
            <a:noAutofit/>
          </a:bodyPr>
          <a:lstStyle/>
          <a:p>
            <a:pPr indent="0" lvl="0" marL="0" marR="0" rtl="0" algn="r">
              <a:spcBef>
                <a:spcPts val="0"/>
              </a:spcBef>
              <a:spcAft>
                <a:spcPts val="0"/>
              </a:spcAft>
              <a:buNone/>
            </a:pPr>
            <a:fld id="{00000000-1234-1234-1234-123412341234}" type="slidenum">
              <a:rPr lang="de-DE" sz="1200">
                <a:solidFill>
                  <a:srgbClr val="898989"/>
                </a:solidFill>
                <a:latin typeface="Calibri"/>
                <a:ea typeface="Calibri"/>
                <a:cs typeface="Calibri"/>
                <a:sym typeface="Calibri"/>
              </a:rPr>
              <a:t>‹#›</a:t>
            </a:fld>
            <a:endParaRPr sz="1200">
              <a:solidFill>
                <a:srgbClr val="898989"/>
              </a:solidFill>
              <a:latin typeface="Calibri"/>
              <a:ea typeface="Calibri"/>
              <a:cs typeface="Calibri"/>
              <a:sym typeface="Calibri"/>
            </a:endParaRPr>
          </a:p>
        </p:txBody>
      </p:sp>
      <p:sp>
        <p:nvSpPr>
          <p:cNvPr id="177" name="Google Shape;177;p10"/>
          <p:cNvSpPr txBox="1"/>
          <p:nvPr/>
        </p:nvSpPr>
        <p:spPr>
          <a:xfrm>
            <a:off x="285720" y="12700"/>
            <a:ext cx="8572560" cy="89602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de-DE" sz="3600">
                <a:solidFill>
                  <a:schemeClr val="dk1"/>
                </a:solidFill>
                <a:latin typeface="Arial"/>
                <a:ea typeface="Arial"/>
                <a:cs typeface="Arial"/>
                <a:sym typeface="Arial"/>
              </a:rPr>
              <a:t>Queries as vectors</a:t>
            </a:r>
            <a:endParaRPr sz="3600">
              <a:solidFill>
                <a:schemeClr val="dk1"/>
              </a:solidFill>
              <a:latin typeface="Arial"/>
              <a:ea typeface="Arial"/>
              <a:cs typeface="Arial"/>
              <a:sym typeface="Arial"/>
            </a:endParaRPr>
          </a:p>
        </p:txBody>
      </p:sp>
      <p:sp>
        <p:nvSpPr>
          <p:cNvPr id="178" name="Google Shape;178;p10"/>
          <p:cNvSpPr txBox="1"/>
          <p:nvPr/>
        </p:nvSpPr>
        <p:spPr>
          <a:xfrm>
            <a:off x="-324544" y="1080693"/>
            <a:ext cx="9182824" cy="4643470"/>
          </a:xfrm>
          <a:prstGeom prst="rect">
            <a:avLst/>
          </a:prstGeom>
          <a:noFill/>
          <a:ln>
            <a:noFill/>
          </a:ln>
        </p:spPr>
        <p:txBody>
          <a:bodyPr anchorCtr="0" anchor="t" bIns="45700" lIns="91425" spcFirstLastPara="1" rIns="91425" wrap="square" tIns="45700">
            <a:noAutofit/>
          </a:bodyPr>
          <a:lstStyle/>
          <a:p>
            <a:pPr indent="-285750" lvl="1" marL="742950" marR="0" rtl="0" algn="l">
              <a:spcBef>
                <a:spcPts val="0"/>
              </a:spcBef>
              <a:spcAft>
                <a:spcPts val="0"/>
              </a:spcAft>
              <a:buClr>
                <a:srgbClr val="336699"/>
              </a:buClr>
              <a:buSzPts val="2400"/>
              <a:buFont typeface="Noto Sans Symbols"/>
              <a:buChar char="▪"/>
            </a:pPr>
            <a:r>
              <a:rPr b="0" i="0" lang="de-DE" sz="2400" u="none" cap="none" strike="noStrike">
                <a:solidFill>
                  <a:schemeClr val="dk1"/>
                </a:solidFill>
                <a:latin typeface="Arial"/>
                <a:ea typeface="Arial"/>
                <a:cs typeface="Arial"/>
                <a:sym typeface="Arial"/>
              </a:rPr>
              <a:t>1. Represent queries vectors in the high-dimensional space, in the same way as we do with documents. </a:t>
            </a:r>
            <a:endParaRPr/>
          </a:p>
          <a:p>
            <a:pPr indent="-285750" lvl="1" marL="742950" marR="0" rtl="0" algn="l">
              <a:spcBef>
                <a:spcPts val="700"/>
              </a:spcBef>
              <a:spcAft>
                <a:spcPts val="0"/>
              </a:spcAft>
              <a:buClr>
                <a:srgbClr val="336699"/>
              </a:buClr>
              <a:buSzPts val="2400"/>
              <a:buFont typeface="Noto Sans Symbols"/>
              <a:buChar char="▪"/>
            </a:pPr>
            <a:r>
              <a:rPr b="0" i="0" lang="de-DE" sz="2400" u="none" cap="none" strike="noStrike">
                <a:solidFill>
                  <a:schemeClr val="dk1"/>
                </a:solidFill>
                <a:latin typeface="Arial"/>
                <a:ea typeface="Arial"/>
                <a:cs typeface="Arial"/>
                <a:sym typeface="Arial"/>
              </a:rPr>
              <a:t>2. Rank documents according to their proximity to the query</a:t>
            </a:r>
            <a:endParaRPr b="0" i="0" sz="2400" u="none" cap="none" strike="noStrike">
              <a:solidFill>
                <a:schemeClr val="dk1"/>
              </a:solidFill>
              <a:latin typeface="Arial"/>
              <a:ea typeface="Arial"/>
              <a:cs typeface="Arial"/>
              <a:sym typeface="Arial"/>
            </a:endParaRPr>
          </a:p>
          <a:p>
            <a:pPr indent="-285750" lvl="1" marL="742950" marR="0" rtl="0" algn="l">
              <a:spcBef>
                <a:spcPts val="700"/>
              </a:spcBef>
              <a:spcAft>
                <a:spcPts val="0"/>
              </a:spcAft>
              <a:buClr>
                <a:srgbClr val="336699"/>
              </a:buClr>
              <a:buSzPts val="2400"/>
              <a:buFont typeface="Noto Sans Symbols"/>
              <a:buChar char="▪"/>
            </a:pPr>
            <a:r>
              <a:rPr b="0" i="0" lang="de-DE" sz="2400" u="none" cap="none" strike="noStrike">
                <a:solidFill>
                  <a:schemeClr val="dk1"/>
                </a:solidFill>
                <a:latin typeface="Arial"/>
                <a:ea typeface="Arial"/>
                <a:cs typeface="Arial"/>
                <a:sym typeface="Arial"/>
              </a:rPr>
              <a:t>proximity = similarity </a:t>
            </a:r>
            <a:endParaRPr b="0" i="0" sz="2400" u="none" cap="none" strike="noStrike">
              <a:solidFill>
                <a:schemeClr val="dk1"/>
              </a:solidFill>
              <a:latin typeface="Arial"/>
              <a:ea typeface="Arial"/>
              <a:cs typeface="Arial"/>
              <a:sym typeface="Arial"/>
            </a:endParaRPr>
          </a:p>
          <a:p>
            <a:pPr indent="-285750" lvl="1" marL="742950" marR="0" rtl="0" algn="l">
              <a:spcBef>
                <a:spcPts val="700"/>
              </a:spcBef>
              <a:spcAft>
                <a:spcPts val="0"/>
              </a:spcAft>
              <a:buClr>
                <a:srgbClr val="336699"/>
              </a:buClr>
              <a:buSzPts val="2400"/>
              <a:buFont typeface="Noto Sans Symbols"/>
              <a:buChar char="▪"/>
            </a:pPr>
            <a:r>
              <a:rPr b="0" i="0" lang="de-DE" sz="2400" u="none" cap="none" strike="noStrike">
                <a:solidFill>
                  <a:schemeClr val="dk1"/>
                </a:solidFill>
                <a:latin typeface="Arial"/>
                <a:ea typeface="Arial"/>
                <a:cs typeface="Arial"/>
                <a:sym typeface="Arial"/>
              </a:rPr>
              <a:t>proximity ≈ negative distance</a:t>
            </a:r>
            <a:endParaRPr/>
          </a:p>
          <a:p>
            <a:pPr indent="-133350" lvl="1" marL="742950" marR="0" rtl="0" algn="l">
              <a:spcBef>
                <a:spcPts val="700"/>
              </a:spcBef>
              <a:spcAft>
                <a:spcPts val="0"/>
              </a:spcAft>
              <a:buClr>
                <a:srgbClr val="336699"/>
              </a:buClr>
              <a:buSzPts val="2400"/>
              <a:buFont typeface="Noto Sans Symbols"/>
              <a:buNone/>
            </a:pPr>
            <a:r>
              <a:t/>
            </a:r>
            <a:endParaRPr b="0" i="0" sz="2400" u="none" cap="none" strike="noStrike">
              <a:solidFill>
                <a:schemeClr val="dk1"/>
              </a:solidFill>
              <a:latin typeface="Arial"/>
              <a:ea typeface="Arial"/>
              <a:cs typeface="Arial"/>
              <a:sym typeface="Arial"/>
            </a:endParaRPr>
          </a:p>
          <a:p>
            <a:pPr indent="-285750" lvl="1" marL="742950" marR="0" rtl="0" algn="l">
              <a:spcBef>
                <a:spcPts val="700"/>
              </a:spcBef>
              <a:spcAft>
                <a:spcPts val="0"/>
              </a:spcAft>
              <a:buClr>
                <a:srgbClr val="336699"/>
              </a:buClr>
              <a:buSzPts val="2400"/>
              <a:buFont typeface="Noto Sans Symbols"/>
              <a:buChar char="▪"/>
            </a:pPr>
            <a:r>
              <a:rPr b="0" i="0" lang="de-DE" sz="2400" u="none" cap="none" strike="noStrike">
                <a:solidFill>
                  <a:schemeClr val="dk1"/>
                </a:solidFill>
                <a:latin typeface="Arial"/>
                <a:ea typeface="Arial"/>
                <a:cs typeface="Arial"/>
                <a:sym typeface="Arial"/>
              </a:rPr>
              <a:t>We’re doing this because we want to get away from the you’re-either-in-or-out Boolean model.</a:t>
            </a:r>
            <a:endParaRPr/>
          </a:p>
          <a:p>
            <a:pPr indent="-285750" lvl="1" marL="742950" marR="0" rtl="0" algn="l">
              <a:spcBef>
                <a:spcPts val="700"/>
              </a:spcBef>
              <a:spcAft>
                <a:spcPts val="0"/>
              </a:spcAft>
              <a:buClr>
                <a:srgbClr val="336699"/>
              </a:buClr>
              <a:buSzPts val="2400"/>
              <a:buFont typeface="Noto Sans Symbols"/>
              <a:buChar char="▪"/>
            </a:pPr>
            <a:r>
              <a:rPr b="0" i="0" lang="de-DE" sz="2400" u="none" cap="none" strike="noStrike">
                <a:solidFill>
                  <a:schemeClr val="dk1"/>
                </a:solidFill>
                <a:latin typeface="Arial"/>
                <a:ea typeface="Arial"/>
                <a:cs typeface="Arial"/>
                <a:sym typeface="Arial"/>
              </a:rPr>
              <a:t>Instead: rank relevant documents higher than non-relevant documents</a:t>
            </a:r>
            <a:endParaRPr b="0" i="0" sz="2400" u="none" cap="none" strike="noStrike">
              <a:solidFill>
                <a:schemeClr val="dk1"/>
              </a:solidFill>
              <a:latin typeface="Arial"/>
              <a:ea typeface="Arial"/>
              <a:cs typeface="Arial"/>
              <a:sym typeface="Arial"/>
            </a:endParaRPr>
          </a:p>
        </p:txBody>
      </p:sp>
      <p:sp>
        <p:nvSpPr>
          <p:cNvPr id="179" name="Google Shape;179;p10"/>
          <p:cNvSpPr txBox="1"/>
          <p:nvPr/>
        </p:nvSpPr>
        <p:spPr>
          <a:xfrm>
            <a:off x="7640638" y="-33338"/>
            <a:ext cx="925512" cy="33655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lt1"/>
              </a:solidFill>
              <a:latin typeface="Lucida Sans"/>
              <a:ea typeface="Lucida Sans"/>
              <a:cs typeface="Lucida Sans"/>
              <a:sym typeface="Lucida Sans"/>
            </a:endParaRPr>
          </a:p>
        </p:txBody>
      </p:sp>
      <p:sp>
        <p:nvSpPr>
          <p:cNvPr id="180" name="Google Shape;180;p10"/>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bd5d24bec4_0_1"/>
          <p:cNvSpPr txBox="1"/>
          <p:nvPr>
            <p:ph idx="12" type="sldNum"/>
          </p:nvPr>
        </p:nvSpPr>
        <p:spPr>
          <a:xfrm>
            <a:off x="6553200" y="6356351"/>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187" name="Google Shape;187;g2bd5d24bec4_0_1"/>
          <p:cNvSpPr txBox="1"/>
          <p:nvPr/>
        </p:nvSpPr>
        <p:spPr>
          <a:xfrm>
            <a:off x="228600" y="260750"/>
            <a:ext cx="86868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SzPts val="2400"/>
              <a:buNone/>
            </a:pPr>
            <a:r>
              <a:rPr b="1" lang="de-DE" sz="2400"/>
              <a:t>Proximity = similarity</a:t>
            </a:r>
            <a:r>
              <a:rPr lang="de-DE" sz="2400"/>
              <a:t>: the "closeness" or "proximity" of documents to the query is determined by their similarity to the query. In this context, similarity can be understood as how closely the content of a document matches the intent or the specific terms of the query. </a:t>
            </a:r>
            <a:r>
              <a:rPr lang="de-DE" sz="2400">
                <a:solidFill>
                  <a:srgbClr val="0000FF"/>
                </a:solidFill>
              </a:rPr>
              <a:t>Documents that are more similar to the query are considered to be in closer proximity to it.</a:t>
            </a:r>
            <a:endParaRPr sz="2900">
              <a:solidFill>
                <a:srgbClr val="0000FF"/>
              </a:solidFill>
            </a:endParaRPr>
          </a:p>
        </p:txBody>
      </p:sp>
      <p:sp>
        <p:nvSpPr>
          <p:cNvPr id="188" name="Google Shape;188;g2bd5d24bec4_0_1"/>
          <p:cNvSpPr txBox="1"/>
          <p:nvPr/>
        </p:nvSpPr>
        <p:spPr>
          <a:xfrm>
            <a:off x="228600" y="3123900"/>
            <a:ext cx="86868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400"/>
              <a:buNone/>
            </a:pPr>
            <a:r>
              <a:rPr b="1" lang="de-DE" sz="2400">
                <a:solidFill>
                  <a:schemeClr val="dk1"/>
                </a:solidFill>
              </a:rPr>
              <a:t>Proximity ≈ negative distance:</a:t>
            </a:r>
            <a:r>
              <a:rPr lang="de-DE" sz="2400">
                <a:solidFill>
                  <a:schemeClr val="dk1"/>
                </a:solidFill>
              </a:rPr>
              <a:t> this is how proximity (or similarity) is quantified. It suggests that proximity can be thought of as the negative of distance, implying that </a:t>
            </a:r>
            <a:r>
              <a:rPr lang="de-DE" sz="2400">
                <a:solidFill>
                  <a:srgbClr val="0000FF"/>
                </a:solidFill>
              </a:rPr>
              <a:t>as the distance between the query and a document decreases (meaning they are more alike), their proximity (or similarity) increases.</a:t>
            </a:r>
            <a:r>
              <a:rPr lang="de-DE" sz="2400">
                <a:solidFill>
                  <a:schemeClr val="dk1"/>
                </a:solidFill>
              </a:rPr>
              <a:t> In mathematical terms, a smaller distance equals a higher similarity score.</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1"/>
          <p:cNvSpPr txBox="1"/>
          <p:nvPr/>
        </p:nvSpPr>
        <p:spPr>
          <a:xfrm>
            <a:off x="6553200" y="6477000"/>
            <a:ext cx="2133600" cy="244475"/>
          </a:xfrm>
          <a:prstGeom prst="rect">
            <a:avLst/>
          </a:prstGeom>
          <a:noFill/>
          <a:ln>
            <a:noFill/>
          </a:ln>
        </p:spPr>
        <p:txBody>
          <a:bodyPr anchorCtr="0" anchor="ctr" bIns="46800" lIns="90000" spcFirstLastPara="1" rIns="90000" wrap="square" tIns="46800">
            <a:noAutofit/>
          </a:bodyPr>
          <a:lstStyle/>
          <a:p>
            <a:pPr indent="0" lvl="0" marL="0" marR="0" rtl="0" algn="r">
              <a:spcBef>
                <a:spcPts val="0"/>
              </a:spcBef>
              <a:spcAft>
                <a:spcPts val="0"/>
              </a:spcAft>
              <a:buNone/>
            </a:pPr>
            <a:fld id="{00000000-1234-1234-1234-123412341234}" type="slidenum">
              <a:rPr lang="de-DE" sz="1200">
                <a:solidFill>
                  <a:srgbClr val="898989"/>
                </a:solidFill>
                <a:latin typeface="Calibri"/>
                <a:ea typeface="Calibri"/>
                <a:cs typeface="Calibri"/>
                <a:sym typeface="Calibri"/>
              </a:rPr>
              <a:t>‹#›</a:t>
            </a:fld>
            <a:endParaRPr sz="1200">
              <a:solidFill>
                <a:srgbClr val="898989"/>
              </a:solidFill>
              <a:latin typeface="Calibri"/>
              <a:ea typeface="Calibri"/>
              <a:cs typeface="Calibri"/>
              <a:sym typeface="Calibri"/>
            </a:endParaRPr>
          </a:p>
        </p:txBody>
      </p:sp>
      <p:sp>
        <p:nvSpPr>
          <p:cNvPr id="195" name="Google Shape;195;p11"/>
          <p:cNvSpPr txBox="1"/>
          <p:nvPr/>
        </p:nvSpPr>
        <p:spPr>
          <a:xfrm>
            <a:off x="267176" y="114450"/>
            <a:ext cx="8572560" cy="55878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de-DE" sz="3600">
                <a:solidFill>
                  <a:schemeClr val="dk1"/>
                </a:solidFill>
                <a:latin typeface="Arial"/>
                <a:ea typeface="Arial"/>
                <a:cs typeface="Arial"/>
                <a:sym typeface="Arial"/>
              </a:rPr>
              <a:t>Why distance is a bad idea</a:t>
            </a:r>
            <a:endParaRPr/>
          </a:p>
        </p:txBody>
      </p:sp>
      <p:sp>
        <p:nvSpPr>
          <p:cNvPr id="196" name="Google Shape;196;p11"/>
          <p:cNvSpPr txBox="1"/>
          <p:nvPr/>
        </p:nvSpPr>
        <p:spPr>
          <a:xfrm>
            <a:off x="97998" y="4268758"/>
            <a:ext cx="8286808" cy="135732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de-DE" sz="2200">
                <a:solidFill>
                  <a:schemeClr val="dk1"/>
                </a:solidFill>
                <a:latin typeface="Arial"/>
                <a:ea typeface="Arial"/>
                <a:cs typeface="Arial"/>
                <a:sym typeface="Arial"/>
              </a:rPr>
              <a:t>The Euclidean distance of      and       is large although the distribution of terms in the query </a:t>
            </a:r>
            <a:r>
              <a:rPr i="1" lang="de-DE" sz="2200">
                <a:solidFill>
                  <a:schemeClr val="dk1"/>
                </a:solidFill>
                <a:latin typeface="Arial"/>
                <a:ea typeface="Arial"/>
                <a:cs typeface="Arial"/>
                <a:sym typeface="Arial"/>
              </a:rPr>
              <a:t>q</a:t>
            </a:r>
            <a:endParaRPr/>
          </a:p>
          <a:p>
            <a:pPr indent="0" lvl="0" marL="0" marR="0" rtl="0" algn="l">
              <a:spcBef>
                <a:spcPts val="0"/>
              </a:spcBef>
              <a:spcAft>
                <a:spcPts val="0"/>
              </a:spcAft>
              <a:buNone/>
            </a:pPr>
            <a:r>
              <a:rPr lang="de-DE" sz="2200">
                <a:solidFill>
                  <a:schemeClr val="dk1"/>
                </a:solidFill>
                <a:latin typeface="Arial"/>
                <a:ea typeface="Arial"/>
                <a:cs typeface="Arial"/>
                <a:sym typeface="Arial"/>
              </a:rPr>
              <a:t>and the distribution of terms in the document </a:t>
            </a:r>
            <a:r>
              <a:rPr i="1" lang="de-DE" sz="2200">
                <a:solidFill>
                  <a:schemeClr val="dk1"/>
                </a:solidFill>
                <a:latin typeface="Arial"/>
                <a:ea typeface="Arial"/>
                <a:cs typeface="Arial"/>
                <a:sym typeface="Arial"/>
              </a:rPr>
              <a:t>d</a:t>
            </a:r>
            <a:r>
              <a:rPr baseline="-25000" lang="de-DE" sz="2200">
                <a:solidFill>
                  <a:schemeClr val="dk1"/>
                </a:solidFill>
                <a:latin typeface="Arial"/>
                <a:ea typeface="Arial"/>
                <a:cs typeface="Arial"/>
                <a:sym typeface="Arial"/>
              </a:rPr>
              <a:t>2</a:t>
            </a:r>
            <a:r>
              <a:rPr lang="de-DE" sz="2200">
                <a:solidFill>
                  <a:schemeClr val="dk1"/>
                </a:solidFill>
                <a:latin typeface="Arial"/>
                <a:ea typeface="Arial"/>
                <a:cs typeface="Arial"/>
                <a:sym typeface="Arial"/>
              </a:rPr>
              <a:t> are very similar.</a:t>
            </a:r>
            <a:endParaRPr/>
          </a:p>
        </p:txBody>
      </p:sp>
      <p:sp>
        <p:nvSpPr>
          <p:cNvPr id="197" name="Google Shape;197;p11"/>
          <p:cNvSpPr txBox="1"/>
          <p:nvPr/>
        </p:nvSpPr>
        <p:spPr>
          <a:xfrm>
            <a:off x="7640638" y="-33338"/>
            <a:ext cx="925512" cy="33655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lt1"/>
              </a:solidFill>
              <a:latin typeface="Lucida Sans"/>
              <a:ea typeface="Lucida Sans"/>
              <a:cs typeface="Lucida Sans"/>
              <a:sym typeface="Lucida Sans"/>
            </a:endParaRPr>
          </a:p>
        </p:txBody>
      </p:sp>
      <p:sp>
        <p:nvSpPr>
          <p:cNvPr id="198" name="Google Shape;198;p11"/>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Picture4.png" id="199" name="Google Shape;199;p11"/>
          <p:cNvPicPr preferRelativeResize="0"/>
          <p:nvPr/>
        </p:nvPicPr>
        <p:blipFill rotWithShape="1">
          <a:blip r:embed="rId3">
            <a:alphaModFix/>
          </a:blip>
          <a:srcRect b="0" l="0" r="0" t="0"/>
          <a:stretch/>
        </p:blipFill>
        <p:spPr>
          <a:xfrm>
            <a:off x="379411" y="746023"/>
            <a:ext cx="7723983" cy="3348192"/>
          </a:xfrm>
          <a:prstGeom prst="rect">
            <a:avLst/>
          </a:prstGeom>
          <a:noFill/>
          <a:ln>
            <a:noFill/>
          </a:ln>
        </p:spPr>
      </p:pic>
      <p:pic>
        <p:nvPicPr>
          <p:cNvPr descr="1.png" id="200" name="Google Shape;200;p11"/>
          <p:cNvPicPr preferRelativeResize="0"/>
          <p:nvPr/>
        </p:nvPicPr>
        <p:blipFill rotWithShape="1">
          <a:blip r:embed="rId4">
            <a:alphaModFix/>
          </a:blip>
          <a:srcRect b="0" l="0" r="0" t="0"/>
          <a:stretch/>
        </p:blipFill>
        <p:spPr>
          <a:xfrm>
            <a:off x="3491880" y="4243350"/>
            <a:ext cx="302399" cy="432000"/>
          </a:xfrm>
          <a:prstGeom prst="rect">
            <a:avLst/>
          </a:prstGeom>
          <a:noFill/>
          <a:ln>
            <a:noFill/>
          </a:ln>
        </p:spPr>
      </p:pic>
      <p:pic>
        <p:nvPicPr>
          <p:cNvPr descr="2.png" id="201" name="Google Shape;201;p11"/>
          <p:cNvPicPr preferRelativeResize="0"/>
          <p:nvPr/>
        </p:nvPicPr>
        <p:blipFill rotWithShape="1">
          <a:blip r:embed="rId5">
            <a:alphaModFix/>
          </a:blip>
          <a:srcRect b="0" l="0" r="0" t="0"/>
          <a:stretch/>
        </p:blipFill>
        <p:spPr>
          <a:xfrm>
            <a:off x="4553456" y="4353288"/>
            <a:ext cx="269999" cy="360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2"/>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207" name="Google Shape;207;p12"/>
          <p:cNvSpPr txBox="1"/>
          <p:nvPr/>
        </p:nvSpPr>
        <p:spPr>
          <a:xfrm>
            <a:off x="287524" y="1628800"/>
            <a:ext cx="8568952"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de-DE" sz="2800">
                <a:solidFill>
                  <a:srgbClr val="202122"/>
                </a:solidFill>
                <a:latin typeface="Arial"/>
                <a:ea typeface="Arial"/>
                <a:cs typeface="Arial"/>
                <a:sym typeface="Arial"/>
              </a:rPr>
              <a:t>Cosine similarity</a:t>
            </a:r>
            <a:r>
              <a:rPr b="0" i="0" lang="de-DE" sz="2800">
                <a:solidFill>
                  <a:srgbClr val="202122"/>
                </a:solidFill>
                <a:latin typeface="Arial"/>
                <a:ea typeface="Arial"/>
                <a:cs typeface="Arial"/>
                <a:sym typeface="Arial"/>
              </a:rPr>
              <a:t> is a </a:t>
            </a:r>
            <a:r>
              <a:rPr i="0" lang="de-DE" sz="2800" u="none" strike="noStrike">
                <a:solidFill>
                  <a:srgbClr val="0B0080"/>
                </a:solidFill>
                <a:latin typeface="Arial"/>
                <a:ea typeface="Arial"/>
                <a:cs typeface="Arial"/>
                <a:sym typeface="Arial"/>
              </a:rPr>
              <a:t>measure of similarity</a:t>
            </a:r>
            <a:r>
              <a:rPr i="0" lang="de-DE" sz="2800">
                <a:solidFill>
                  <a:srgbClr val="202122"/>
                </a:solidFill>
                <a:latin typeface="Arial"/>
                <a:ea typeface="Arial"/>
                <a:cs typeface="Arial"/>
                <a:sym typeface="Arial"/>
              </a:rPr>
              <a:t> between two non-zero vectors of an </a:t>
            </a:r>
            <a:r>
              <a:rPr i="0" lang="de-DE" sz="2800" u="none" strike="noStrike">
                <a:solidFill>
                  <a:srgbClr val="0B0080"/>
                </a:solidFill>
                <a:latin typeface="Arial"/>
                <a:ea typeface="Arial"/>
                <a:cs typeface="Arial"/>
                <a:sym typeface="Arial"/>
              </a:rPr>
              <a:t>inner product space</a:t>
            </a:r>
            <a:r>
              <a:rPr b="0" i="0" lang="de-DE" sz="2800">
                <a:solidFill>
                  <a:srgbClr val="202122"/>
                </a:solidFill>
                <a:latin typeface="Arial"/>
                <a:ea typeface="Arial"/>
                <a:cs typeface="Arial"/>
                <a:sym typeface="Arial"/>
              </a:rPr>
              <a:t>. </a:t>
            </a:r>
            <a:endParaRPr/>
          </a:p>
          <a:p>
            <a:pPr indent="0" lvl="0" marL="0" marR="0" rtl="0" algn="l">
              <a:spcBef>
                <a:spcPts val="0"/>
              </a:spcBef>
              <a:spcAft>
                <a:spcPts val="0"/>
              </a:spcAft>
              <a:buNone/>
            </a:pPr>
            <a:r>
              <a:t/>
            </a:r>
            <a:endParaRPr sz="2800">
              <a:solidFill>
                <a:srgbClr val="202122"/>
              </a:solidFill>
              <a:latin typeface="Arial"/>
              <a:ea typeface="Arial"/>
              <a:cs typeface="Arial"/>
              <a:sym typeface="Arial"/>
            </a:endParaRPr>
          </a:p>
          <a:p>
            <a:pPr indent="0" lvl="0" marL="0" marR="0" rtl="0" algn="l">
              <a:spcBef>
                <a:spcPts val="0"/>
              </a:spcBef>
              <a:spcAft>
                <a:spcPts val="0"/>
              </a:spcAft>
              <a:buNone/>
            </a:pPr>
            <a:r>
              <a:rPr b="0" i="0" lang="de-DE" sz="2800">
                <a:solidFill>
                  <a:srgbClr val="202122"/>
                </a:solidFill>
                <a:latin typeface="Arial"/>
                <a:ea typeface="Arial"/>
                <a:cs typeface="Arial"/>
                <a:sym typeface="Arial"/>
              </a:rPr>
              <a:t>It is defined to equal the </a:t>
            </a:r>
            <a:r>
              <a:rPr b="0" lang="de-DE" sz="2800" u="none" strike="noStrike">
                <a:solidFill>
                  <a:srgbClr val="0B0080"/>
                </a:solidFill>
                <a:latin typeface="Arial"/>
                <a:ea typeface="Arial"/>
                <a:cs typeface="Arial"/>
                <a:sym typeface="Arial"/>
              </a:rPr>
              <a:t>cosine</a:t>
            </a:r>
            <a:r>
              <a:rPr b="0" lang="de-DE" sz="2800">
                <a:solidFill>
                  <a:srgbClr val="202122"/>
                </a:solidFill>
                <a:latin typeface="Arial"/>
                <a:ea typeface="Arial"/>
                <a:cs typeface="Arial"/>
                <a:sym typeface="Arial"/>
              </a:rPr>
              <a:t> of the angle </a:t>
            </a:r>
            <a:r>
              <a:rPr b="0" i="0" lang="de-DE" sz="2800">
                <a:solidFill>
                  <a:srgbClr val="202122"/>
                </a:solidFill>
                <a:latin typeface="Arial"/>
                <a:ea typeface="Arial"/>
                <a:cs typeface="Arial"/>
                <a:sym typeface="Arial"/>
              </a:rPr>
              <a:t>between them, which is also the same as the inner product of the same vectors </a:t>
            </a:r>
            <a:r>
              <a:rPr b="0" i="0" lang="de-DE" sz="2800" u="none" strike="noStrike">
                <a:solidFill>
                  <a:srgbClr val="0B0080"/>
                </a:solidFill>
                <a:latin typeface="Arial"/>
                <a:ea typeface="Arial"/>
                <a:cs typeface="Arial"/>
                <a:sym typeface="Arial"/>
              </a:rPr>
              <a:t>normalised</a:t>
            </a:r>
            <a:r>
              <a:rPr b="0" i="0" lang="de-DE" sz="2800">
                <a:solidFill>
                  <a:srgbClr val="202122"/>
                </a:solidFill>
                <a:latin typeface="Arial"/>
                <a:ea typeface="Arial"/>
                <a:cs typeface="Arial"/>
                <a:sym typeface="Arial"/>
              </a:rPr>
              <a:t> to both have length 1.</a:t>
            </a:r>
            <a:endParaRPr sz="2800">
              <a:solidFill>
                <a:schemeClr val="lt1"/>
              </a:solidFill>
              <a:latin typeface="Lucida Sans"/>
              <a:ea typeface="Lucida Sans"/>
              <a:cs typeface="Lucida Sans"/>
              <a:sym typeface="Lucida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3"/>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id="213" name="Google Shape;213;p13"/>
          <p:cNvPicPr preferRelativeResize="0"/>
          <p:nvPr/>
        </p:nvPicPr>
        <p:blipFill rotWithShape="1">
          <a:blip r:embed="rId3">
            <a:alphaModFix/>
          </a:blip>
          <a:srcRect b="0" l="0" r="0" t="25304"/>
          <a:stretch/>
        </p:blipFill>
        <p:spPr>
          <a:xfrm>
            <a:off x="353151" y="984527"/>
            <a:ext cx="8437698" cy="4888946"/>
          </a:xfrm>
          <a:prstGeom prst="rect">
            <a:avLst/>
          </a:prstGeom>
          <a:noFill/>
          <a:ln>
            <a:noFill/>
          </a:ln>
        </p:spPr>
      </p:pic>
      <p:sp>
        <p:nvSpPr>
          <p:cNvPr id="214" name="Google Shape;214;p13"/>
          <p:cNvSpPr txBox="1"/>
          <p:nvPr/>
        </p:nvSpPr>
        <p:spPr>
          <a:xfrm>
            <a:off x="285720" y="222259"/>
            <a:ext cx="8572560" cy="55878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de-DE" sz="2800">
                <a:solidFill>
                  <a:schemeClr val="dk1"/>
                </a:solidFill>
                <a:latin typeface="Arial"/>
                <a:ea typeface="Arial"/>
                <a:cs typeface="Arial"/>
                <a:sym typeface="Arial"/>
              </a:rPr>
              <a:t>Vector similarity computation with weights </a:t>
            </a:r>
            <a:endParaRPr/>
          </a:p>
          <a:p>
            <a:pPr indent="0" lvl="0" marL="0" marR="0" rtl="0" algn="l">
              <a:spcBef>
                <a:spcPts val="0"/>
              </a:spcBef>
              <a:spcAft>
                <a:spcPts val="0"/>
              </a:spcAft>
              <a:buNone/>
            </a:pPr>
            <a:r>
              <a:rPr lang="de-DE" sz="1600">
                <a:solidFill>
                  <a:schemeClr val="dk1"/>
                </a:solidFill>
                <a:latin typeface="Arial"/>
                <a:ea typeface="Arial"/>
                <a:cs typeface="Arial"/>
                <a:sym typeface="Arial"/>
              </a:rPr>
              <a:t>(recap you can skip if you wish)</a:t>
            </a:r>
            <a:endParaRPr sz="28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4"/>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id="220" name="Google Shape;220;p14"/>
          <p:cNvPicPr preferRelativeResize="0"/>
          <p:nvPr/>
        </p:nvPicPr>
        <p:blipFill rotWithShape="1">
          <a:blip r:embed="rId3">
            <a:alphaModFix/>
          </a:blip>
          <a:srcRect b="0" l="-341" r="340" t="17091"/>
          <a:stretch/>
        </p:blipFill>
        <p:spPr>
          <a:xfrm>
            <a:off x="0" y="1412776"/>
            <a:ext cx="4851070" cy="2845641"/>
          </a:xfrm>
          <a:prstGeom prst="rect">
            <a:avLst/>
          </a:prstGeom>
          <a:noFill/>
          <a:ln>
            <a:noFill/>
          </a:ln>
        </p:spPr>
      </p:pic>
      <p:sp>
        <p:nvSpPr>
          <p:cNvPr id="221" name="Google Shape;221;p14"/>
          <p:cNvSpPr txBox="1"/>
          <p:nvPr/>
        </p:nvSpPr>
        <p:spPr>
          <a:xfrm>
            <a:off x="5587074" y="3650292"/>
            <a:ext cx="3556925" cy="1509901"/>
          </a:xfrm>
          <a:prstGeom prst="rect">
            <a:avLst/>
          </a:prstGeom>
          <a:blipFill rotWithShape="1">
            <a:blip r:embed="rId4">
              <a:alphaModFix/>
            </a:blip>
            <a:stretch>
              <a:fillRect b="-29146" l="-7889" r="0" t="-850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de-DE" sz="2400">
                <a:latin typeface="Lucida Sans"/>
                <a:ea typeface="Lucida Sans"/>
                <a:cs typeface="Lucida Sans"/>
                <a:sym typeface="Lucida Sans"/>
              </a:rPr>
              <a:t> </a:t>
            </a:r>
            <a:endParaRPr/>
          </a:p>
        </p:txBody>
      </p:sp>
      <p:sp>
        <p:nvSpPr>
          <p:cNvPr id="222" name="Google Shape;222;p14"/>
          <p:cNvSpPr txBox="1"/>
          <p:nvPr/>
        </p:nvSpPr>
        <p:spPr>
          <a:xfrm>
            <a:off x="168221" y="396743"/>
            <a:ext cx="8856984" cy="55878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de-DE" sz="2400">
                <a:solidFill>
                  <a:schemeClr val="dk1"/>
                </a:solidFill>
                <a:latin typeface="Arial"/>
                <a:ea typeface="Arial"/>
                <a:cs typeface="Arial"/>
                <a:sym typeface="Arial"/>
              </a:rPr>
              <a:t>Simple Example of Ranking (Weighting by Term Frequency) – Putting it all together</a:t>
            </a:r>
            <a:endParaRPr/>
          </a:p>
        </p:txBody>
      </p:sp>
      <p:sp>
        <p:nvSpPr>
          <p:cNvPr id="223" name="Google Shape;223;p14"/>
          <p:cNvSpPr txBox="1"/>
          <p:nvPr/>
        </p:nvSpPr>
        <p:spPr>
          <a:xfrm>
            <a:off x="176571" y="5123578"/>
            <a:ext cx="8441468" cy="1378647"/>
          </a:xfrm>
          <a:prstGeom prst="rect">
            <a:avLst/>
          </a:prstGeom>
          <a:blipFill rotWithShape="1">
            <a:blip r:embed="rId5">
              <a:alphaModFix/>
            </a:blip>
            <a:stretch>
              <a:fillRect b="0" l="-431"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de-DE" sz="2400">
                <a:latin typeface="Lucida Sans"/>
                <a:ea typeface="Lucida Sans"/>
                <a:cs typeface="Lucida Sans"/>
                <a:sym typeface="Lucida Sans"/>
              </a:rPr>
              <a:t> </a:t>
            </a:r>
            <a:endParaRPr/>
          </a:p>
        </p:txBody>
      </p:sp>
      <p:pic>
        <p:nvPicPr>
          <p:cNvPr id="224" name="Google Shape;224;p14"/>
          <p:cNvPicPr preferRelativeResize="0"/>
          <p:nvPr/>
        </p:nvPicPr>
        <p:blipFill rotWithShape="1">
          <a:blip r:embed="rId6">
            <a:alphaModFix/>
          </a:blip>
          <a:srcRect b="0" l="0" r="40346" t="0"/>
          <a:stretch/>
        </p:blipFill>
        <p:spPr>
          <a:xfrm>
            <a:off x="4920745" y="796859"/>
            <a:ext cx="4055034" cy="2654127"/>
          </a:xfrm>
          <a:prstGeom prst="rect">
            <a:avLst/>
          </a:prstGeom>
          <a:noFill/>
          <a:ln>
            <a:noFill/>
          </a:ln>
        </p:spPr>
      </p:pic>
      <p:cxnSp>
        <p:nvCxnSpPr>
          <p:cNvPr id="225" name="Google Shape;225;p14"/>
          <p:cNvCxnSpPr/>
          <p:nvPr/>
        </p:nvCxnSpPr>
        <p:spPr>
          <a:xfrm>
            <a:off x="5364088" y="2204864"/>
            <a:ext cx="792088" cy="648072"/>
          </a:xfrm>
          <a:prstGeom prst="straightConnector1">
            <a:avLst/>
          </a:prstGeom>
          <a:noFill/>
          <a:ln cap="flat" cmpd="sng" w="25400">
            <a:solidFill>
              <a:schemeClr val="accent2"/>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226" name="Google Shape;226;p14"/>
          <p:cNvCxnSpPr/>
          <p:nvPr/>
        </p:nvCxnSpPr>
        <p:spPr>
          <a:xfrm flipH="1">
            <a:off x="2195738" y="2708920"/>
            <a:ext cx="3633160" cy="2414658"/>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47"/>
              </a:srgbClr>
            </a:outerShdw>
          </a:effectLst>
        </p:spPr>
      </p:cxnSp>
      <p:sp>
        <p:nvSpPr>
          <p:cNvPr id="227" name="Google Shape;227;p14"/>
          <p:cNvSpPr/>
          <p:nvPr/>
        </p:nvSpPr>
        <p:spPr>
          <a:xfrm>
            <a:off x="5828898" y="2600908"/>
            <a:ext cx="757064" cy="216024"/>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Lucida Sans"/>
              <a:ea typeface="Lucida Sans"/>
              <a:cs typeface="Lucida Sans"/>
              <a:sym typeface="Lucida Sans"/>
            </a:endParaRPr>
          </a:p>
        </p:txBody>
      </p:sp>
      <p:cxnSp>
        <p:nvCxnSpPr>
          <p:cNvPr id="228" name="Google Shape;228;p14"/>
          <p:cNvCxnSpPr/>
          <p:nvPr/>
        </p:nvCxnSpPr>
        <p:spPr>
          <a:xfrm flipH="1">
            <a:off x="3673170" y="2996807"/>
            <a:ext cx="2450519" cy="2126771"/>
          </a:xfrm>
          <a:prstGeom prst="straightConnector1">
            <a:avLst/>
          </a:prstGeom>
          <a:noFill/>
          <a:ln cap="flat" cmpd="sng" w="25400">
            <a:solidFill>
              <a:schemeClr val="accent6"/>
            </a:solidFill>
            <a:prstDash val="solid"/>
            <a:round/>
            <a:headEnd len="sm" w="sm" type="none"/>
            <a:tailEnd len="med" w="med" type="triangle"/>
          </a:ln>
          <a:effectLst>
            <a:outerShdw blurRad="40000" rotWithShape="0" dir="5400000" dist="20000">
              <a:srgbClr val="000000">
                <a:alpha val="37647"/>
              </a:srgbClr>
            </a:outerShdw>
          </a:effectLst>
        </p:spPr>
      </p:cxnSp>
      <p:sp>
        <p:nvSpPr>
          <p:cNvPr id="229" name="Google Shape;229;p14"/>
          <p:cNvSpPr/>
          <p:nvPr/>
        </p:nvSpPr>
        <p:spPr>
          <a:xfrm>
            <a:off x="1235316" y="5123578"/>
            <a:ext cx="1762128" cy="321646"/>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Lucida Sans"/>
              <a:ea typeface="Lucida Sans"/>
              <a:cs typeface="Lucida Sans"/>
              <a:sym typeface="Lucida Sans"/>
            </a:endParaRPr>
          </a:p>
        </p:txBody>
      </p:sp>
      <p:sp>
        <p:nvSpPr>
          <p:cNvPr id="230" name="Google Shape;230;p14"/>
          <p:cNvSpPr/>
          <p:nvPr/>
        </p:nvSpPr>
        <p:spPr>
          <a:xfrm>
            <a:off x="3088942" y="5123026"/>
            <a:ext cx="1762128" cy="321646"/>
          </a:xfrm>
          <a:prstGeom prst="rect">
            <a:avLst/>
          </a:pr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Lucida Sans"/>
              <a:ea typeface="Lucida Sans"/>
              <a:cs typeface="Lucida Sans"/>
              <a:sym typeface="Lucida Sans"/>
            </a:endParaRPr>
          </a:p>
        </p:txBody>
      </p:sp>
      <p:cxnSp>
        <p:nvCxnSpPr>
          <p:cNvPr id="231" name="Google Shape;231;p14"/>
          <p:cNvCxnSpPr/>
          <p:nvPr/>
        </p:nvCxnSpPr>
        <p:spPr>
          <a:xfrm flipH="1">
            <a:off x="5811492" y="3052242"/>
            <a:ext cx="440676" cy="930869"/>
          </a:xfrm>
          <a:prstGeom prst="straightConnector1">
            <a:avLst/>
          </a:prstGeom>
          <a:noFill/>
          <a:ln cap="flat" cmpd="sng" w="25400">
            <a:solidFill>
              <a:schemeClr val="accent2"/>
            </a:solidFill>
            <a:prstDash val="solid"/>
            <a:round/>
            <a:headEnd len="sm" w="sm" type="none"/>
            <a:tailEnd len="med" w="med" type="triangle"/>
          </a:ln>
          <a:effectLst>
            <a:outerShdw blurRad="40000" rotWithShape="0" dir="5400000" dist="20000">
              <a:srgbClr val="000000">
                <a:alpha val="37647"/>
              </a:srgbClr>
            </a:outerShdw>
          </a:effectLst>
        </p:spPr>
      </p:cxnSp>
      <p:sp>
        <p:nvSpPr>
          <p:cNvPr id="232" name="Google Shape;232;p14"/>
          <p:cNvSpPr/>
          <p:nvPr/>
        </p:nvSpPr>
        <p:spPr>
          <a:xfrm>
            <a:off x="5825149" y="2826575"/>
            <a:ext cx="757064" cy="216024"/>
          </a:xfrm>
          <a:prstGeom prst="rect">
            <a:avLst/>
          </a:prstGeom>
          <a:no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Lucida Sans"/>
              <a:ea typeface="Lucida Sans"/>
              <a:cs typeface="Lucida Sans"/>
              <a:sym typeface="Lucida Sans"/>
            </a:endParaRPr>
          </a:p>
        </p:txBody>
      </p:sp>
      <p:cxnSp>
        <p:nvCxnSpPr>
          <p:cNvPr id="233" name="Google Shape;233;p14"/>
          <p:cNvCxnSpPr/>
          <p:nvPr/>
        </p:nvCxnSpPr>
        <p:spPr>
          <a:xfrm>
            <a:off x="4602725" y="3154250"/>
            <a:ext cx="2124600" cy="605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5"/>
                                        </p:tgtEl>
                                        <p:attrNameLst>
                                          <p:attrName>style.visibility</p:attrName>
                                        </p:attrNameLst>
                                      </p:cBhvr>
                                      <p:to>
                                        <p:strVal val="visible"/>
                                      </p:to>
                                    </p:set>
                                    <p:anim calcmode="lin" valueType="num">
                                      <p:cBhvr additive="base">
                                        <p:cTn dur="500"/>
                                        <p:tgtEl>
                                          <p:spTgt spid="22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6"/>
                                        </p:tgtEl>
                                        <p:attrNameLst>
                                          <p:attrName>style.visibility</p:attrName>
                                        </p:attrNameLst>
                                      </p:cBhvr>
                                      <p:to>
                                        <p:strVal val="visible"/>
                                      </p:to>
                                    </p:set>
                                    <p:anim calcmode="lin" valueType="num">
                                      <p:cBhvr additive="base">
                                        <p:cTn dur="500"/>
                                        <p:tgtEl>
                                          <p:spTgt spid="22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9"/>
                                        </p:tgtEl>
                                        <p:attrNameLst>
                                          <p:attrName>style.visibility</p:attrName>
                                        </p:attrNameLst>
                                      </p:cBhvr>
                                      <p:to>
                                        <p:strVal val="visible"/>
                                      </p:to>
                                    </p:set>
                                    <p:anim calcmode="lin" valueType="num">
                                      <p:cBhvr additive="base">
                                        <p:cTn dur="500"/>
                                        <p:tgtEl>
                                          <p:spTgt spid="22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8"/>
                                        </p:tgtEl>
                                        <p:attrNameLst>
                                          <p:attrName>style.visibility</p:attrName>
                                        </p:attrNameLst>
                                      </p:cBhvr>
                                      <p:to>
                                        <p:strVal val="visible"/>
                                      </p:to>
                                    </p:set>
                                    <p:anim calcmode="lin" valueType="num">
                                      <p:cBhvr additive="base">
                                        <p:cTn dur="500"/>
                                        <p:tgtEl>
                                          <p:spTgt spid="22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30"/>
                                        </p:tgtEl>
                                        <p:attrNameLst>
                                          <p:attrName>style.visibility</p:attrName>
                                        </p:attrNameLst>
                                      </p:cBhvr>
                                      <p:to>
                                        <p:strVal val="visible"/>
                                      </p:to>
                                    </p:set>
                                    <p:anim calcmode="lin" valueType="num">
                                      <p:cBhvr additive="base">
                                        <p:cTn dur="500"/>
                                        <p:tgtEl>
                                          <p:spTgt spid="23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1"/>
                                        </p:tgtEl>
                                        <p:attrNameLst>
                                          <p:attrName>style.visibility</p:attrName>
                                        </p:attrNameLst>
                                      </p:cBhvr>
                                      <p:to>
                                        <p:strVal val="visible"/>
                                      </p:to>
                                    </p:set>
                                    <p:anim calcmode="lin" valueType="num">
                                      <p:cBhvr additive="base">
                                        <p:cTn dur="500"/>
                                        <p:tgtEl>
                                          <p:spTgt spid="23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7"/>
                                        </p:tgtEl>
                                        <p:attrNameLst>
                                          <p:attrName>style.visibility</p:attrName>
                                        </p:attrNameLst>
                                      </p:cBhvr>
                                      <p:to>
                                        <p:strVal val="visible"/>
                                      </p:to>
                                    </p:set>
                                    <p:anim calcmode="lin" valueType="num">
                                      <p:cBhvr additive="base">
                                        <p:cTn dur="500"/>
                                        <p:tgtEl>
                                          <p:spTgt spid="22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32"/>
                                        </p:tgtEl>
                                        <p:attrNameLst>
                                          <p:attrName>style.visibility</p:attrName>
                                        </p:attrNameLst>
                                      </p:cBhvr>
                                      <p:to>
                                        <p:strVal val="visible"/>
                                      </p:to>
                                    </p:set>
                                    <p:anim calcmode="lin" valueType="num">
                                      <p:cBhvr additive="base">
                                        <p:cTn dur="500"/>
                                        <p:tgtEl>
                                          <p:spTgt spid="23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5"/>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239" name="Google Shape;239;p15"/>
          <p:cNvSpPr txBox="1"/>
          <p:nvPr/>
        </p:nvSpPr>
        <p:spPr>
          <a:xfrm>
            <a:off x="683568" y="1988840"/>
            <a:ext cx="7200800"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de-DE" sz="3200">
                <a:solidFill>
                  <a:schemeClr val="dk1"/>
                </a:solidFill>
                <a:latin typeface="Arial"/>
                <a:ea typeface="Arial"/>
                <a:cs typeface="Arial"/>
                <a:sym typeface="Arial"/>
              </a:rPr>
              <a:t>Part II: </a:t>
            </a:r>
            <a:r>
              <a:rPr lang="de-DE" sz="3200">
                <a:solidFill>
                  <a:schemeClr val="dk1"/>
                </a:solidFill>
                <a:latin typeface="Arial"/>
                <a:ea typeface="Arial"/>
                <a:cs typeface="Arial"/>
                <a:sym typeface="Arial"/>
              </a:rPr>
              <a:t>Computing vector similarity for normalised vectors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6"/>
          <p:cNvSpPr txBox="1"/>
          <p:nvPr/>
        </p:nvSpPr>
        <p:spPr>
          <a:xfrm>
            <a:off x="6553200" y="6477000"/>
            <a:ext cx="2133600" cy="244475"/>
          </a:xfrm>
          <a:prstGeom prst="rect">
            <a:avLst/>
          </a:prstGeom>
          <a:noFill/>
          <a:ln>
            <a:noFill/>
          </a:ln>
        </p:spPr>
        <p:txBody>
          <a:bodyPr anchorCtr="0" anchor="ctr" bIns="46800" lIns="90000" spcFirstLastPara="1" rIns="90000" wrap="square" tIns="46800">
            <a:noAutofit/>
          </a:bodyPr>
          <a:lstStyle/>
          <a:p>
            <a:pPr indent="0" lvl="0" marL="0" marR="0" rtl="0" algn="r">
              <a:spcBef>
                <a:spcPts val="0"/>
              </a:spcBef>
              <a:spcAft>
                <a:spcPts val="0"/>
              </a:spcAft>
              <a:buNone/>
            </a:pPr>
            <a:fld id="{00000000-1234-1234-1234-123412341234}" type="slidenum">
              <a:rPr lang="de-DE" sz="1200">
                <a:solidFill>
                  <a:srgbClr val="898989"/>
                </a:solidFill>
                <a:latin typeface="Calibri"/>
                <a:ea typeface="Calibri"/>
                <a:cs typeface="Calibri"/>
                <a:sym typeface="Calibri"/>
              </a:rPr>
              <a:t>‹#›</a:t>
            </a:fld>
            <a:endParaRPr sz="1200">
              <a:solidFill>
                <a:srgbClr val="898989"/>
              </a:solidFill>
              <a:latin typeface="Calibri"/>
              <a:ea typeface="Calibri"/>
              <a:cs typeface="Calibri"/>
              <a:sym typeface="Calibri"/>
            </a:endParaRPr>
          </a:p>
        </p:txBody>
      </p:sp>
      <p:sp>
        <p:nvSpPr>
          <p:cNvPr id="246" name="Google Shape;246;p16"/>
          <p:cNvSpPr txBox="1"/>
          <p:nvPr/>
        </p:nvSpPr>
        <p:spPr>
          <a:xfrm>
            <a:off x="285720" y="12700"/>
            <a:ext cx="8572560" cy="752004"/>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de-DE" sz="3600">
                <a:solidFill>
                  <a:schemeClr val="dk1"/>
                </a:solidFill>
                <a:latin typeface="Arial"/>
                <a:ea typeface="Arial"/>
                <a:cs typeface="Arial"/>
                <a:sym typeface="Arial"/>
              </a:rPr>
              <a:t>Vector length normalization</a:t>
            </a:r>
            <a:endParaRPr/>
          </a:p>
        </p:txBody>
      </p:sp>
      <p:sp>
        <p:nvSpPr>
          <p:cNvPr id="247" name="Google Shape;247;p16"/>
          <p:cNvSpPr txBox="1"/>
          <p:nvPr/>
        </p:nvSpPr>
        <p:spPr>
          <a:xfrm>
            <a:off x="179512" y="839816"/>
            <a:ext cx="8286808" cy="4821431"/>
          </a:xfrm>
          <a:prstGeom prst="rect">
            <a:avLst/>
          </a:prstGeom>
          <a:noFill/>
          <a:ln>
            <a:noFill/>
          </a:ln>
        </p:spPr>
        <p:txBody>
          <a:bodyPr anchorCtr="0" anchor="t" bIns="45700" lIns="91425" spcFirstLastPara="1" rIns="91425" wrap="square" tIns="45700">
            <a:noAutofit/>
          </a:bodyPr>
          <a:lstStyle/>
          <a:p>
            <a:pPr indent="-285750" lvl="1" marL="742950" marR="0" rtl="0" algn="l">
              <a:spcBef>
                <a:spcPts val="0"/>
              </a:spcBef>
              <a:spcAft>
                <a:spcPts val="0"/>
              </a:spcAft>
              <a:buClr>
                <a:srgbClr val="336699"/>
              </a:buClr>
              <a:buSzPts val="2000"/>
              <a:buFont typeface="Noto Sans Symbols"/>
              <a:buChar char="▪"/>
            </a:pPr>
            <a:r>
              <a:rPr b="0" i="0" lang="de-DE" sz="2000" u="none" cap="none" strike="noStrike">
                <a:solidFill>
                  <a:schemeClr val="dk1"/>
                </a:solidFill>
                <a:latin typeface="Arial"/>
                <a:ea typeface="Arial"/>
                <a:cs typeface="Arial"/>
                <a:sym typeface="Arial"/>
              </a:rPr>
              <a:t>How do we compute the cosine document length normalization?</a:t>
            </a:r>
            <a:endParaRPr/>
          </a:p>
          <a:p>
            <a:pPr indent="-285750" lvl="1" marL="742950" marR="0" rtl="0" algn="l">
              <a:spcBef>
                <a:spcPts val="700"/>
              </a:spcBef>
              <a:spcAft>
                <a:spcPts val="0"/>
              </a:spcAft>
              <a:buClr>
                <a:srgbClr val="336699"/>
              </a:buClr>
              <a:buSzPts val="2000"/>
              <a:buFont typeface="Noto Sans Symbols"/>
              <a:buChar char="▪"/>
            </a:pPr>
            <a:r>
              <a:rPr b="0" i="0" lang="de-DE" sz="2000" u="none" cap="none" strike="noStrike">
                <a:solidFill>
                  <a:schemeClr val="dk1"/>
                </a:solidFill>
                <a:latin typeface="Arial"/>
                <a:ea typeface="Arial"/>
                <a:cs typeface="Arial"/>
                <a:sym typeface="Arial"/>
              </a:rPr>
              <a:t>A vector can be (length-) normalized by dividing each of its components by its length – here we use the </a:t>
            </a:r>
            <a:r>
              <a:rPr b="0" i="1" lang="de-DE" sz="2000" u="none" cap="none" strike="noStrike">
                <a:solidFill>
                  <a:schemeClr val="dk1"/>
                </a:solidFill>
                <a:latin typeface="Arial"/>
                <a:ea typeface="Arial"/>
                <a:cs typeface="Arial"/>
                <a:sym typeface="Arial"/>
              </a:rPr>
              <a:t>L</a:t>
            </a:r>
            <a:r>
              <a:rPr b="0" baseline="-25000" i="0" lang="de-DE" sz="2000" u="none" cap="none" strike="noStrike">
                <a:solidFill>
                  <a:schemeClr val="dk1"/>
                </a:solidFill>
                <a:latin typeface="Arial"/>
                <a:ea typeface="Arial"/>
                <a:cs typeface="Arial"/>
                <a:sym typeface="Arial"/>
              </a:rPr>
              <a:t>2</a:t>
            </a:r>
            <a:r>
              <a:rPr b="0" i="0" lang="de-DE" sz="2000" u="none" cap="none" strike="noStrike">
                <a:solidFill>
                  <a:schemeClr val="dk1"/>
                </a:solidFill>
                <a:latin typeface="Arial"/>
                <a:ea typeface="Arial"/>
                <a:cs typeface="Arial"/>
                <a:sym typeface="Arial"/>
              </a:rPr>
              <a:t> norm:</a:t>
            </a:r>
            <a:endParaRPr/>
          </a:p>
          <a:p>
            <a:pPr indent="-285750" lvl="1" marL="742950" marR="0" rtl="0" algn="l">
              <a:spcBef>
                <a:spcPts val="700"/>
              </a:spcBef>
              <a:spcAft>
                <a:spcPts val="0"/>
              </a:spcAft>
              <a:buNone/>
            </a:pPr>
            <a:r>
              <a:t/>
            </a:r>
            <a:endParaRPr b="0" i="0" sz="2000" u="none" cap="none" strike="noStrike">
              <a:solidFill>
                <a:schemeClr val="dk1"/>
              </a:solidFill>
              <a:latin typeface="Arial"/>
              <a:ea typeface="Arial"/>
              <a:cs typeface="Arial"/>
              <a:sym typeface="Arial"/>
            </a:endParaRPr>
          </a:p>
          <a:p>
            <a:pPr indent="-285750" lvl="1" marL="742950" marR="0" rtl="0" algn="l">
              <a:spcBef>
                <a:spcPts val="700"/>
              </a:spcBef>
              <a:spcAft>
                <a:spcPts val="0"/>
              </a:spcAft>
              <a:buNone/>
            </a:pPr>
            <a:r>
              <a:t/>
            </a:r>
            <a:endParaRPr b="0" i="0" sz="2000" u="none" cap="none" strike="noStrike">
              <a:solidFill>
                <a:schemeClr val="dk1"/>
              </a:solidFill>
              <a:latin typeface="Arial"/>
              <a:ea typeface="Arial"/>
              <a:cs typeface="Arial"/>
              <a:sym typeface="Arial"/>
            </a:endParaRPr>
          </a:p>
          <a:p>
            <a:pPr indent="-285750" lvl="1" marL="742950" marR="0" rtl="0" algn="l">
              <a:spcBef>
                <a:spcPts val="700"/>
              </a:spcBef>
              <a:spcAft>
                <a:spcPts val="0"/>
              </a:spcAft>
              <a:buClr>
                <a:srgbClr val="336699"/>
              </a:buClr>
              <a:buSzPts val="2000"/>
              <a:buFont typeface="Noto Sans Symbols"/>
              <a:buChar char="▪"/>
            </a:pPr>
            <a:r>
              <a:rPr b="0" i="0" lang="de-DE" sz="2000" u="none" cap="none" strike="noStrike">
                <a:solidFill>
                  <a:schemeClr val="dk1"/>
                </a:solidFill>
                <a:latin typeface="Arial"/>
                <a:ea typeface="Arial"/>
                <a:cs typeface="Arial"/>
                <a:sym typeface="Arial"/>
              </a:rPr>
              <a:t>This maps vectors onto the unit sphere . . .</a:t>
            </a:r>
            <a:endParaRPr/>
          </a:p>
          <a:p>
            <a:pPr indent="-285750" lvl="1" marL="742950" marR="0" rtl="0" algn="l">
              <a:spcBef>
                <a:spcPts val="700"/>
              </a:spcBef>
              <a:spcAft>
                <a:spcPts val="0"/>
              </a:spcAft>
              <a:buClr>
                <a:srgbClr val="336699"/>
              </a:buClr>
              <a:buSzPts val="2000"/>
              <a:buFont typeface="Noto Sans Symbols"/>
              <a:buChar char="▪"/>
            </a:pPr>
            <a:r>
              <a:rPr b="0" i="0" lang="de-DE" sz="2000" u="none" cap="none" strike="noStrike">
                <a:solidFill>
                  <a:schemeClr val="dk1"/>
                </a:solidFill>
                <a:latin typeface="Arial"/>
                <a:ea typeface="Arial"/>
                <a:cs typeface="Arial"/>
                <a:sym typeface="Arial"/>
              </a:rPr>
              <a:t>. . . since after normalization: </a:t>
            </a:r>
            <a:endParaRPr/>
          </a:p>
          <a:p>
            <a:pPr indent="-158750" lvl="1" marL="742950" marR="0" rtl="0" algn="l">
              <a:spcBef>
                <a:spcPts val="700"/>
              </a:spcBef>
              <a:spcAft>
                <a:spcPts val="0"/>
              </a:spcAft>
              <a:buClr>
                <a:srgbClr val="336699"/>
              </a:buClr>
              <a:buSzPts val="2000"/>
              <a:buFont typeface="Noto Sans Symbols"/>
              <a:buNone/>
            </a:pPr>
            <a:r>
              <a:t/>
            </a:r>
            <a:endParaRPr b="0" i="0" sz="2000" u="none" cap="none" strike="noStrike">
              <a:solidFill>
                <a:schemeClr val="dk1"/>
              </a:solidFill>
              <a:latin typeface="Arial"/>
              <a:ea typeface="Arial"/>
              <a:cs typeface="Arial"/>
              <a:sym typeface="Arial"/>
            </a:endParaRPr>
          </a:p>
          <a:p>
            <a:pPr indent="0" lvl="0" marL="914400" marR="0" rtl="0" algn="l">
              <a:spcBef>
                <a:spcPts val="700"/>
              </a:spcBef>
              <a:spcAft>
                <a:spcPts val="0"/>
              </a:spcAft>
              <a:buNone/>
            </a:pPr>
            <a:r>
              <a:t/>
            </a:r>
            <a:endParaRPr sz="2000">
              <a:solidFill>
                <a:schemeClr val="dk1"/>
              </a:solidFill>
            </a:endParaRPr>
          </a:p>
          <a:p>
            <a:pPr indent="0" lvl="0" marL="914400" marR="0" rtl="0" algn="l">
              <a:spcBef>
                <a:spcPts val="700"/>
              </a:spcBef>
              <a:spcAft>
                <a:spcPts val="0"/>
              </a:spcAft>
              <a:buNone/>
            </a:pPr>
            <a:r>
              <a:t/>
            </a:r>
            <a:endParaRPr sz="2000">
              <a:solidFill>
                <a:schemeClr val="dk1"/>
              </a:solidFill>
            </a:endParaRPr>
          </a:p>
          <a:p>
            <a:pPr indent="-285750" lvl="1" marL="742950" marR="0" rtl="0" algn="l">
              <a:spcBef>
                <a:spcPts val="700"/>
              </a:spcBef>
              <a:spcAft>
                <a:spcPts val="0"/>
              </a:spcAft>
              <a:buClr>
                <a:srgbClr val="336699"/>
              </a:buClr>
              <a:buSzPts val="2000"/>
              <a:buFont typeface="Noto Sans Symbols"/>
              <a:buChar char="▪"/>
            </a:pPr>
            <a:r>
              <a:rPr b="0" i="0" lang="de-DE" sz="2000" u="none" cap="none" strike="noStrike">
                <a:solidFill>
                  <a:schemeClr val="dk1"/>
                </a:solidFill>
                <a:latin typeface="Arial"/>
                <a:ea typeface="Arial"/>
                <a:cs typeface="Arial"/>
                <a:sym typeface="Arial"/>
              </a:rPr>
              <a:t>As a result, longer documents and shorter documents have weights of the same order of magnitude.</a:t>
            </a:r>
            <a:endParaRPr/>
          </a:p>
        </p:txBody>
      </p:sp>
      <p:sp>
        <p:nvSpPr>
          <p:cNvPr id="248" name="Google Shape;248;p16"/>
          <p:cNvSpPr txBox="1"/>
          <p:nvPr/>
        </p:nvSpPr>
        <p:spPr>
          <a:xfrm>
            <a:off x="7640638" y="-33338"/>
            <a:ext cx="925512" cy="33655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lt1"/>
              </a:solidFill>
              <a:latin typeface="Lucida Sans"/>
              <a:ea typeface="Lucida Sans"/>
              <a:cs typeface="Lucida Sans"/>
              <a:sym typeface="Lucida Sans"/>
            </a:endParaRPr>
          </a:p>
        </p:txBody>
      </p:sp>
      <p:sp>
        <p:nvSpPr>
          <p:cNvPr id="249" name="Google Shape;249;p16"/>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651.png" id="250" name="Google Shape;250;p16"/>
          <p:cNvPicPr preferRelativeResize="0"/>
          <p:nvPr/>
        </p:nvPicPr>
        <p:blipFill rotWithShape="1">
          <a:blip r:embed="rId3">
            <a:alphaModFix/>
          </a:blip>
          <a:srcRect b="0" l="0" r="0" t="0"/>
          <a:stretch/>
        </p:blipFill>
        <p:spPr>
          <a:xfrm>
            <a:off x="3275856" y="2116469"/>
            <a:ext cx="1690891" cy="450904"/>
          </a:xfrm>
          <a:prstGeom prst="rect">
            <a:avLst/>
          </a:prstGeom>
          <a:noFill/>
          <a:ln>
            <a:noFill/>
          </a:ln>
        </p:spPr>
      </p:pic>
      <p:pic>
        <p:nvPicPr>
          <p:cNvPr descr="6512.png" id="251" name="Google Shape;251;p16"/>
          <p:cNvPicPr preferRelativeResize="0"/>
          <p:nvPr/>
        </p:nvPicPr>
        <p:blipFill rotWithShape="1">
          <a:blip r:embed="rId4">
            <a:alphaModFix/>
          </a:blip>
          <a:srcRect b="0" l="0" r="0" t="0"/>
          <a:stretch/>
        </p:blipFill>
        <p:spPr>
          <a:xfrm>
            <a:off x="3207763" y="3919128"/>
            <a:ext cx="2230284" cy="45413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7"/>
          <p:cNvSpPr txBox="1"/>
          <p:nvPr/>
        </p:nvSpPr>
        <p:spPr>
          <a:xfrm>
            <a:off x="6553200" y="6477000"/>
            <a:ext cx="2133600" cy="244475"/>
          </a:xfrm>
          <a:prstGeom prst="rect">
            <a:avLst/>
          </a:prstGeom>
          <a:noFill/>
          <a:ln>
            <a:noFill/>
          </a:ln>
        </p:spPr>
        <p:txBody>
          <a:bodyPr anchorCtr="0" anchor="ctr" bIns="46800" lIns="90000" spcFirstLastPara="1" rIns="90000" wrap="square" tIns="46800">
            <a:noAutofit/>
          </a:bodyPr>
          <a:lstStyle/>
          <a:p>
            <a:pPr indent="0" lvl="0" marL="0" marR="0" rtl="0" algn="r">
              <a:spcBef>
                <a:spcPts val="0"/>
              </a:spcBef>
              <a:spcAft>
                <a:spcPts val="0"/>
              </a:spcAft>
              <a:buNone/>
            </a:pPr>
            <a:fld id="{00000000-1234-1234-1234-123412341234}" type="slidenum">
              <a:rPr lang="de-DE" sz="1200">
                <a:solidFill>
                  <a:srgbClr val="898989"/>
                </a:solidFill>
                <a:latin typeface="Calibri"/>
                <a:ea typeface="Calibri"/>
                <a:cs typeface="Calibri"/>
                <a:sym typeface="Calibri"/>
              </a:rPr>
              <a:t>‹#›</a:t>
            </a:fld>
            <a:endParaRPr sz="1200">
              <a:solidFill>
                <a:srgbClr val="898989"/>
              </a:solidFill>
              <a:latin typeface="Calibri"/>
              <a:ea typeface="Calibri"/>
              <a:cs typeface="Calibri"/>
              <a:sym typeface="Calibri"/>
            </a:endParaRPr>
          </a:p>
        </p:txBody>
      </p:sp>
      <p:sp>
        <p:nvSpPr>
          <p:cNvPr id="258" name="Google Shape;258;p17"/>
          <p:cNvSpPr txBox="1"/>
          <p:nvPr/>
        </p:nvSpPr>
        <p:spPr>
          <a:xfrm>
            <a:off x="250547" y="349251"/>
            <a:ext cx="8572560" cy="679996"/>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de-DE" sz="3600">
                <a:solidFill>
                  <a:schemeClr val="dk1"/>
                </a:solidFill>
                <a:latin typeface="Arial"/>
                <a:ea typeface="Arial"/>
                <a:cs typeface="Arial"/>
                <a:sym typeface="Arial"/>
              </a:rPr>
              <a:t>Cosine similarity for normalized vectors</a:t>
            </a:r>
            <a:endParaRPr/>
          </a:p>
        </p:txBody>
      </p:sp>
      <p:sp>
        <p:nvSpPr>
          <p:cNvPr id="259" name="Google Shape;259;p17"/>
          <p:cNvSpPr txBox="1"/>
          <p:nvPr/>
        </p:nvSpPr>
        <p:spPr>
          <a:xfrm>
            <a:off x="217403" y="1412776"/>
            <a:ext cx="8286808" cy="4831695"/>
          </a:xfrm>
          <a:prstGeom prst="rect">
            <a:avLst/>
          </a:prstGeom>
          <a:noFill/>
          <a:ln>
            <a:noFill/>
          </a:ln>
        </p:spPr>
        <p:txBody>
          <a:bodyPr anchorCtr="0" anchor="t" bIns="45700" lIns="91425" spcFirstLastPara="1" rIns="91425" wrap="square" tIns="45700">
            <a:noAutofit/>
          </a:bodyPr>
          <a:lstStyle/>
          <a:p>
            <a:pPr indent="0" lvl="1" marL="457200" marR="0" rtl="0" algn="ctr">
              <a:spcBef>
                <a:spcPts val="0"/>
              </a:spcBef>
              <a:spcAft>
                <a:spcPts val="0"/>
              </a:spcAft>
              <a:buNone/>
            </a:pPr>
            <a:r>
              <a:rPr b="1" i="0" lang="de-DE" sz="2400" u="none" cap="none" strike="noStrike">
                <a:solidFill>
                  <a:schemeClr val="dk1"/>
                </a:solidFill>
                <a:latin typeface="Arial"/>
                <a:ea typeface="Arial"/>
                <a:cs typeface="Arial"/>
                <a:sym typeface="Arial"/>
              </a:rPr>
              <a:t>IMPORTANT</a:t>
            </a:r>
            <a:endParaRPr/>
          </a:p>
          <a:p>
            <a:pPr indent="-285750" lvl="1" marL="742950" marR="0" rtl="0" algn="l">
              <a:spcBef>
                <a:spcPts val="700"/>
              </a:spcBef>
              <a:spcAft>
                <a:spcPts val="0"/>
              </a:spcAft>
              <a:buClr>
                <a:srgbClr val="336699"/>
              </a:buClr>
              <a:buSzPts val="2400"/>
              <a:buFont typeface="Noto Sans Symbols"/>
              <a:buChar char="▪"/>
            </a:pPr>
            <a:r>
              <a:rPr b="0" i="0" lang="de-DE" sz="2400" u="none" cap="none" strike="noStrike">
                <a:solidFill>
                  <a:schemeClr val="dk1"/>
                </a:solidFill>
                <a:latin typeface="Arial"/>
                <a:ea typeface="Arial"/>
                <a:cs typeface="Arial"/>
                <a:sym typeface="Arial"/>
              </a:rPr>
              <a:t>For normalized vectors, the cosine is equivalent to the dot product or scalar product.</a:t>
            </a:r>
            <a:endParaRPr/>
          </a:p>
          <a:p>
            <a:pPr indent="-133350" lvl="1" marL="742950" marR="0" rtl="0" algn="l">
              <a:spcBef>
                <a:spcPts val="700"/>
              </a:spcBef>
              <a:spcAft>
                <a:spcPts val="0"/>
              </a:spcAft>
              <a:buClr>
                <a:srgbClr val="336699"/>
              </a:buClr>
              <a:buSzPts val="2400"/>
              <a:buFont typeface="Noto Sans Symbols"/>
              <a:buNone/>
            </a:pPr>
            <a:r>
              <a:t/>
            </a:r>
            <a:endParaRPr b="0" i="0" sz="2400" u="none" cap="none" strike="noStrike">
              <a:solidFill>
                <a:schemeClr val="dk1"/>
              </a:solidFill>
              <a:latin typeface="Arial"/>
              <a:ea typeface="Arial"/>
              <a:cs typeface="Arial"/>
              <a:sym typeface="Arial"/>
            </a:endParaRPr>
          </a:p>
          <a:p>
            <a:pPr indent="-133350" lvl="1" marL="742950" marR="0" rtl="0" algn="l">
              <a:spcBef>
                <a:spcPts val="700"/>
              </a:spcBef>
              <a:spcAft>
                <a:spcPts val="0"/>
              </a:spcAft>
              <a:buClr>
                <a:srgbClr val="336699"/>
              </a:buClr>
              <a:buSzPts val="2400"/>
              <a:buFont typeface="Noto Sans Symbols"/>
              <a:buNone/>
            </a:pPr>
            <a:r>
              <a:t/>
            </a:r>
            <a:endParaRPr b="0" i="0" sz="2400" u="none" cap="none" strike="noStrike">
              <a:solidFill>
                <a:schemeClr val="dk1"/>
              </a:solidFill>
              <a:latin typeface="Arial"/>
              <a:ea typeface="Arial"/>
              <a:cs typeface="Arial"/>
              <a:sym typeface="Arial"/>
            </a:endParaRPr>
          </a:p>
          <a:p>
            <a:pPr indent="-133350" lvl="1" marL="742950" marR="0" rtl="0" algn="l">
              <a:spcBef>
                <a:spcPts val="700"/>
              </a:spcBef>
              <a:spcAft>
                <a:spcPts val="0"/>
              </a:spcAft>
              <a:buClr>
                <a:srgbClr val="336699"/>
              </a:buClr>
              <a:buSzPts val="2400"/>
              <a:buFont typeface="Noto Sans Symbols"/>
              <a:buNone/>
            </a:pPr>
            <a:r>
              <a:t/>
            </a:r>
            <a:endParaRPr b="0" i="0" sz="2400" u="none" cap="none" strike="noStrike">
              <a:solidFill>
                <a:schemeClr val="dk1"/>
              </a:solidFill>
              <a:latin typeface="Arial"/>
              <a:ea typeface="Arial"/>
              <a:cs typeface="Arial"/>
              <a:sym typeface="Arial"/>
            </a:endParaRPr>
          </a:p>
          <a:p>
            <a:pPr indent="-228600" lvl="2" marL="1143000" marR="0" rtl="0" algn="l">
              <a:spcBef>
                <a:spcPts val="700"/>
              </a:spcBef>
              <a:spcAft>
                <a:spcPts val="0"/>
              </a:spcAft>
              <a:buClr>
                <a:srgbClr val="336699"/>
              </a:buClr>
              <a:buSzPts val="2400"/>
              <a:buFont typeface="Noto Sans Symbols"/>
              <a:buChar char="▪"/>
            </a:pPr>
            <a:r>
              <a:rPr b="0" i="0" lang="de-DE" sz="2400" u="none" cap="none" strike="noStrike">
                <a:solidFill>
                  <a:schemeClr val="dk1"/>
                </a:solidFill>
                <a:latin typeface="Arial"/>
                <a:ea typeface="Arial"/>
                <a:cs typeface="Arial"/>
                <a:sym typeface="Arial"/>
              </a:rPr>
              <a:t>(if      and       are length-normalized).</a:t>
            </a:r>
            <a:endParaRPr/>
          </a:p>
        </p:txBody>
      </p:sp>
      <p:sp>
        <p:nvSpPr>
          <p:cNvPr id="260" name="Google Shape;260;p17"/>
          <p:cNvSpPr txBox="1"/>
          <p:nvPr/>
        </p:nvSpPr>
        <p:spPr>
          <a:xfrm>
            <a:off x="7640638" y="-33338"/>
            <a:ext cx="925512" cy="33655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lt1"/>
              </a:solidFill>
              <a:latin typeface="Lucida Sans"/>
              <a:ea typeface="Lucida Sans"/>
              <a:cs typeface="Lucida Sans"/>
              <a:sym typeface="Lucida Sans"/>
            </a:endParaRPr>
          </a:p>
        </p:txBody>
      </p:sp>
      <p:sp>
        <p:nvSpPr>
          <p:cNvPr id="261" name="Google Shape;261;p17"/>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6522.png" id="262" name="Google Shape;262;p17"/>
          <p:cNvPicPr preferRelativeResize="0"/>
          <p:nvPr/>
        </p:nvPicPr>
        <p:blipFill rotWithShape="1">
          <a:blip r:embed="rId3">
            <a:alphaModFix/>
          </a:blip>
          <a:srcRect b="0" l="0" r="0" t="0"/>
          <a:stretch/>
        </p:blipFill>
        <p:spPr>
          <a:xfrm>
            <a:off x="1835696" y="4000499"/>
            <a:ext cx="317031" cy="468000"/>
          </a:xfrm>
          <a:prstGeom prst="rect">
            <a:avLst/>
          </a:prstGeom>
          <a:noFill/>
          <a:ln>
            <a:noFill/>
          </a:ln>
        </p:spPr>
      </p:pic>
      <p:pic>
        <p:nvPicPr>
          <p:cNvPr descr="Picture1.png" id="263" name="Google Shape;263;p17"/>
          <p:cNvPicPr preferRelativeResize="0"/>
          <p:nvPr/>
        </p:nvPicPr>
        <p:blipFill rotWithShape="1">
          <a:blip r:embed="rId4">
            <a:alphaModFix/>
          </a:blip>
          <a:srcRect b="0" l="0" r="0" t="0"/>
          <a:stretch/>
        </p:blipFill>
        <p:spPr>
          <a:xfrm>
            <a:off x="2843808" y="3982499"/>
            <a:ext cx="388803" cy="504000"/>
          </a:xfrm>
          <a:prstGeom prst="rect">
            <a:avLst/>
          </a:prstGeom>
          <a:noFill/>
          <a:ln>
            <a:noFill/>
          </a:ln>
        </p:spPr>
      </p:pic>
      <p:pic>
        <p:nvPicPr>
          <p:cNvPr descr="653.png" id="264" name="Google Shape;264;p17"/>
          <p:cNvPicPr preferRelativeResize="0"/>
          <p:nvPr/>
        </p:nvPicPr>
        <p:blipFill rotWithShape="1">
          <a:blip r:embed="rId5">
            <a:alphaModFix/>
          </a:blip>
          <a:srcRect b="0" l="0" r="0" t="0"/>
          <a:stretch/>
        </p:blipFill>
        <p:spPr>
          <a:xfrm>
            <a:off x="2388177" y="3076200"/>
            <a:ext cx="4367646" cy="540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18"/>
          <p:cNvPicPr preferRelativeResize="0"/>
          <p:nvPr/>
        </p:nvPicPr>
        <p:blipFill rotWithShape="1">
          <a:blip r:embed="rId3">
            <a:alphaModFix/>
          </a:blip>
          <a:srcRect b="0" l="0" r="0" t="27632"/>
          <a:stretch/>
        </p:blipFill>
        <p:spPr>
          <a:xfrm>
            <a:off x="148042" y="1831977"/>
            <a:ext cx="5360062" cy="2605921"/>
          </a:xfrm>
          <a:prstGeom prst="rect">
            <a:avLst/>
          </a:prstGeom>
          <a:noFill/>
          <a:ln>
            <a:noFill/>
          </a:ln>
        </p:spPr>
      </p:pic>
      <p:sp>
        <p:nvSpPr>
          <p:cNvPr id="271" name="Google Shape;271;p18"/>
          <p:cNvSpPr txBox="1"/>
          <p:nvPr/>
        </p:nvSpPr>
        <p:spPr>
          <a:xfrm>
            <a:off x="249716" y="150551"/>
            <a:ext cx="8572560" cy="55878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de-DE" sz="2800">
                <a:solidFill>
                  <a:schemeClr val="dk1"/>
                </a:solidFill>
                <a:latin typeface="Arial"/>
                <a:ea typeface="Arial"/>
                <a:cs typeface="Arial"/>
                <a:sym typeface="Arial"/>
              </a:rPr>
              <a:t>Vector similarity computation with weights</a:t>
            </a:r>
            <a:endParaRPr/>
          </a:p>
        </p:txBody>
      </p:sp>
      <p:graphicFrame>
        <p:nvGraphicFramePr>
          <p:cNvPr id="272" name="Google Shape;272;p18"/>
          <p:cNvGraphicFramePr/>
          <p:nvPr/>
        </p:nvGraphicFramePr>
        <p:xfrm>
          <a:off x="5835098" y="3501008"/>
          <a:ext cx="3000000" cy="3000000"/>
        </p:xfrm>
        <a:graphic>
          <a:graphicData uri="http://schemas.openxmlformats.org/drawingml/2006/table">
            <a:tbl>
              <a:tblPr bandRow="1" firstRow="1">
                <a:noFill/>
                <a:tableStyleId>{5D1093D2-8335-42E4-B4CC-AEE675B86379}</a:tableStyleId>
              </a:tblPr>
              <a:tblGrid>
                <a:gridCol w="1145175"/>
                <a:gridCol w="1029275"/>
                <a:gridCol w="907125"/>
              </a:tblGrid>
              <a:tr h="323825">
                <a:tc>
                  <a:txBody>
                    <a:bodyPr/>
                    <a:lstStyle/>
                    <a:p>
                      <a:pPr indent="0" lvl="0" marL="0" marR="0" rtl="0" algn="l">
                        <a:spcBef>
                          <a:spcPts val="0"/>
                        </a:spcBef>
                        <a:spcAft>
                          <a:spcPts val="0"/>
                        </a:spcAft>
                        <a:buNone/>
                      </a:pPr>
                      <a:r>
                        <a:t/>
                      </a:r>
                      <a:endParaRPr b="0" sz="1400"/>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Arial"/>
                        <a:buNone/>
                      </a:pPr>
                      <a:r>
                        <a:rPr b="0" lang="de-DE" sz="1400"/>
                        <a:t>Anthony and  Cleopatra</a:t>
                      </a:r>
                      <a:endParaRPr b="0" sz="1400">
                        <a:solidFill>
                          <a:schemeClr val="lt1"/>
                        </a:solidFill>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b="0" lang="de-DE" sz="1400"/>
                        <a:t>Julius Caesar </a:t>
                      </a:r>
                      <a:endParaRPr b="0" sz="1400"/>
                    </a:p>
                  </a:txBody>
                  <a:tcPr marT="45725" marB="45725" marR="91450" marL="91450"/>
                </a:tc>
              </a:tr>
              <a:tr h="895275">
                <a:tc>
                  <a:txBody>
                    <a:bodyPr/>
                    <a:lstStyle/>
                    <a:p>
                      <a:pPr indent="0" lvl="0" marL="0" marR="0" rtl="0" algn="l">
                        <a:spcBef>
                          <a:spcPts val="0"/>
                        </a:spcBef>
                        <a:spcAft>
                          <a:spcPts val="0"/>
                        </a:spcAft>
                        <a:buNone/>
                      </a:pPr>
                      <a:r>
                        <a:rPr lang="de-DE" sz="1100"/>
                        <a:t>ANTHONY</a:t>
                      </a:r>
                      <a:endParaRPr/>
                    </a:p>
                    <a:p>
                      <a:pPr indent="0" lvl="0" marL="0" marR="0" rtl="0" algn="l">
                        <a:spcBef>
                          <a:spcPts val="0"/>
                        </a:spcBef>
                        <a:spcAft>
                          <a:spcPts val="0"/>
                        </a:spcAft>
                        <a:buNone/>
                      </a:pPr>
                      <a:r>
                        <a:rPr lang="de-DE" sz="1100"/>
                        <a:t>BRUTUS</a:t>
                      </a:r>
                      <a:r>
                        <a:rPr lang="de-DE" sz="1100"/>
                        <a:t> </a:t>
                      </a:r>
                      <a:endParaRPr/>
                    </a:p>
                    <a:p>
                      <a:pPr indent="0" lvl="0" marL="0" marR="0" rtl="0" algn="l">
                        <a:spcBef>
                          <a:spcPts val="0"/>
                        </a:spcBef>
                        <a:spcAft>
                          <a:spcPts val="0"/>
                        </a:spcAft>
                        <a:buNone/>
                      </a:pPr>
                      <a:r>
                        <a:rPr lang="de-DE" sz="1100"/>
                        <a:t>CAESAR</a:t>
                      </a:r>
                      <a:endParaRPr/>
                    </a:p>
                    <a:p>
                      <a:pPr indent="0" lvl="0" marL="0" marR="0" rtl="0" algn="l">
                        <a:spcBef>
                          <a:spcPts val="0"/>
                        </a:spcBef>
                        <a:spcAft>
                          <a:spcPts val="0"/>
                        </a:spcAft>
                        <a:buNone/>
                      </a:pPr>
                      <a:r>
                        <a:rPr lang="de-DE" sz="1100"/>
                        <a:t>CALPURNIA</a:t>
                      </a:r>
                      <a:endParaRPr/>
                    </a:p>
                    <a:p>
                      <a:pPr indent="0" lvl="0" marL="0" marR="0" rtl="0" algn="l">
                        <a:spcBef>
                          <a:spcPts val="0"/>
                        </a:spcBef>
                        <a:spcAft>
                          <a:spcPts val="0"/>
                        </a:spcAft>
                        <a:buNone/>
                      </a:pPr>
                      <a:r>
                        <a:rPr lang="de-DE" sz="1100"/>
                        <a:t>CLEOPATRA</a:t>
                      </a:r>
                      <a:endParaRPr/>
                    </a:p>
                    <a:p>
                      <a:pPr indent="0" lvl="0" marL="0" marR="0" rtl="0" algn="l">
                        <a:spcBef>
                          <a:spcPts val="0"/>
                        </a:spcBef>
                        <a:spcAft>
                          <a:spcPts val="0"/>
                        </a:spcAft>
                        <a:buNone/>
                      </a:pPr>
                      <a:r>
                        <a:rPr lang="de-DE" sz="1100"/>
                        <a:t>MERCY</a:t>
                      </a:r>
                      <a:endParaRPr/>
                    </a:p>
                    <a:p>
                      <a:pPr indent="0" lvl="0" marL="0" marR="0" rtl="0" algn="l">
                        <a:spcBef>
                          <a:spcPts val="0"/>
                        </a:spcBef>
                        <a:spcAft>
                          <a:spcPts val="0"/>
                        </a:spcAft>
                        <a:buNone/>
                      </a:pPr>
                      <a:r>
                        <a:rPr lang="de-DE" sz="1100"/>
                        <a:t>WORSER</a:t>
                      </a:r>
                      <a:endParaRPr/>
                    </a:p>
                    <a:p>
                      <a:pPr indent="0" lvl="0" marL="0" marR="0" rtl="0" algn="l">
                        <a:spcBef>
                          <a:spcPts val="0"/>
                        </a:spcBef>
                        <a:spcAft>
                          <a:spcPts val="0"/>
                        </a:spcAft>
                        <a:buNone/>
                      </a:pPr>
                      <a:r>
                        <a:rPr lang="de-DE" sz="1100"/>
                        <a:t>. . .</a:t>
                      </a:r>
                      <a:endParaRPr sz="1100"/>
                    </a:p>
                  </a:txBody>
                  <a:tcPr marT="45725" marB="45725" marR="91450" marL="91450"/>
                </a:tc>
                <a:tc>
                  <a:txBody>
                    <a:bodyPr/>
                    <a:lstStyle/>
                    <a:p>
                      <a:pPr indent="0" lvl="0" marL="0" marR="0" rtl="0" algn="r">
                        <a:lnSpc>
                          <a:spcPct val="100000"/>
                        </a:lnSpc>
                        <a:spcBef>
                          <a:spcPts val="0"/>
                        </a:spcBef>
                        <a:spcAft>
                          <a:spcPts val="0"/>
                        </a:spcAft>
                        <a:buClr>
                          <a:schemeClr val="dk1"/>
                        </a:buClr>
                        <a:buSzPts val="1100"/>
                        <a:buFont typeface="Arial"/>
                        <a:buNone/>
                      </a:pPr>
                      <a:r>
                        <a:rPr lang="de-DE" sz="1100"/>
                        <a:t>w(1,1)</a:t>
                      </a:r>
                      <a:endParaRPr/>
                    </a:p>
                    <a:p>
                      <a:pPr indent="0" lvl="0" marL="0" marR="0" rtl="0" algn="r">
                        <a:lnSpc>
                          <a:spcPct val="100000"/>
                        </a:lnSpc>
                        <a:spcBef>
                          <a:spcPts val="0"/>
                        </a:spcBef>
                        <a:spcAft>
                          <a:spcPts val="0"/>
                        </a:spcAft>
                        <a:buClr>
                          <a:schemeClr val="dk1"/>
                        </a:buClr>
                        <a:buSzPts val="1100"/>
                        <a:buFont typeface="Arial"/>
                        <a:buNone/>
                      </a:pPr>
                      <a:r>
                        <a:rPr lang="de-DE" sz="1100"/>
                        <a:t>w(2,1)</a:t>
                      </a:r>
                      <a:endParaRPr/>
                    </a:p>
                    <a:p>
                      <a:pPr indent="0" lvl="0" marL="0" marR="0" rtl="0" algn="r">
                        <a:lnSpc>
                          <a:spcPct val="100000"/>
                        </a:lnSpc>
                        <a:spcBef>
                          <a:spcPts val="0"/>
                        </a:spcBef>
                        <a:spcAft>
                          <a:spcPts val="0"/>
                        </a:spcAft>
                        <a:buClr>
                          <a:schemeClr val="dk1"/>
                        </a:buClr>
                        <a:buSzPts val="1100"/>
                        <a:buFont typeface="Arial"/>
                        <a:buNone/>
                      </a:pPr>
                      <a:r>
                        <a:rPr lang="de-DE" sz="1100"/>
                        <a:t>w(3,1)</a:t>
                      </a:r>
                      <a:endParaRPr/>
                    </a:p>
                    <a:p>
                      <a:pPr indent="0" lvl="0" marL="0" marR="0" rtl="0" algn="r">
                        <a:lnSpc>
                          <a:spcPct val="100000"/>
                        </a:lnSpc>
                        <a:spcBef>
                          <a:spcPts val="0"/>
                        </a:spcBef>
                        <a:spcAft>
                          <a:spcPts val="0"/>
                        </a:spcAft>
                        <a:buClr>
                          <a:schemeClr val="dk1"/>
                        </a:buClr>
                        <a:buSzPts val="1100"/>
                        <a:buFont typeface="Arial"/>
                        <a:buNone/>
                      </a:pPr>
                      <a:r>
                        <a:rPr lang="de-DE" sz="1100"/>
                        <a:t>w(4,1)</a:t>
                      </a:r>
                      <a:endParaRPr/>
                    </a:p>
                    <a:p>
                      <a:pPr indent="0" lvl="0" marL="0" marR="0" rtl="0" algn="r">
                        <a:lnSpc>
                          <a:spcPct val="100000"/>
                        </a:lnSpc>
                        <a:spcBef>
                          <a:spcPts val="0"/>
                        </a:spcBef>
                        <a:spcAft>
                          <a:spcPts val="0"/>
                        </a:spcAft>
                        <a:buClr>
                          <a:schemeClr val="dk1"/>
                        </a:buClr>
                        <a:buSzPts val="1100"/>
                        <a:buFont typeface="Arial"/>
                        <a:buNone/>
                      </a:pPr>
                      <a:r>
                        <a:rPr lang="de-DE" sz="1100"/>
                        <a:t>w(5,1)</a:t>
                      </a:r>
                      <a:endParaRPr/>
                    </a:p>
                    <a:p>
                      <a:pPr indent="0" lvl="0" marL="0" marR="0" rtl="0" algn="r">
                        <a:lnSpc>
                          <a:spcPct val="100000"/>
                        </a:lnSpc>
                        <a:spcBef>
                          <a:spcPts val="0"/>
                        </a:spcBef>
                        <a:spcAft>
                          <a:spcPts val="0"/>
                        </a:spcAft>
                        <a:buClr>
                          <a:schemeClr val="dk1"/>
                        </a:buClr>
                        <a:buSzPts val="1100"/>
                        <a:buFont typeface="Arial"/>
                        <a:buNone/>
                      </a:pPr>
                      <a:r>
                        <a:rPr lang="de-DE" sz="1100"/>
                        <a:t>w(6,1)</a:t>
                      </a:r>
                      <a:endParaRPr/>
                    </a:p>
                    <a:p>
                      <a:pPr indent="0" lvl="0" marL="0" marR="0" rtl="0" algn="r">
                        <a:lnSpc>
                          <a:spcPct val="100000"/>
                        </a:lnSpc>
                        <a:spcBef>
                          <a:spcPts val="0"/>
                        </a:spcBef>
                        <a:spcAft>
                          <a:spcPts val="0"/>
                        </a:spcAft>
                        <a:buClr>
                          <a:schemeClr val="dk1"/>
                        </a:buClr>
                        <a:buSzPts val="1100"/>
                        <a:buFont typeface="Arial"/>
                        <a:buNone/>
                      </a:pPr>
                      <a:r>
                        <a:rPr lang="de-DE" sz="1100"/>
                        <a:t>w(7,1)</a:t>
                      </a:r>
                      <a:endParaRPr/>
                    </a:p>
                    <a:p>
                      <a:pPr indent="0" lvl="0" marL="0" marR="0" rtl="0" algn="r">
                        <a:lnSpc>
                          <a:spcPct val="100000"/>
                        </a:lnSpc>
                        <a:spcBef>
                          <a:spcPts val="0"/>
                        </a:spcBef>
                        <a:spcAft>
                          <a:spcPts val="0"/>
                        </a:spcAft>
                        <a:buClr>
                          <a:schemeClr val="dk1"/>
                        </a:buClr>
                        <a:buSzPts val="1100"/>
                        <a:buFont typeface="Arial"/>
                        <a:buNone/>
                      </a:pPr>
                      <a:r>
                        <a:rPr lang="de-DE" sz="1100"/>
                        <a:t>w(8,1)</a:t>
                      </a:r>
                      <a:endParaRPr/>
                    </a:p>
                  </a:txBody>
                  <a:tcPr marT="45725" marB="45725" marR="91450" marL="91450"/>
                </a:tc>
                <a:tc>
                  <a:txBody>
                    <a:bodyPr/>
                    <a:lstStyle/>
                    <a:p>
                      <a:pPr indent="0" lvl="0" marL="0" marR="0" rtl="0" algn="r">
                        <a:lnSpc>
                          <a:spcPct val="100000"/>
                        </a:lnSpc>
                        <a:spcBef>
                          <a:spcPts val="0"/>
                        </a:spcBef>
                        <a:spcAft>
                          <a:spcPts val="0"/>
                        </a:spcAft>
                        <a:buClr>
                          <a:schemeClr val="dk1"/>
                        </a:buClr>
                        <a:buSzPts val="1100"/>
                        <a:buFont typeface="Arial"/>
                        <a:buNone/>
                      </a:pPr>
                      <a:r>
                        <a:rPr lang="de-DE" sz="1100"/>
                        <a:t>w(1,2)</a:t>
                      </a:r>
                      <a:endParaRPr/>
                    </a:p>
                    <a:p>
                      <a:pPr indent="0" lvl="0" marL="0" marR="0" rtl="0" algn="r">
                        <a:lnSpc>
                          <a:spcPct val="100000"/>
                        </a:lnSpc>
                        <a:spcBef>
                          <a:spcPts val="0"/>
                        </a:spcBef>
                        <a:spcAft>
                          <a:spcPts val="0"/>
                        </a:spcAft>
                        <a:buClr>
                          <a:schemeClr val="dk1"/>
                        </a:buClr>
                        <a:buSzPts val="1100"/>
                        <a:buFont typeface="Arial"/>
                        <a:buNone/>
                      </a:pPr>
                      <a:r>
                        <a:rPr lang="de-DE" sz="1100"/>
                        <a:t>w(2,2)</a:t>
                      </a:r>
                      <a:endParaRPr/>
                    </a:p>
                    <a:p>
                      <a:pPr indent="0" lvl="0" marL="0" marR="0" rtl="0" algn="r">
                        <a:lnSpc>
                          <a:spcPct val="100000"/>
                        </a:lnSpc>
                        <a:spcBef>
                          <a:spcPts val="0"/>
                        </a:spcBef>
                        <a:spcAft>
                          <a:spcPts val="0"/>
                        </a:spcAft>
                        <a:buClr>
                          <a:schemeClr val="dk1"/>
                        </a:buClr>
                        <a:buSzPts val="1100"/>
                        <a:buFont typeface="Arial"/>
                        <a:buNone/>
                      </a:pPr>
                      <a:r>
                        <a:rPr lang="de-DE" sz="1100"/>
                        <a:t>w(3,2)</a:t>
                      </a:r>
                      <a:endParaRPr/>
                    </a:p>
                    <a:p>
                      <a:pPr indent="0" lvl="0" marL="0" marR="0" rtl="0" algn="r">
                        <a:lnSpc>
                          <a:spcPct val="100000"/>
                        </a:lnSpc>
                        <a:spcBef>
                          <a:spcPts val="0"/>
                        </a:spcBef>
                        <a:spcAft>
                          <a:spcPts val="0"/>
                        </a:spcAft>
                        <a:buClr>
                          <a:schemeClr val="dk1"/>
                        </a:buClr>
                        <a:buSzPts val="1100"/>
                        <a:buFont typeface="Arial"/>
                        <a:buNone/>
                      </a:pPr>
                      <a:r>
                        <a:rPr lang="de-DE" sz="1100"/>
                        <a:t>w(4,2)</a:t>
                      </a:r>
                      <a:endParaRPr/>
                    </a:p>
                    <a:p>
                      <a:pPr indent="0" lvl="0" marL="0" marR="0" rtl="0" algn="r">
                        <a:lnSpc>
                          <a:spcPct val="100000"/>
                        </a:lnSpc>
                        <a:spcBef>
                          <a:spcPts val="0"/>
                        </a:spcBef>
                        <a:spcAft>
                          <a:spcPts val="0"/>
                        </a:spcAft>
                        <a:buClr>
                          <a:schemeClr val="dk1"/>
                        </a:buClr>
                        <a:buSzPts val="1100"/>
                        <a:buFont typeface="Arial"/>
                        <a:buNone/>
                      </a:pPr>
                      <a:r>
                        <a:rPr lang="de-DE" sz="1100"/>
                        <a:t>w(5,2)</a:t>
                      </a:r>
                      <a:endParaRPr/>
                    </a:p>
                    <a:p>
                      <a:pPr indent="0" lvl="0" marL="0" marR="0" rtl="0" algn="r">
                        <a:lnSpc>
                          <a:spcPct val="100000"/>
                        </a:lnSpc>
                        <a:spcBef>
                          <a:spcPts val="0"/>
                        </a:spcBef>
                        <a:spcAft>
                          <a:spcPts val="0"/>
                        </a:spcAft>
                        <a:buClr>
                          <a:schemeClr val="dk1"/>
                        </a:buClr>
                        <a:buSzPts val="1100"/>
                        <a:buFont typeface="Arial"/>
                        <a:buNone/>
                      </a:pPr>
                      <a:r>
                        <a:rPr lang="de-DE" sz="1100"/>
                        <a:t>w(6,2)</a:t>
                      </a:r>
                      <a:endParaRPr/>
                    </a:p>
                    <a:p>
                      <a:pPr indent="0" lvl="0" marL="0" marR="0" rtl="0" algn="r">
                        <a:lnSpc>
                          <a:spcPct val="100000"/>
                        </a:lnSpc>
                        <a:spcBef>
                          <a:spcPts val="0"/>
                        </a:spcBef>
                        <a:spcAft>
                          <a:spcPts val="0"/>
                        </a:spcAft>
                        <a:buClr>
                          <a:schemeClr val="dk1"/>
                        </a:buClr>
                        <a:buSzPts val="1100"/>
                        <a:buFont typeface="Arial"/>
                        <a:buNone/>
                      </a:pPr>
                      <a:r>
                        <a:rPr lang="de-DE" sz="1100"/>
                        <a:t>w(7,2)</a:t>
                      </a:r>
                      <a:endParaRPr/>
                    </a:p>
                    <a:p>
                      <a:pPr indent="0" lvl="0" marL="0" marR="0" rtl="0" algn="r">
                        <a:lnSpc>
                          <a:spcPct val="100000"/>
                        </a:lnSpc>
                        <a:spcBef>
                          <a:spcPts val="0"/>
                        </a:spcBef>
                        <a:spcAft>
                          <a:spcPts val="0"/>
                        </a:spcAft>
                        <a:buClr>
                          <a:schemeClr val="dk1"/>
                        </a:buClr>
                        <a:buSzPts val="1100"/>
                        <a:buFont typeface="Arial"/>
                        <a:buNone/>
                      </a:pPr>
                      <a:r>
                        <a:rPr lang="de-DE" sz="1100"/>
                        <a:t>w(8,2)</a:t>
                      </a:r>
                      <a:endParaRPr/>
                    </a:p>
                    <a:p>
                      <a:pPr indent="0" lvl="0" marL="0" marR="0" rtl="0" algn="r">
                        <a:spcBef>
                          <a:spcPts val="0"/>
                        </a:spcBef>
                        <a:spcAft>
                          <a:spcPts val="0"/>
                        </a:spcAft>
                        <a:buNone/>
                      </a:pPr>
                      <a:r>
                        <a:t/>
                      </a:r>
                      <a:endParaRPr sz="1100"/>
                    </a:p>
                  </a:txBody>
                  <a:tcPr marT="45725" marB="45725" marR="91450" marL="91450"/>
                </a:tc>
              </a:tr>
            </a:tbl>
          </a:graphicData>
        </a:graphic>
      </p:graphicFrame>
      <p:graphicFrame>
        <p:nvGraphicFramePr>
          <p:cNvPr id="273" name="Google Shape;273;p18"/>
          <p:cNvGraphicFramePr/>
          <p:nvPr/>
        </p:nvGraphicFramePr>
        <p:xfrm>
          <a:off x="5734107" y="1162689"/>
          <a:ext cx="3000000" cy="3000000"/>
        </p:xfrm>
        <a:graphic>
          <a:graphicData uri="http://schemas.openxmlformats.org/drawingml/2006/table">
            <a:tbl>
              <a:tblPr bandRow="1" firstRow="1">
                <a:noFill/>
                <a:tableStyleId>{5D1093D2-8335-42E4-B4CC-AEE675B86379}</a:tableStyleId>
              </a:tblPr>
              <a:tblGrid>
                <a:gridCol w="1182700"/>
                <a:gridCol w="1057550"/>
                <a:gridCol w="942325"/>
              </a:tblGrid>
              <a:tr h="592825">
                <a:tc>
                  <a:txBody>
                    <a:bodyPr/>
                    <a:lstStyle/>
                    <a:p>
                      <a:pPr indent="0" lvl="0" marL="0" marR="0" rtl="0" algn="l">
                        <a:spcBef>
                          <a:spcPts val="0"/>
                        </a:spcBef>
                        <a:spcAft>
                          <a:spcPts val="0"/>
                        </a:spcAft>
                        <a:buNone/>
                      </a:pPr>
                      <a:r>
                        <a:t/>
                      </a:r>
                      <a:endParaRPr b="0" sz="1400"/>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Arial"/>
                        <a:buNone/>
                      </a:pPr>
                      <a:r>
                        <a:rPr b="0" lang="de-DE" sz="1400"/>
                        <a:t>Anthony and  Cleopatra</a:t>
                      </a:r>
                      <a:endParaRPr b="0" sz="1400">
                        <a:solidFill>
                          <a:schemeClr val="lt1"/>
                        </a:solidFill>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b="0" lang="de-DE" sz="1400"/>
                        <a:t>Julius Caesar </a:t>
                      </a:r>
                      <a:endParaRPr b="0" sz="1400"/>
                    </a:p>
                  </a:txBody>
                  <a:tcPr marT="45725" marB="45725" marR="91450" marL="91450"/>
                </a:tc>
              </a:tr>
              <a:tr h="1160950">
                <a:tc>
                  <a:txBody>
                    <a:bodyPr/>
                    <a:lstStyle/>
                    <a:p>
                      <a:pPr indent="0" lvl="0" marL="0" marR="0" rtl="0" algn="l">
                        <a:spcBef>
                          <a:spcPts val="0"/>
                        </a:spcBef>
                        <a:spcAft>
                          <a:spcPts val="0"/>
                        </a:spcAft>
                        <a:buNone/>
                      </a:pPr>
                      <a:r>
                        <a:rPr lang="de-DE" sz="1100"/>
                        <a:t>ANTHONY</a:t>
                      </a:r>
                      <a:endParaRPr/>
                    </a:p>
                    <a:p>
                      <a:pPr indent="0" lvl="0" marL="0" marR="0" rtl="0" algn="l">
                        <a:spcBef>
                          <a:spcPts val="0"/>
                        </a:spcBef>
                        <a:spcAft>
                          <a:spcPts val="0"/>
                        </a:spcAft>
                        <a:buNone/>
                      </a:pPr>
                      <a:r>
                        <a:rPr lang="de-DE" sz="1100"/>
                        <a:t>BRUTUS</a:t>
                      </a:r>
                      <a:r>
                        <a:rPr lang="de-DE" sz="1100"/>
                        <a:t> </a:t>
                      </a:r>
                      <a:endParaRPr/>
                    </a:p>
                    <a:p>
                      <a:pPr indent="0" lvl="0" marL="0" marR="0" rtl="0" algn="l">
                        <a:spcBef>
                          <a:spcPts val="0"/>
                        </a:spcBef>
                        <a:spcAft>
                          <a:spcPts val="0"/>
                        </a:spcAft>
                        <a:buNone/>
                      </a:pPr>
                      <a:r>
                        <a:rPr lang="de-DE" sz="1100"/>
                        <a:t>CAESAR</a:t>
                      </a:r>
                      <a:endParaRPr/>
                    </a:p>
                    <a:p>
                      <a:pPr indent="0" lvl="0" marL="0" marR="0" rtl="0" algn="l">
                        <a:spcBef>
                          <a:spcPts val="0"/>
                        </a:spcBef>
                        <a:spcAft>
                          <a:spcPts val="0"/>
                        </a:spcAft>
                        <a:buNone/>
                      </a:pPr>
                      <a:r>
                        <a:rPr lang="de-DE" sz="1100"/>
                        <a:t>CALPURNIA</a:t>
                      </a:r>
                      <a:endParaRPr/>
                    </a:p>
                    <a:p>
                      <a:pPr indent="0" lvl="0" marL="0" marR="0" rtl="0" algn="l">
                        <a:spcBef>
                          <a:spcPts val="0"/>
                        </a:spcBef>
                        <a:spcAft>
                          <a:spcPts val="0"/>
                        </a:spcAft>
                        <a:buNone/>
                      </a:pPr>
                      <a:r>
                        <a:rPr lang="de-DE" sz="1100"/>
                        <a:t>CLEOPATRA</a:t>
                      </a:r>
                      <a:endParaRPr/>
                    </a:p>
                    <a:p>
                      <a:pPr indent="0" lvl="0" marL="0" marR="0" rtl="0" algn="l">
                        <a:spcBef>
                          <a:spcPts val="0"/>
                        </a:spcBef>
                        <a:spcAft>
                          <a:spcPts val="0"/>
                        </a:spcAft>
                        <a:buNone/>
                      </a:pPr>
                      <a:r>
                        <a:rPr lang="de-DE" sz="1100"/>
                        <a:t>MERCY</a:t>
                      </a:r>
                      <a:endParaRPr/>
                    </a:p>
                    <a:p>
                      <a:pPr indent="0" lvl="0" marL="0" marR="0" rtl="0" algn="l">
                        <a:spcBef>
                          <a:spcPts val="0"/>
                        </a:spcBef>
                        <a:spcAft>
                          <a:spcPts val="0"/>
                        </a:spcAft>
                        <a:buNone/>
                      </a:pPr>
                      <a:r>
                        <a:rPr lang="de-DE" sz="1100"/>
                        <a:t>WORSER</a:t>
                      </a:r>
                      <a:endParaRPr/>
                    </a:p>
                    <a:p>
                      <a:pPr indent="0" lvl="0" marL="0" marR="0" rtl="0" algn="l">
                        <a:spcBef>
                          <a:spcPts val="0"/>
                        </a:spcBef>
                        <a:spcAft>
                          <a:spcPts val="0"/>
                        </a:spcAft>
                        <a:buNone/>
                      </a:pPr>
                      <a:r>
                        <a:rPr lang="de-DE" sz="1100"/>
                        <a:t>. . .</a:t>
                      </a:r>
                      <a:endParaRPr sz="1100"/>
                    </a:p>
                  </a:txBody>
                  <a:tcPr marT="45725" marB="45725" marR="91450" marL="91450"/>
                </a:tc>
                <a:tc>
                  <a:txBody>
                    <a:bodyPr/>
                    <a:lstStyle/>
                    <a:p>
                      <a:pPr indent="0" lvl="0" marL="0" marR="0" rtl="0" algn="r">
                        <a:spcBef>
                          <a:spcPts val="0"/>
                        </a:spcBef>
                        <a:spcAft>
                          <a:spcPts val="0"/>
                        </a:spcAft>
                        <a:buNone/>
                      </a:pPr>
                      <a:r>
                        <a:rPr lang="de-DE" sz="1100"/>
                        <a:t>5.25 </a:t>
                      </a:r>
                      <a:endParaRPr/>
                    </a:p>
                    <a:p>
                      <a:pPr indent="0" lvl="0" marL="0" marR="0" rtl="0" algn="r">
                        <a:spcBef>
                          <a:spcPts val="0"/>
                        </a:spcBef>
                        <a:spcAft>
                          <a:spcPts val="0"/>
                        </a:spcAft>
                        <a:buNone/>
                      </a:pPr>
                      <a:r>
                        <a:rPr lang="de-DE" sz="1100"/>
                        <a:t>1.21</a:t>
                      </a:r>
                      <a:endParaRPr/>
                    </a:p>
                    <a:p>
                      <a:pPr indent="0" lvl="0" marL="0" marR="0" rtl="0" algn="r">
                        <a:spcBef>
                          <a:spcPts val="0"/>
                        </a:spcBef>
                        <a:spcAft>
                          <a:spcPts val="0"/>
                        </a:spcAft>
                        <a:buNone/>
                      </a:pPr>
                      <a:r>
                        <a:rPr lang="de-DE" sz="1100"/>
                        <a:t>8.59</a:t>
                      </a:r>
                      <a:endParaRPr/>
                    </a:p>
                    <a:p>
                      <a:pPr indent="0" lvl="0" marL="0" marR="0" rtl="0" algn="r">
                        <a:spcBef>
                          <a:spcPts val="0"/>
                        </a:spcBef>
                        <a:spcAft>
                          <a:spcPts val="0"/>
                        </a:spcAft>
                        <a:buNone/>
                      </a:pPr>
                      <a:r>
                        <a:rPr lang="de-DE" sz="1100"/>
                        <a:t>0.0</a:t>
                      </a:r>
                      <a:endParaRPr/>
                    </a:p>
                    <a:p>
                      <a:pPr indent="0" lvl="0" marL="0" marR="0" rtl="0" algn="r">
                        <a:spcBef>
                          <a:spcPts val="0"/>
                        </a:spcBef>
                        <a:spcAft>
                          <a:spcPts val="0"/>
                        </a:spcAft>
                        <a:buNone/>
                      </a:pPr>
                      <a:r>
                        <a:rPr lang="de-DE" sz="1100"/>
                        <a:t>2.85</a:t>
                      </a:r>
                      <a:endParaRPr/>
                    </a:p>
                    <a:p>
                      <a:pPr indent="0" lvl="0" marL="0" marR="0" rtl="0" algn="r">
                        <a:spcBef>
                          <a:spcPts val="0"/>
                        </a:spcBef>
                        <a:spcAft>
                          <a:spcPts val="0"/>
                        </a:spcAft>
                        <a:buNone/>
                      </a:pPr>
                      <a:r>
                        <a:rPr lang="de-DE" sz="1100"/>
                        <a:t>1.51</a:t>
                      </a:r>
                      <a:endParaRPr/>
                    </a:p>
                    <a:p>
                      <a:pPr indent="0" lvl="0" marL="0" marR="0" rtl="0" algn="r">
                        <a:spcBef>
                          <a:spcPts val="0"/>
                        </a:spcBef>
                        <a:spcAft>
                          <a:spcPts val="0"/>
                        </a:spcAft>
                        <a:buNone/>
                      </a:pPr>
                      <a:r>
                        <a:rPr lang="de-DE" sz="1100"/>
                        <a:t>1.37</a:t>
                      </a:r>
                      <a:endParaRPr/>
                    </a:p>
                  </a:txBody>
                  <a:tcPr marT="45725" marB="45725" marR="91450" marL="91450"/>
                </a:tc>
                <a:tc>
                  <a:txBody>
                    <a:bodyPr/>
                    <a:lstStyle/>
                    <a:p>
                      <a:pPr indent="0" lvl="0" marL="0" marR="0" rtl="0" algn="r">
                        <a:spcBef>
                          <a:spcPts val="0"/>
                        </a:spcBef>
                        <a:spcAft>
                          <a:spcPts val="0"/>
                        </a:spcAft>
                        <a:buNone/>
                      </a:pPr>
                      <a:r>
                        <a:rPr lang="de-DE" sz="1100"/>
                        <a:t>3.18</a:t>
                      </a:r>
                      <a:endParaRPr/>
                    </a:p>
                    <a:p>
                      <a:pPr indent="0" lvl="0" marL="0" marR="0" rtl="0" algn="r">
                        <a:spcBef>
                          <a:spcPts val="0"/>
                        </a:spcBef>
                        <a:spcAft>
                          <a:spcPts val="0"/>
                        </a:spcAft>
                        <a:buNone/>
                      </a:pPr>
                      <a:r>
                        <a:rPr lang="de-DE" sz="1100"/>
                        <a:t>6.10</a:t>
                      </a:r>
                      <a:endParaRPr/>
                    </a:p>
                    <a:p>
                      <a:pPr indent="0" lvl="0" marL="0" marR="0" rtl="0" algn="r">
                        <a:spcBef>
                          <a:spcPts val="0"/>
                        </a:spcBef>
                        <a:spcAft>
                          <a:spcPts val="0"/>
                        </a:spcAft>
                        <a:buNone/>
                      </a:pPr>
                      <a:r>
                        <a:rPr lang="de-DE" sz="1100"/>
                        <a:t>2.54</a:t>
                      </a:r>
                      <a:endParaRPr/>
                    </a:p>
                    <a:p>
                      <a:pPr indent="0" lvl="0" marL="0" marR="0" rtl="0" algn="r">
                        <a:spcBef>
                          <a:spcPts val="0"/>
                        </a:spcBef>
                        <a:spcAft>
                          <a:spcPts val="0"/>
                        </a:spcAft>
                        <a:buNone/>
                      </a:pPr>
                      <a:r>
                        <a:rPr lang="de-DE" sz="1100"/>
                        <a:t>1.54</a:t>
                      </a:r>
                      <a:endParaRPr/>
                    </a:p>
                    <a:p>
                      <a:pPr indent="0" lvl="0" marL="0" marR="0" rtl="0" algn="r">
                        <a:spcBef>
                          <a:spcPts val="0"/>
                        </a:spcBef>
                        <a:spcAft>
                          <a:spcPts val="0"/>
                        </a:spcAft>
                        <a:buNone/>
                      </a:pPr>
                      <a:r>
                        <a:rPr lang="de-DE" sz="1100"/>
                        <a:t>0.0</a:t>
                      </a:r>
                      <a:endParaRPr/>
                    </a:p>
                    <a:p>
                      <a:pPr indent="0" lvl="0" marL="0" marR="0" rtl="0" algn="r">
                        <a:spcBef>
                          <a:spcPts val="0"/>
                        </a:spcBef>
                        <a:spcAft>
                          <a:spcPts val="0"/>
                        </a:spcAft>
                        <a:buNone/>
                      </a:pPr>
                      <a:r>
                        <a:rPr lang="de-DE" sz="1100"/>
                        <a:t>0.0</a:t>
                      </a:r>
                      <a:endParaRPr/>
                    </a:p>
                    <a:p>
                      <a:pPr indent="0" lvl="0" marL="0" marR="0" rtl="0" algn="r">
                        <a:spcBef>
                          <a:spcPts val="0"/>
                        </a:spcBef>
                        <a:spcAft>
                          <a:spcPts val="0"/>
                        </a:spcAft>
                        <a:buNone/>
                      </a:pPr>
                      <a:r>
                        <a:rPr lang="de-DE" sz="1100"/>
                        <a:t>0.0</a:t>
                      </a:r>
                      <a:endParaRPr/>
                    </a:p>
                    <a:p>
                      <a:pPr indent="0" lvl="0" marL="0" marR="0" rtl="0" algn="r">
                        <a:spcBef>
                          <a:spcPts val="0"/>
                        </a:spcBef>
                        <a:spcAft>
                          <a:spcPts val="0"/>
                        </a:spcAft>
                        <a:buNone/>
                      </a:pPr>
                      <a:r>
                        <a:t/>
                      </a:r>
                      <a:endParaRPr sz="1100"/>
                    </a:p>
                  </a:txBody>
                  <a:tcPr marT="45725" marB="45725" marR="91450" marL="91450"/>
                </a:tc>
              </a:tr>
            </a:tbl>
          </a:graphicData>
        </a:graphic>
      </p:graphicFrame>
      <p:sp>
        <p:nvSpPr>
          <p:cNvPr id="274" name="Google Shape;274;p18"/>
          <p:cNvSpPr txBox="1"/>
          <p:nvPr/>
        </p:nvSpPr>
        <p:spPr>
          <a:xfrm>
            <a:off x="539552" y="4581128"/>
            <a:ext cx="424847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600">
                <a:solidFill>
                  <a:schemeClr val="dk1"/>
                </a:solidFill>
                <a:latin typeface="Lucida Sans"/>
                <a:ea typeface="Lucida Sans"/>
                <a:cs typeface="Lucida Sans"/>
                <a:sym typeface="Lucida Sans"/>
              </a:rPr>
              <a:t>d1.d2=(5.25*3.18)+(1.21*6.10)+…</a:t>
            </a:r>
            <a:endParaRPr/>
          </a:p>
        </p:txBody>
      </p:sp>
      <p:cxnSp>
        <p:nvCxnSpPr>
          <p:cNvPr id="275" name="Google Shape;275;p18"/>
          <p:cNvCxnSpPr/>
          <p:nvPr/>
        </p:nvCxnSpPr>
        <p:spPr>
          <a:xfrm flipH="1">
            <a:off x="1547664" y="2060848"/>
            <a:ext cx="5976664" cy="2606020"/>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276" name="Google Shape;276;p18"/>
          <p:cNvCxnSpPr/>
          <p:nvPr/>
        </p:nvCxnSpPr>
        <p:spPr>
          <a:xfrm flipH="1">
            <a:off x="2189061" y="2060848"/>
            <a:ext cx="6251678" cy="2545730"/>
          </a:xfrm>
          <a:prstGeom prst="straightConnector1">
            <a:avLst/>
          </a:prstGeom>
          <a:noFill/>
          <a:ln cap="flat" cmpd="sng" w="25400">
            <a:solidFill>
              <a:schemeClr val="accent6"/>
            </a:solidFill>
            <a:prstDash val="solid"/>
            <a:round/>
            <a:headEnd len="sm" w="sm" type="none"/>
            <a:tailEnd len="med" w="med" type="triangle"/>
          </a:ln>
          <a:effectLst>
            <a:outerShdw blurRad="40000" rotWithShape="0" dir="5400000" dist="20000">
              <a:srgbClr val="000000">
                <a:alpha val="37647"/>
              </a:srgbClr>
            </a:outerShdw>
          </a:effectLst>
        </p:spPr>
      </p:cxnSp>
      <p:pic>
        <p:nvPicPr>
          <p:cNvPr id="277" name="Google Shape;277;p18"/>
          <p:cNvPicPr preferRelativeResize="0"/>
          <p:nvPr/>
        </p:nvPicPr>
        <p:blipFill rotWithShape="1">
          <a:blip r:embed="rId3">
            <a:alphaModFix/>
          </a:blip>
          <a:srcRect b="44605" l="12521" r="15724" t="45395"/>
          <a:stretch/>
        </p:blipFill>
        <p:spPr>
          <a:xfrm>
            <a:off x="306612" y="5062912"/>
            <a:ext cx="5201492" cy="360039"/>
          </a:xfrm>
          <a:prstGeom prst="rect">
            <a:avLst/>
          </a:prstGeom>
          <a:noFill/>
          <a:ln>
            <a:noFill/>
          </a:ln>
        </p:spPr>
      </p:pic>
      <p:sp>
        <p:nvSpPr>
          <p:cNvPr id="278" name="Google Shape;278;p18"/>
          <p:cNvSpPr txBox="1"/>
          <p:nvPr/>
        </p:nvSpPr>
        <p:spPr>
          <a:xfrm>
            <a:off x="47624" y="5529525"/>
            <a:ext cx="1885500" cy="307800"/>
          </a:xfrm>
          <a:prstGeom prst="rect">
            <a:avLst/>
          </a:prstGeom>
          <a:solidFill>
            <a:schemeClr val="lt1"/>
          </a:solidFill>
          <a:ln cap="flat" cmpd="sng" w="25400">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de-DE" sz="1400">
                <a:solidFill>
                  <a:schemeClr val="dk1"/>
                </a:solidFill>
                <a:latin typeface="Lucida Sans"/>
                <a:ea typeface="Lucida Sans"/>
                <a:cs typeface="Lucida Sans"/>
                <a:sym typeface="Lucida Sans"/>
              </a:rPr>
              <a:t>Document 1 term 1</a:t>
            </a:r>
            <a:endParaRPr/>
          </a:p>
        </p:txBody>
      </p:sp>
      <p:sp>
        <p:nvSpPr>
          <p:cNvPr id="279" name="Google Shape;279;p18"/>
          <p:cNvSpPr txBox="1"/>
          <p:nvPr/>
        </p:nvSpPr>
        <p:spPr>
          <a:xfrm>
            <a:off x="1974822" y="5555553"/>
            <a:ext cx="1885453" cy="30777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de-DE" sz="1400">
                <a:solidFill>
                  <a:schemeClr val="dk1"/>
                </a:solidFill>
                <a:latin typeface="Lucida Sans"/>
                <a:ea typeface="Lucida Sans"/>
                <a:cs typeface="Lucida Sans"/>
                <a:sym typeface="Lucida Sans"/>
              </a:rPr>
              <a:t>Document 2 term 1</a:t>
            </a:r>
            <a:endParaRPr/>
          </a:p>
        </p:txBody>
      </p:sp>
      <p:cxnSp>
        <p:nvCxnSpPr>
          <p:cNvPr id="280" name="Google Shape;280;p18"/>
          <p:cNvCxnSpPr>
            <a:endCxn id="278" idx="0"/>
          </p:cNvCxnSpPr>
          <p:nvPr/>
        </p:nvCxnSpPr>
        <p:spPr>
          <a:xfrm flipH="1">
            <a:off x="990374" y="5373225"/>
            <a:ext cx="474300" cy="156300"/>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47"/>
              </a:srgbClr>
            </a:outerShdw>
          </a:effectLst>
        </p:spPr>
      </p:cxnSp>
      <p:sp>
        <p:nvSpPr>
          <p:cNvPr id="281" name="Google Shape;281;p18"/>
          <p:cNvSpPr/>
          <p:nvPr/>
        </p:nvSpPr>
        <p:spPr>
          <a:xfrm>
            <a:off x="1259632" y="5062912"/>
            <a:ext cx="398878" cy="338554"/>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Lucida Sans"/>
              <a:ea typeface="Lucida Sans"/>
              <a:cs typeface="Lucida Sans"/>
              <a:sym typeface="Lucida Sans"/>
            </a:endParaRPr>
          </a:p>
        </p:txBody>
      </p:sp>
      <p:sp>
        <p:nvSpPr>
          <p:cNvPr id="282" name="Google Shape;282;p18"/>
          <p:cNvSpPr/>
          <p:nvPr/>
        </p:nvSpPr>
        <p:spPr>
          <a:xfrm>
            <a:off x="1658509" y="5062912"/>
            <a:ext cx="368007" cy="338554"/>
          </a:xfrm>
          <a:prstGeom prst="rect">
            <a:avLst/>
          </a:prstGeom>
          <a:no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Lucida Sans"/>
              <a:ea typeface="Lucida Sans"/>
              <a:cs typeface="Lucida Sans"/>
              <a:sym typeface="Lucida Sans"/>
            </a:endParaRPr>
          </a:p>
        </p:txBody>
      </p:sp>
      <p:cxnSp>
        <p:nvCxnSpPr>
          <p:cNvPr id="283" name="Google Shape;283;p18"/>
          <p:cNvCxnSpPr/>
          <p:nvPr/>
        </p:nvCxnSpPr>
        <p:spPr>
          <a:xfrm>
            <a:off x="2026516" y="5373216"/>
            <a:ext cx="241228" cy="156305"/>
          </a:xfrm>
          <a:prstGeom prst="straightConnector1">
            <a:avLst/>
          </a:prstGeom>
          <a:noFill/>
          <a:ln cap="flat" cmpd="sng" w="25400">
            <a:solidFill>
              <a:schemeClr val="accent6"/>
            </a:solidFill>
            <a:prstDash val="solid"/>
            <a:round/>
            <a:headEnd len="sm" w="sm" type="none"/>
            <a:tailEnd len="med" w="med" type="triangle"/>
          </a:ln>
          <a:effectLst>
            <a:outerShdw blurRad="40000" rotWithShape="0" dir="5400000" dist="20000">
              <a:srgbClr val="000000">
                <a:alpha val="37647"/>
              </a:srgbClr>
            </a:outerShdw>
          </a:effectLst>
        </p:spPr>
      </p:cxnSp>
      <p:sp>
        <p:nvSpPr>
          <p:cNvPr id="284" name="Google Shape;284;p18"/>
          <p:cNvSpPr txBox="1"/>
          <p:nvPr/>
        </p:nvSpPr>
        <p:spPr>
          <a:xfrm>
            <a:off x="3993451" y="5541425"/>
            <a:ext cx="1885500" cy="307800"/>
          </a:xfrm>
          <a:prstGeom prst="rect">
            <a:avLst/>
          </a:prstGeom>
          <a:solidFill>
            <a:schemeClr val="lt1"/>
          </a:solidFill>
          <a:ln cap="flat" cmpd="sng" w="25400">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de-DE" sz="1400">
                <a:solidFill>
                  <a:schemeClr val="dk1"/>
                </a:solidFill>
                <a:latin typeface="Lucida Sans"/>
                <a:ea typeface="Lucida Sans"/>
                <a:cs typeface="Lucida Sans"/>
                <a:sym typeface="Lucida Sans"/>
              </a:rPr>
              <a:t>Document 1 term 2</a:t>
            </a:r>
            <a:endParaRPr/>
          </a:p>
        </p:txBody>
      </p:sp>
      <p:cxnSp>
        <p:nvCxnSpPr>
          <p:cNvPr id="285" name="Google Shape;285;p18"/>
          <p:cNvCxnSpPr>
            <a:stCxn id="286" idx="2"/>
          </p:cNvCxnSpPr>
          <p:nvPr/>
        </p:nvCxnSpPr>
        <p:spPr>
          <a:xfrm>
            <a:off x="2412091" y="5401466"/>
            <a:ext cx="2037900" cy="97200"/>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47"/>
              </a:srgbClr>
            </a:outerShdw>
          </a:effectLst>
        </p:spPr>
      </p:cxnSp>
      <p:sp>
        <p:nvSpPr>
          <p:cNvPr id="286" name="Google Shape;286;p18"/>
          <p:cNvSpPr/>
          <p:nvPr/>
        </p:nvSpPr>
        <p:spPr>
          <a:xfrm>
            <a:off x="2212652" y="5062912"/>
            <a:ext cx="398878" cy="338554"/>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Lucida Sans"/>
              <a:ea typeface="Lucida Sans"/>
              <a:cs typeface="Lucida Sans"/>
              <a:sym typeface="Lucida Sans"/>
            </a:endParaRPr>
          </a:p>
        </p:txBody>
      </p:sp>
      <p:cxnSp>
        <p:nvCxnSpPr>
          <p:cNvPr id="287" name="Google Shape;287;p18"/>
          <p:cNvCxnSpPr>
            <a:endCxn id="282" idx="0"/>
          </p:cNvCxnSpPr>
          <p:nvPr/>
        </p:nvCxnSpPr>
        <p:spPr>
          <a:xfrm flipH="1">
            <a:off x="1842512" y="4852312"/>
            <a:ext cx="207300" cy="210600"/>
          </a:xfrm>
          <a:prstGeom prst="straightConnector1">
            <a:avLst/>
          </a:prstGeom>
          <a:noFill/>
          <a:ln cap="flat" cmpd="sng" w="25400">
            <a:solidFill>
              <a:schemeClr val="accent6"/>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288" name="Google Shape;288;p18"/>
          <p:cNvCxnSpPr/>
          <p:nvPr/>
        </p:nvCxnSpPr>
        <p:spPr>
          <a:xfrm flipH="1">
            <a:off x="1403648" y="4905483"/>
            <a:ext cx="217743" cy="157429"/>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47"/>
              </a:srgbClr>
            </a:outerShdw>
          </a:effectLst>
        </p:spPr>
      </p:cxnSp>
      <p:sp>
        <p:nvSpPr>
          <p:cNvPr id="289" name="Google Shape;289;p18"/>
          <p:cNvSpPr txBox="1"/>
          <p:nvPr/>
        </p:nvSpPr>
        <p:spPr>
          <a:xfrm>
            <a:off x="227327" y="815576"/>
            <a:ext cx="536006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de-DE" sz="1600">
                <a:solidFill>
                  <a:srgbClr val="202122"/>
                </a:solidFill>
                <a:latin typeface="Arial"/>
                <a:ea typeface="Arial"/>
                <a:cs typeface="Arial"/>
                <a:sym typeface="Arial"/>
              </a:rPr>
              <a:t>The </a:t>
            </a:r>
            <a:r>
              <a:rPr b="1" i="0" lang="de-DE" sz="1600">
                <a:solidFill>
                  <a:srgbClr val="202122"/>
                </a:solidFill>
                <a:latin typeface="Arial"/>
                <a:ea typeface="Arial"/>
                <a:cs typeface="Arial"/>
                <a:sym typeface="Arial"/>
              </a:rPr>
              <a:t>dot product </a:t>
            </a:r>
            <a:r>
              <a:rPr b="0" i="0" lang="de-DE" sz="1600">
                <a:solidFill>
                  <a:srgbClr val="202122"/>
                </a:solidFill>
                <a:latin typeface="Arial"/>
                <a:ea typeface="Arial"/>
                <a:cs typeface="Arial"/>
                <a:sym typeface="Arial"/>
              </a:rPr>
              <a:t>may be defined algebraically or geometrically. The geometric definition is based on the notions of angle and distance (magnitude of vectors).</a:t>
            </a:r>
            <a:endParaRPr sz="1600">
              <a:solidFill>
                <a:schemeClr val="lt1"/>
              </a:solidFill>
              <a:latin typeface="Lucida Sans"/>
              <a:ea typeface="Lucida Sans"/>
              <a:cs typeface="Lucida Sans"/>
              <a:sym typeface="Lucid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2"/>
          <p:cNvSpPr txBox="1"/>
          <p:nvPr>
            <p:ph type="title"/>
          </p:nvPr>
        </p:nvSpPr>
        <p:spPr>
          <a:xfrm>
            <a:off x="214313" y="104775"/>
            <a:ext cx="8223250" cy="130651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30066"/>
              </a:buClr>
              <a:buSzPts val="4000"/>
              <a:buFont typeface="Arial"/>
              <a:buNone/>
            </a:pPr>
            <a:r>
              <a:rPr lang="de-DE"/>
              <a:t>Outline</a:t>
            </a:r>
            <a:endParaRPr/>
          </a:p>
        </p:txBody>
      </p:sp>
      <p:sp>
        <p:nvSpPr>
          <p:cNvPr id="79" name="Google Shape;79;p2"/>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80" name="Google Shape;80;p2"/>
          <p:cNvSpPr txBox="1"/>
          <p:nvPr/>
        </p:nvSpPr>
        <p:spPr>
          <a:xfrm>
            <a:off x="180975" y="1411288"/>
            <a:ext cx="8505825" cy="4725988"/>
          </a:xfrm>
          <a:prstGeom prst="rect">
            <a:avLst/>
          </a:prstGeom>
          <a:noFill/>
          <a:ln>
            <a:noFill/>
          </a:ln>
        </p:spPr>
        <p:txBody>
          <a:bodyPr anchorCtr="0" anchor="t" bIns="45700" lIns="91425" spcFirstLastPara="1" rIns="91425" wrap="square" tIns="45700">
            <a:noAutofit/>
          </a:bodyPr>
          <a:lstStyle/>
          <a:p>
            <a:pPr indent="-514350" lvl="0" marL="514350" marR="0" rtl="0" algn="l">
              <a:lnSpc>
                <a:spcPct val="150000"/>
              </a:lnSpc>
              <a:spcBef>
                <a:spcPts val="0"/>
              </a:spcBef>
              <a:spcAft>
                <a:spcPts val="0"/>
              </a:spcAft>
              <a:buClr>
                <a:srgbClr val="BDD3E9"/>
              </a:buClr>
              <a:buSzPts val="2240"/>
              <a:buFont typeface="Arial"/>
              <a:buAutoNum type="arabicPeriod"/>
            </a:pPr>
            <a:r>
              <a:rPr b="0" i="0" lang="de-DE" sz="3200" u="none" cap="none" strike="noStrike">
                <a:solidFill>
                  <a:srgbClr val="BDD3E9"/>
                </a:solidFill>
                <a:latin typeface="Calibri"/>
                <a:ea typeface="Calibri"/>
                <a:cs typeface="Calibri"/>
                <a:sym typeface="Calibri"/>
              </a:rPr>
              <a:t>Why ranked retrieval? </a:t>
            </a:r>
            <a:endParaRPr/>
          </a:p>
          <a:p>
            <a:pPr indent="-514350" lvl="0" marL="514350" marR="0" rtl="0" algn="l">
              <a:lnSpc>
                <a:spcPct val="150000"/>
              </a:lnSpc>
              <a:spcBef>
                <a:spcPts val="700"/>
              </a:spcBef>
              <a:spcAft>
                <a:spcPts val="0"/>
              </a:spcAft>
              <a:buClr>
                <a:srgbClr val="BDD3E9"/>
              </a:buClr>
              <a:buSzPts val="2240"/>
              <a:buFont typeface="Arial"/>
              <a:buAutoNum type="arabicPeriod"/>
            </a:pPr>
            <a:r>
              <a:rPr b="0" i="0" lang="de-DE" sz="3200" u="none" cap="none" strike="noStrike">
                <a:solidFill>
                  <a:srgbClr val="BDD3E9"/>
                </a:solidFill>
                <a:latin typeface="Calibri"/>
                <a:ea typeface="Calibri"/>
                <a:cs typeface="Calibri"/>
                <a:sym typeface="Calibri"/>
              </a:rPr>
              <a:t> Term frequency</a:t>
            </a:r>
            <a:endParaRPr/>
          </a:p>
          <a:p>
            <a:pPr indent="-514350" lvl="0" marL="514350" marR="0" rtl="0" algn="l">
              <a:lnSpc>
                <a:spcPct val="150000"/>
              </a:lnSpc>
              <a:spcBef>
                <a:spcPts val="700"/>
              </a:spcBef>
              <a:spcAft>
                <a:spcPts val="0"/>
              </a:spcAft>
              <a:buClr>
                <a:srgbClr val="BDD3E9"/>
              </a:buClr>
              <a:buSzPts val="2240"/>
              <a:buFont typeface="Arial"/>
              <a:buAutoNum type="arabicPeriod"/>
            </a:pPr>
            <a:r>
              <a:rPr b="0" i="0" lang="de-DE" sz="3200" u="none" cap="none" strike="noStrike">
                <a:solidFill>
                  <a:srgbClr val="BDD3E9"/>
                </a:solidFill>
                <a:latin typeface="Calibri"/>
                <a:ea typeface="Calibri"/>
                <a:cs typeface="Calibri"/>
                <a:sym typeface="Calibri"/>
              </a:rPr>
              <a:t> tf-idf weighting</a:t>
            </a:r>
            <a:endParaRPr/>
          </a:p>
          <a:p>
            <a:pPr indent="-514350" lvl="0" marL="514350" marR="0" rtl="0" algn="l">
              <a:lnSpc>
                <a:spcPct val="150000"/>
              </a:lnSpc>
              <a:spcBef>
                <a:spcPts val="700"/>
              </a:spcBef>
              <a:spcAft>
                <a:spcPts val="0"/>
              </a:spcAft>
              <a:buClr>
                <a:srgbClr val="336699"/>
              </a:buClr>
              <a:buSzPts val="2240"/>
              <a:buFont typeface="Arial"/>
              <a:buAutoNum type="arabicPeriod"/>
            </a:pPr>
            <a:r>
              <a:rPr b="0" i="0" lang="de-DE" sz="3200" u="none" cap="none" strike="noStrike">
                <a:solidFill>
                  <a:srgbClr val="BDD3E9"/>
                </a:solidFill>
                <a:latin typeface="Calibri"/>
                <a:ea typeface="Calibri"/>
                <a:cs typeface="Calibri"/>
                <a:sym typeface="Calibri"/>
              </a:rPr>
              <a:t> </a:t>
            </a:r>
            <a:r>
              <a:rPr b="0" i="0" lang="de-DE" sz="3200" u="none" cap="none" strike="noStrike">
                <a:solidFill>
                  <a:srgbClr val="336699"/>
                </a:solidFill>
                <a:latin typeface="Calibri"/>
                <a:ea typeface="Calibri"/>
                <a:cs typeface="Calibri"/>
                <a:sym typeface="Calibri"/>
              </a:rPr>
              <a:t>Vector Space Model</a:t>
            </a:r>
            <a:endParaRPr/>
          </a:p>
          <a:p>
            <a:pPr indent="-351790" lvl="0" marL="514350" marR="0" rtl="0" algn="l">
              <a:lnSpc>
                <a:spcPct val="150000"/>
              </a:lnSpc>
              <a:spcBef>
                <a:spcPts val="700"/>
              </a:spcBef>
              <a:spcAft>
                <a:spcPts val="0"/>
              </a:spcAft>
              <a:buClr>
                <a:srgbClr val="336699"/>
              </a:buClr>
              <a:buSzPts val="2560"/>
              <a:buFont typeface="Calibri"/>
              <a:buNone/>
            </a:pPr>
            <a:r>
              <a:t/>
            </a:r>
            <a:endParaRPr b="0" i="0" sz="3200" u="none" cap="none" strike="noStrike">
              <a:solidFill>
                <a:srgbClr val="336699"/>
              </a:solidFill>
              <a:latin typeface="Calibri"/>
              <a:ea typeface="Calibri"/>
              <a:cs typeface="Calibri"/>
              <a:sym typeface="Calibri"/>
            </a:endParaRPr>
          </a:p>
          <a:p>
            <a:pPr indent="-351790" lvl="0" marL="514350" marR="0" rtl="0" algn="l">
              <a:lnSpc>
                <a:spcPct val="150000"/>
              </a:lnSpc>
              <a:spcBef>
                <a:spcPts val="700"/>
              </a:spcBef>
              <a:spcAft>
                <a:spcPts val="0"/>
              </a:spcAft>
              <a:buClr>
                <a:srgbClr val="336699"/>
              </a:buClr>
              <a:buSzPts val="2560"/>
              <a:buFont typeface="Calibri"/>
              <a:buNone/>
            </a:pPr>
            <a:r>
              <a:t/>
            </a:r>
            <a:endParaRPr b="0" i="0" sz="3200" u="none" cap="none" strike="noStrike">
              <a:solidFill>
                <a:srgbClr val="336699"/>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9"/>
          <p:cNvSpPr txBox="1"/>
          <p:nvPr/>
        </p:nvSpPr>
        <p:spPr>
          <a:xfrm>
            <a:off x="6553200" y="6477000"/>
            <a:ext cx="2133600" cy="244475"/>
          </a:xfrm>
          <a:prstGeom prst="rect">
            <a:avLst/>
          </a:prstGeom>
          <a:noFill/>
          <a:ln>
            <a:noFill/>
          </a:ln>
        </p:spPr>
        <p:txBody>
          <a:bodyPr anchorCtr="0" anchor="ctr" bIns="46800" lIns="90000" spcFirstLastPara="1" rIns="90000" wrap="square" tIns="46800">
            <a:noAutofit/>
          </a:bodyPr>
          <a:lstStyle/>
          <a:p>
            <a:pPr indent="0" lvl="0" marL="0" marR="0" rtl="0" algn="r">
              <a:spcBef>
                <a:spcPts val="0"/>
              </a:spcBef>
              <a:spcAft>
                <a:spcPts val="0"/>
              </a:spcAft>
              <a:buNone/>
            </a:pPr>
            <a:fld id="{00000000-1234-1234-1234-123412341234}" type="slidenum">
              <a:rPr lang="de-DE" sz="1200">
                <a:solidFill>
                  <a:srgbClr val="898989"/>
                </a:solidFill>
                <a:latin typeface="Calibri"/>
                <a:ea typeface="Calibri"/>
                <a:cs typeface="Calibri"/>
                <a:sym typeface="Calibri"/>
              </a:rPr>
              <a:t>‹#›</a:t>
            </a:fld>
            <a:endParaRPr sz="1200">
              <a:solidFill>
                <a:srgbClr val="898989"/>
              </a:solidFill>
              <a:latin typeface="Calibri"/>
              <a:ea typeface="Calibri"/>
              <a:cs typeface="Calibri"/>
              <a:sym typeface="Calibri"/>
            </a:endParaRPr>
          </a:p>
        </p:txBody>
      </p:sp>
      <p:sp>
        <p:nvSpPr>
          <p:cNvPr id="296" name="Google Shape;296;p19"/>
          <p:cNvSpPr txBox="1"/>
          <p:nvPr/>
        </p:nvSpPr>
        <p:spPr>
          <a:xfrm>
            <a:off x="260414" y="1217874"/>
            <a:ext cx="8883586" cy="36433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de-DE" sz="2000">
                <a:solidFill>
                  <a:schemeClr val="dk1"/>
                </a:solidFill>
                <a:latin typeface="Arial"/>
                <a:ea typeface="Arial"/>
                <a:cs typeface="Arial"/>
                <a:sym typeface="Arial"/>
              </a:rPr>
              <a:t>                                                          term frequencies (counts)</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de-DE" sz="2000">
                <a:solidFill>
                  <a:schemeClr val="dk1"/>
                </a:solidFill>
                <a:latin typeface="Arial"/>
                <a:ea typeface="Arial"/>
                <a:cs typeface="Arial"/>
                <a:sym typeface="Arial"/>
              </a:rPr>
              <a:t>How similar are these novels? </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de-DE" sz="2000">
                <a:solidFill>
                  <a:schemeClr val="dk1"/>
                </a:solidFill>
                <a:latin typeface="Arial"/>
                <a:ea typeface="Arial"/>
                <a:cs typeface="Arial"/>
                <a:sym typeface="Arial"/>
              </a:rPr>
              <a:t>SaS: Sense and Sensibility </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de-DE" sz="2000">
                <a:solidFill>
                  <a:schemeClr val="dk1"/>
                </a:solidFill>
                <a:latin typeface="Arial"/>
                <a:ea typeface="Arial"/>
                <a:cs typeface="Arial"/>
                <a:sym typeface="Arial"/>
              </a:rPr>
              <a:t>PaP: Pride and Prejudice </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de-DE" sz="2000">
                <a:solidFill>
                  <a:schemeClr val="dk1"/>
                </a:solidFill>
                <a:latin typeface="Arial"/>
                <a:ea typeface="Arial"/>
                <a:cs typeface="Arial"/>
                <a:sym typeface="Arial"/>
              </a:rPr>
              <a:t>WH: Wuthering Heights</a:t>
            </a:r>
            <a:endParaRPr sz="2000">
              <a:solidFill>
                <a:schemeClr val="dk1"/>
              </a:solidFill>
              <a:latin typeface="Arial"/>
              <a:ea typeface="Arial"/>
              <a:cs typeface="Arial"/>
              <a:sym typeface="Arial"/>
            </a:endParaRPr>
          </a:p>
        </p:txBody>
      </p:sp>
      <p:sp>
        <p:nvSpPr>
          <p:cNvPr id="297" name="Google Shape;297;p19"/>
          <p:cNvSpPr txBox="1"/>
          <p:nvPr/>
        </p:nvSpPr>
        <p:spPr>
          <a:xfrm>
            <a:off x="7640638" y="-33338"/>
            <a:ext cx="925512" cy="33655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lt1"/>
              </a:solidFill>
              <a:latin typeface="Lucida Sans"/>
              <a:ea typeface="Lucida Sans"/>
              <a:cs typeface="Lucida Sans"/>
              <a:sym typeface="Lucida Sans"/>
            </a:endParaRPr>
          </a:p>
        </p:txBody>
      </p:sp>
      <p:sp>
        <p:nvSpPr>
          <p:cNvPr id="298" name="Google Shape;298;p19"/>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graphicFrame>
        <p:nvGraphicFramePr>
          <p:cNvPr id="299" name="Google Shape;299;p19"/>
          <p:cNvGraphicFramePr/>
          <p:nvPr/>
        </p:nvGraphicFramePr>
        <p:xfrm>
          <a:off x="3922712" y="1798352"/>
          <a:ext cx="3000000" cy="3000000"/>
        </p:xfrm>
        <a:graphic>
          <a:graphicData uri="http://schemas.openxmlformats.org/drawingml/2006/table">
            <a:tbl>
              <a:tblPr bandRow="1" firstRow="1">
                <a:noFill/>
                <a:tableStyleId>{5D1093D2-8335-42E4-B4CC-AEE675B86379}</a:tableStyleId>
              </a:tblPr>
              <a:tblGrid>
                <a:gridCol w="1785950"/>
                <a:gridCol w="928700"/>
                <a:gridCol w="1071575"/>
                <a:gridCol w="857225"/>
              </a:tblGrid>
              <a:tr h="356725">
                <a:tc>
                  <a:txBody>
                    <a:bodyPr/>
                    <a:lstStyle/>
                    <a:p>
                      <a:pPr indent="0" lvl="0" marL="0" marR="0" rtl="0" algn="l">
                        <a:spcBef>
                          <a:spcPts val="0"/>
                        </a:spcBef>
                        <a:spcAft>
                          <a:spcPts val="0"/>
                        </a:spcAft>
                        <a:buNone/>
                      </a:pPr>
                      <a:r>
                        <a:rPr b="0" lang="de-DE" sz="2000"/>
                        <a:t>term</a:t>
                      </a:r>
                      <a:endParaRPr b="0" sz="2000">
                        <a:solidFill>
                          <a:schemeClr val="dk1"/>
                        </a:solidFill>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b="0" lang="de-DE" sz="2000"/>
                        <a:t>SaS</a:t>
                      </a:r>
                      <a:endParaRPr b="0" sz="2000">
                        <a:solidFill>
                          <a:schemeClr val="dk1"/>
                        </a:solidFill>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b="0" lang="de-DE" sz="2000"/>
                        <a:t>PaP</a:t>
                      </a:r>
                      <a:endParaRPr b="0" sz="2000">
                        <a:solidFill>
                          <a:schemeClr val="dk1"/>
                        </a:solidFill>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b="0" lang="de-DE" sz="2000"/>
                        <a:t>WH</a:t>
                      </a:r>
                      <a:endParaRPr b="0" sz="2000">
                        <a:solidFill>
                          <a:schemeClr val="dk1"/>
                        </a:solidFill>
                      </a:endParaRPr>
                    </a:p>
                  </a:txBody>
                  <a:tcPr marT="45725" marB="45725" marR="91450" marL="91450">
                    <a:lnB cap="flat" cmpd="sng" w="12700">
                      <a:solidFill>
                        <a:schemeClr val="dk1"/>
                      </a:solidFill>
                      <a:prstDash val="solid"/>
                      <a:round/>
                      <a:headEnd len="sm" w="sm" type="none"/>
                      <a:tailEnd len="sm" w="sm" type="none"/>
                    </a:lnB>
                  </a:tcPr>
                </a:tc>
              </a:tr>
              <a:tr h="1143475">
                <a:tc>
                  <a:txBody>
                    <a:bodyPr/>
                    <a:lstStyle/>
                    <a:p>
                      <a:pPr indent="0" lvl="0" marL="0" marR="0" rtl="0" algn="l">
                        <a:spcBef>
                          <a:spcPts val="0"/>
                        </a:spcBef>
                        <a:spcAft>
                          <a:spcPts val="0"/>
                        </a:spcAft>
                        <a:buNone/>
                      </a:pPr>
                      <a:r>
                        <a:rPr lang="de-DE" sz="2000"/>
                        <a:t>AFFECTION</a:t>
                      </a:r>
                      <a:endParaRPr/>
                    </a:p>
                    <a:p>
                      <a:pPr indent="0" lvl="0" marL="0" marR="0" rtl="0" algn="l">
                        <a:spcBef>
                          <a:spcPts val="0"/>
                        </a:spcBef>
                        <a:spcAft>
                          <a:spcPts val="0"/>
                        </a:spcAft>
                        <a:buNone/>
                      </a:pPr>
                      <a:r>
                        <a:rPr lang="de-DE" sz="2000"/>
                        <a:t>JEALOUS</a:t>
                      </a:r>
                      <a:endParaRPr/>
                    </a:p>
                    <a:p>
                      <a:pPr indent="0" lvl="0" marL="0" marR="0" rtl="0" algn="l">
                        <a:spcBef>
                          <a:spcPts val="0"/>
                        </a:spcBef>
                        <a:spcAft>
                          <a:spcPts val="0"/>
                        </a:spcAft>
                        <a:buNone/>
                      </a:pPr>
                      <a:r>
                        <a:rPr lang="de-DE" sz="2000"/>
                        <a:t>GOSSIP</a:t>
                      </a:r>
                      <a:endParaRPr/>
                    </a:p>
                    <a:p>
                      <a:pPr indent="0" lvl="0" marL="0" marR="0" rtl="0" algn="l">
                        <a:spcBef>
                          <a:spcPts val="0"/>
                        </a:spcBef>
                        <a:spcAft>
                          <a:spcPts val="0"/>
                        </a:spcAft>
                        <a:buNone/>
                      </a:pPr>
                      <a:r>
                        <a:rPr lang="de-DE" sz="2000"/>
                        <a:t>WUTHERING</a:t>
                      </a:r>
                      <a:endParaRPr/>
                    </a:p>
                  </a:txBody>
                  <a:tcPr marT="45725" marB="45725" marR="91450" marL="91450">
                    <a:lnT cap="flat" cmpd="sng" w="12700">
                      <a:solidFill>
                        <a:schemeClr val="dk1"/>
                      </a:solidFill>
                      <a:prstDash val="solid"/>
                      <a:round/>
                      <a:headEnd len="sm" w="sm" type="none"/>
                      <a:tailEnd len="sm" w="sm" type="none"/>
                    </a:lnT>
                  </a:tcPr>
                </a:tc>
                <a:tc>
                  <a:txBody>
                    <a:bodyPr/>
                    <a:lstStyle/>
                    <a:p>
                      <a:pPr indent="0" lvl="0" marL="0" marR="0" rtl="0" algn="r">
                        <a:spcBef>
                          <a:spcPts val="0"/>
                        </a:spcBef>
                        <a:spcAft>
                          <a:spcPts val="0"/>
                        </a:spcAft>
                        <a:buNone/>
                      </a:pPr>
                      <a:r>
                        <a:rPr lang="de-DE" sz="2000"/>
                        <a:t>115</a:t>
                      </a:r>
                      <a:endParaRPr/>
                    </a:p>
                    <a:p>
                      <a:pPr indent="0" lvl="0" marL="0" marR="0" rtl="0" algn="r">
                        <a:spcBef>
                          <a:spcPts val="0"/>
                        </a:spcBef>
                        <a:spcAft>
                          <a:spcPts val="0"/>
                        </a:spcAft>
                        <a:buNone/>
                      </a:pPr>
                      <a:r>
                        <a:rPr lang="de-DE" sz="2000"/>
                        <a:t>10</a:t>
                      </a:r>
                      <a:endParaRPr/>
                    </a:p>
                    <a:p>
                      <a:pPr indent="0" lvl="0" marL="0" marR="0" rtl="0" algn="r">
                        <a:spcBef>
                          <a:spcPts val="0"/>
                        </a:spcBef>
                        <a:spcAft>
                          <a:spcPts val="0"/>
                        </a:spcAft>
                        <a:buNone/>
                      </a:pPr>
                      <a:r>
                        <a:rPr lang="de-DE" sz="2000"/>
                        <a:t>2</a:t>
                      </a:r>
                      <a:endParaRPr/>
                    </a:p>
                    <a:p>
                      <a:pPr indent="0" lvl="0" marL="0" marR="0" rtl="0" algn="r">
                        <a:spcBef>
                          <a:spcPts val="0"/>
                        </a:spcBef>
                        <a:spcAft>
                          <a:spcPts val="0"/>
                        </a:spcAft>
                        <a:buNone/>
                      </a:pPr>
                      <a:r>
                        <a:rPr lang="de-DE" sz="2000"/>
                        <a:t>0</a:t>
                      </a:r>
                      <a:endParaRPr/>
                    </a:p>
                  </a:txBody>
                  <a:tcPr marT="45725" marB="45725" marR="91450" marL="91450">
                    <a:lnT cap="flat" cmpd="sng" w="12700">
                      <a:solidFill>
                        <a:schemeClr val="dk1"/>
                      </a:solidFill>
                      <a:prstDash val="solid"/>
                      <a:round/>
                      <a:headEnd len="sm" w="sm" type="none"/>
                      <a:tailEnd len="sm" w="sm" type="none"/>
                    </a:lnT>
                  </a:tcPr>
                </a:tc>
                <a:tc>
                  <a:txBody>
                    <a:bodyPr/>
                    <a:lstStyle/>
                    <a:p>
                      <a:pPr indent="0" lvl="0" marL="0" marR="0" rtl="0" algn="r">
                        <a:spcBef>
                          <a:spcPts val="0"/>
                        </a:spcBef>
                        <a:spcAft>
                          <a:spcPts val="0"/>
                        </a:spcAft>
                        <a:buNone/>
                      </a:pPr>
                      <a:r>
                        <a:rPr lang="de-DE" sz="2000"/>
                        <a:t>58</a:t>
                      </a:r>
                      <a:endParaRPr/>
                    </a:p>
                    <a:p>
                      <a:pPr indent="0" lvl="0" marL="0" marR="0" rtl="0" algn="r">
                        <a:spcBef>
                          <a:spcPts val="0"/>
                        </a:spcBef>
                        <a:spcAft>
                          <a:spcPts val="0"/>
                        </a:spcAft>
                        <a:buNone/>
                      </a:pPr>
                      <a:r>
                        <a:rPr lang="de-DE" sz="2000"/>
                        <a:t>7</a:t>
                      </a:r>
                      <a:endParaRPr/>
                    </a:p>
                    <a:p>
                      <a:pPr indent="0" lvl="0" marL="0" marR="0" rtl="0" algn="r">
                        <a:spcBef>
                          <a:spcPts val="0"/>
                        </a:spcBef>
                        <a:spcAft>
                          <a:spcPts val="0"/>
                        </a:spcAft>
                        <a:buNone/>
                      </a:pPr>
                      <a:r>
                        <a:rPr lang="de-DE" sz="2000"/>
                        <a:t>0</a:t>
                      </a:r>
                      <a:endParaRPr/>
                    </a:p>
                    <a:p>
                      <a:pPr indent="0" lvl="0" marL="0" marR="0" rtl="0" algn="r">
                        <a:spcBef>
                          <a:spcPts val="0"/>
                        </a:spcBef>
                        <a:spcAft>
                          <a:spcPts val="0"/>
                        </a:spcAft>
                        <a:buNone/>
                      </a:pPr>
                      <a:r>
                        <a:rPr lang="de-DE" sz="2000"/>
                        <a:t>0</a:t>
                      </a:r>
                      <a:endParaRPr/>
                    </a:p>
                  </a:txBody>
                  <a:tcPr marT="45725" marB="45725" marR="91450" marL="91450">
                    <a:lnT cap="flat" cmpd="sng" w="12700">
                      <a:solidFill>
                        <a:schemeClr val="dk1"/>
                      </a:solidFill>
                      <a:prstDash val="solid"/>
                      <a:round/>
                      <a:headEnd len="sm" w="sm" type="none"/>
                      <a:tailEnd len="sm" w="sm" type="none"/>
                    </a:lnT>
                  </a:tcPr>
                </a:tc>
                <a:tc>
                  <a:txBody>
                    <a:bodyPr/>
                    <a:lstStyle/>
                    <a:p>
                      <a:pPr indent="0" lvl="0" marL="0" marR="0" rtl="0" algn="r">
                        <a:spcBef>
                          <a:spcPts val="0"/>
                        </a:spcBef>
                        <a:spcAft>
                          <a:spcPts val="0"/>
                        </a:spcAft>
                        <a:buNone/>
                      </a:pPr>
                      <a:r>
                        <a:rPr lang="de-DE" sz="2000"/>
                        <a:t>20</a:t>
                      </a:r>
                      <a:endParaRPr/>
                    </a:p>
                    <a:p>
                      <a:pPr indent="0" lvl="0" marL="0" marR="0" rtl="0" algn="r">
                        <a:spcBef>
                          <a:spcPts val="0"/>
                        </a:spcBef>
                        <a:spcAft>
                          <a:spcPts val="0"/>
                        </a:spcAft>
                        <a:buNone/>
                      </a:pPr>
                      <a:r>
                        <a:rPr lang="de-DE" sz="2000"/>
                        <a:t>11</a:t>
                      </a:r>
                      <a:endParaRPr/>
                    </a:p>
                    <a:p>
                      <a:pPr indent="0" lvl="0" marL="0" marR="0" rtl="0" algn="r">
                        <a:spcBef>
                          <a:spcPts val="0"/>
                        </a:spcBef>
                        <a:spcAft>
                          <a:spcPts val="0"/>
                        </a:spcAft>
                        <a:buNone/>
                      </a:pPr>
                      <a:r>
                        <a:rPr lang="de-DE" sz="2000"/>
                        <a:t>6</a:t>
                      </a:r>
                      <a:endParaRPr/>
                    </a:p>
                    <a:p>
                      <a:pPr indent="0" lvl="0" marL="0" marR="0" rtl="0" algn="r">
                        <a:spcBef>
                          <a:spcPts val="0"/>
                        </a:spcBef>
                        <a:spcAft>
                          <a:spcPts val="0"/>
                        </a:spcAft>
                        <a:buNone/>
                      </a:pPr>
                      <a:r>
                        <a:rPr lang="de-DE" sz="2000"/>
                        <a:t>38</a:t>
                      </a:r>
                      <a:endParaRPr/>
                    </a:p>
                  </a:txBody>
                  <a:tcPr marT="45725" marB="45725" marR="91450" marL="91450">
                    <a:lnT cap="flat" cmpd="sng" w="12700">
                      <a:solidFill>
                        <a:schemeClr val="dk1"/>
                      </a:solidFill>
                      <a:prstDash val="solid"/>
                      <a:round/>
                      <a:headEnd len="sm" w="sm" type="none"/>
                      <a:tailEnd len="sm" w="sm" type="none"/>
                    </a:lnT>
                  </a:tcPr>
                </a:tc>
              </a:tr>
            </a:tbl>
          </a:graphicData>
        </a:graphic>
      </p:graphicFrame>
      <p:sp>
        <p:nvSpPr>
          <p:cNvPr id="300" name="Google Shape;300;p19"/>
          <p:cNvSpPr txBox="1"/>
          <p:nvPr/>
        </p:nvSpPr>
        <p:spPr>
          <a:xfrm>
            <a:off x="357158" y="110248"/>
            <a:ext cx="8572560" cy="69149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de-DE" sz="2800">
                <a:solidFill>
                  <a:schemeClr val="dk1"/>
                </a:solidFill>
                <a:latin typeface="Arial"/>
                <a:ea typeface="Arial"/>
                <a:cs typeface="Arial"/>
                <a:sym typeface="Arial"/>
              </a:rPr>
              <a:t>Cosine</a:t>
            </a:r>
            <a:r>
              <a:rPr lang="de-DE" sz="2800">
                <a:solidFill>
                  <a:schemeClr val="dk1"/>
                </a:solidFill>
                <a:latin typeface="Lucida Sans"/>
                <a:ea typeface="Lucida Sans"/>
                <a:cs typeface="Lucida Sans"/>
                <a:sym typeface="Lucida Sans"/>
              </a:rPr>
              <a:t> similarity </a:t>
            </a:r>
            <a:r>
              <a:rPr lang="de-DE" sz="2800">
                <a:solidFill>
                  <a:schemeClr val="dk1"/>
                </a:solidFill>
                <a:latin typeface="Arial"/>
                <a:ea typeface="Arial"/>
                <a:cs typeface="Arial"/>
                <a:sym typeface="Arial"/>
              </a:rPr>
              <a:t>example with normalised vectors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0"/>
          <p:cNvSpPr txBox="1"/>
          <p:nvPr/>
        </p:nvSpPr>
        <p:spPr>
          <a:xfrm>
            <a:off x="6553200" y="6477000"/>
            <a:ext cx="2133600" cy="244475"/>
          </a:xfrm>
          <a:prstGeom prst="rect">
            <a:avLst/>
          </a:prstGeom>
          <a:noFill/>
          <a:ln>
            <a:noFill/>
          </a:ln>
        </p:spPr>
        <p:txBody>
          <a:bodyPr anchorCtr="0" anchor="ctr" bIns="46800" lIns="90000" spcFirstLastPara="1" rIns="90000" wrap="square" tIns="46800">
            <a:noAutofit/>
          </a:bodyPr>
          <a:lstStyle/>
          <a:p>
            <a:pPr indent="0" lvl="0" marL="0" marR="0" rtl="0" algn="r">
              <a:spcBef>
                <a:spcPts val="0"/>
              </a:spcBef>
              <a:spcAft>
                <a:spcPts val="0"/>
              </a:spcAft>
              <a:buNone/>
            </a:pPr>
            <a:fld id="{00000000-1234-1234-1234-123412341234}" type="slidenum">
              <a:rPr lang="de-DE" sz="1200">
                <a:solidFill>
                  <a:srgbClr val="898989"/>
                </a:solidFill>
                <a:latin typeface="Calibri"/>
                <a:ea typeface="Calibri"/>
                <a:cs typeface="Calibri"/>
                <a:sym typeface="Calibri"/>
              </a:rPr>
              <a:t>‹#›</a:t>
            </a:fld>
            <a:endParaRPr sz="1200">
              <a:solidFill>
                <a:srgbClr val="898989"/>
              </a:solidFill>
              <a:latin typeface="Calibri"/>
              <a:ea typeface="Calibri"/>
              <a:cs typeface="Calibri"/>
              <a:sym typeface="Calibri"/>
            </a:endParaRPr>
          </a:p>
        </p:txBody>
      </p:sp>
      <p:sp>
        <p:nvSpPr>
          <p:cNvPr id="307" name="Google Shape;307;p20"/>
          <p:cNvSpPr txBox="1"/>
          <p:nvPr/>
        </p:nvSpPr>
        <p:spPr>
          <a:xfrm>
            <a:off x="497431" y="2023724"/>
            <a:ext cx="8143932" cy="36433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de-DE" sz="2000">
                <a:solidFill>
                  <a:schemeClr val="dk1"/>
                </a:solidFill>
                <a:latin typeface="Arial"/>
                <a:ea typeface="Arial"/>
                <a:cs typeface="Arial"/>
                <a:sym typeface="Arial"/>
              </a:rPr>
              <a:t>         term frequencies (counts)               log frequency weighting</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de-DE" sz="2000">
                <a:solidFill>
                  <a:schemeClr val="dk1"/>
                </a:solidFill>
                <a:latin typeface="Arial"/>
                <a:ea typeface="Arial"/>
                <a:cs typeface="Arial"/>
                <a:sym typeface="Arial"/>
              </a:rPr>
              <a:t>          (To simplify this example, we don</a:t>
            </a:r>
            <a:r>
              <a:rPr baseline="30000" lang="de-DE" sz="2000">
                <a:solidFill>
                  <a:schemeClr val="dk1"/>
                </a:solidFill>
                <a:latin typeface="Calibri"/>
                <a:ea typeface="Calibri"/>
                <a:cs typeface="Calibri"/>
                <a:sym typeface="Calibri"/>
              </a:rPr>
              <a:t>‘</a:t>
            </a:r>
            <a:r>
              <a:rPr lang="de-DE" sz="2000">
                <a:solidFill>
                  <a:schemeClr val="dk1"/>
                </a:solidFill>
                <a:latin typeface="Arial"/>
                <a:ea typeface="Arial"/>
                <a:cs typeface="Arial"/>
                <a:sym typeface="Arial"/>
              </a:rPr>
              <a:t>t perform idf weighting.)</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p:txBody>
      </p:sp>
      <p:sp>
        <p:nvSpPr>
          <p:cNvPr id="308" name="Google Shape;308;p20"/>
          <p:cNvSpPr txBox="1"/>
          <p:nvPr/>
        </p:nvSpPr>
        <p:spPr>
          <a:xfrm>
            <a:off x="7640638" y="-33338"/>
            <a:ext cx="925512" cy="33655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lt1"/>
              </a:solidFill>
              <a:latin typeface="Lucida Sans"/>
              <a:ea typeface="Lucida Sans"/>
              <a:cs typeface="Lucida Sans"/>
              <a:sym typeface="Lucida Sans"/>
            </a:endParaRPr>
          </a:p>
        </p:txBody>
      </p:sp>
      <p:sp>
        <p:nvSpPr>
          <p:cNvPr id="309" name="Google Shape;309;p20"/>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graphicFrame>
        <p:nvGraphicFramePr>
          <p:cNvPr id="310" name="Google Shape;310;p20"/>
          <p:cNvGraphicFramePr/>
          <p:nvPr/>
        </p:nvGraphicFramePr>
        <p:xfrm>
          <a:off x="4696127" y="2507342"/>
          <a:ext cx="3000000" cy="3000000"/>
        </p:xfrm>
        <a:graphic>
          <a:graphicData uri="http://schemas.openxmlformats.org/drawingml/2006/table">
            <a:tbl>
              <a:tblPr bandRow="1" firstRow="1">
                <a:noFill/>
                <a:tableStyleId>{5D1093D2-8335-42E4-B4CC-AEE675B86379}</a:tableStyleId>
              </a:tblPr>
              <a:tblGrid>
                <a:gridCol w="1892100"/>
                <a:gridCol w="821850"/>
                <a:gridCol w="829275"/>
                <a:gridCol w="904650"/>
              </a:tblGrid>
              <a:tr h="440050">
                <a:tc>
                  <a:txBody>
                    <a:bodyPr/>
                    <a:lstStyle/>
                    <a:p>
                      <a:pPr indent="0" lvl="0" marL="0" marR="0" rtl="0" algn="l">
                        <a:spcBef>
                          <a:spcPts val="0"/>
                        </a:spcBef>
                        <a:spcAft>
                          <a:spcPts val="0"/>
                        </a:spcAft>
                        <a:buNone/>
                      </a:pPr>
                      <a:r>
                        <a:rPr b="0" lang="de-DE" sz="2000"/>
                        <a:t>term</a:t>
                      </a:r>
                      <a:endParaRPr b="0" sz="2000">
                        <a:solidFill>
                          <a:schemeClr val="dk1"/>
                        </a:solidFill>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b="0" lang="de-DE" sz="2000"/>
                        <a:t>SaS</a:t>
                      </a:r>
                      <a:endParaRPr b="0" sz="2000">
                        <a:solidFill>
                          <a:schemeClr val="dk1"/>
                        </a:solidFill>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b="0" lang="de-DE" sz="2000"/>
                        <a:t>PaP</a:t>
                      </a:r>
                      <a:endParaRPr b="0" sz="2000">
                        <a:solidFill>
                          <a:schemeClr val="dk1"/>
                        </a:solidFill>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b="0" lang="de-DE" sz="2000"/>
                        <a:t>WH</a:t>
                      </a:r>
                      <a:endParaRPr b="0" sz="2000">
                        <a:solidFill>
                          <a:schemeClr val="dk1"/>
                        </a:solidFill>
                      </a:endParaRPr>
                    </a:p>
                  </a:txBody>
                  <a:tcPr marT="45725" marB="45725" marR="91450" marL="91450">
                    <a:lnB cap="flat" cmpd="sng" w="12700">
                      <a:solidFill>
                        <a:schemeClr val="dk1"/>
                      </a:solidFill>
                      <a:prstDash val="solid"/>
                      <a:round/>
                      <a:headEnd len="sm" w="sm" type="none"/>
                      <a:tailEnd len="sm" w="sm" type="none"/>
                    </a:lnB>
                  </a:tcPr>
                </a:tc>
              </a:tr>
              <a:tr h="1143475">
                <a:tc>
                  <a:txBody>
                    <a:bodyPr/>
                    <a:lstStyle/>
                    <a:p>
                      <a:pPr indent="0" lvl="0" marL="0" marR="0" rtl="0" algn="l">
                        <a:spcBef>
                          <a:spcPts val="0"/>
                        </a:spcBef>
                        <a:spcAft>
                          <a:spcPts val="0"/>
                        </a:spcAft>
                        <a:buNone/>
                      </a:pPr>
                      <a:r>
                        <a:rPr lang="de-DE" sz="2000"/>
                        <a:t>AFFECTION</a:t>
                      </a:r>
                      <a:endParaRPr/>
                    </a:p>
                    <a:p>
                      <a:pPr indent="0" lvl="0" marL="0" marR="0" rtl="0" algn="l">
                        <a:spcBef>
                          <a:spcPts val="0"/>
                        </a:spcBef>
                        <a:spcAft>
                          <a:spcPts val="0"/>
                        </a:spcAft>
                        <a:buNone/>
                      </a:pPr>
                      <a:r>
                        <a:rPr lang="de-DE" sz="2000"/>
                        <a:t>JEALOUS</a:t>
                      </a:r>
                      <a:endParaRPr/>
                    </a:p>
                    <a:p>
                      <a:pPr indent="0" lvl="0" marL="0" marR="0" rtl="0" algn="l">
                        <a:spcBef>
                          <a:spcPts val="0"/>
                        </a:spcBef>
                        <a:spcAft>
                          <a:spcPts val="0"/>
                        </a:spcAft>
                        <a:buNone/>
                      </a:pPr>
                      <a:r>
                        <a:rPr lang="de-DE" sz="2000"/>
                        <a:t>GOSSIP</a:t>
                      </a:r>
                      <a:endParaRPr/>
                    </a:p>
                    <a:p>
                      <a:pPr indent="0" lvl="0" marL="0" marR="0" rtl="0" algn="l">
                        <a:spcBef>
                          <a:spcPts val="0"/>
                        </a:spcBef>
                        <a:spcAft>
                          <a:spcPts val="0"/>
                        </a:spcAft>
                        <a:buNone/>
                      </a:pPr>
                      <a:r>
                        <a:rPr lang="de-DE" sz="2000"/>
                        <a:t>WUTHERING</a:t>
                      </a:r>
                      <a:endParaRPr/>
                    </a:p>
                  </a:txBody>
                  <a:tcPr marT="45725" marB="45725" marR="91450" marL="91450">
                    <a:lnT cap="flat" cmpd="sng" w="12700">
                      <a:solidFill>
                        <a:schemeClr val="dk1"/>
                      </a:solidFill>
                      <a:prstDash val="solid"/>
                      <a:round/>
                      <a:headEnd len="sm" w="sm" type="none"/>
                      <a:tailEnd len="sm" w="sm" type="none"/>
                    </a:lnT>
                  </a:tcPr>
                </a:tc>
                <a:tc>
                  <a:txBody>
                    <a:bodyPr/>
                    <a:lstStyle/>
                    <a:p>
                      <a:pPr indent="0" lvl="0" marL="0" marR="0" rtl="0" algn="r">
                        <a:spcBef>
                          <a:spcPts val="0"/>
                        </a:spcBef>
                        <a:spcAft>
                          <a:spcPts val="0"/>
                        </a:spcAft>
                        <a:buNone/>
                      </a:pPr>
                      <a:r>
                        <a:rPr lang="de-DE" sz="2000"/>
                        <a:t>3.06</a:t>
                      </a:r>
                      <a:endParaRPr/>
                    </a:p>
                    <a:p>
                      <a:pPr indent="0" lvl="0" marL="0" marR="0" rtl="0" algn="r">
                        <a:spcBef>
                          <a:spcPts val="0"/>
                        </a:spcBef>
                        <a:spcAft>
                          <a:spcPts val="0"/>
                        </a:spcAft>
                        <a:buNone/>
                      </a:pPr>
                      <a:r>
                        <a:rPr lang="de-DE" sz="2000"/>
                        <a:t>2.0</a:t>
                      </a:r>
                      <a:endParaRPr/>
                    </a:p>
                    <a:p>
                      <a:pPr indent="0" lvl="0" marL="0" marR="0" rtl="0" algn="r">
                        <a:spcBef>
                          <a:spcPts val="0"/>
                        </a:spcBef>
                        <a:spcAft>
                          <a:spcPts val="0"/>
                        </a:spcAft>
                        <a:buNone/>
                      </a:pPr>
                      <a:r>
                        <a:rPr lang="de-DE" sz="2000"/>
                        <a:t>1.30</a:t>
                      </a:r>
                      <a:endParaRPr/>
                    </a:p>
                    <a:p>
                      <a:pPr indent="0" lvl="0" marL="0" marR="0" rtl="0" algn="r">
                        <a:spcBef>
                          <a:spcPts val="0"/>
                        </a:spcBef>
                        <a:spcAft>
                          <a:spcPts val="0"/>
                        </a:spcAft>
                        <a:buNone/>
                      </a:pPr>
                      <a:r>
                        <a:rPr lang="de-DE" sz="2000"/>
                        <a:t>0</a:t>
                      </a:r>
                      <a:endParaRPr sz="1600"/>
                    </a:p>
                  </a:txBody>
                  <a:tcPr marT="45725" marB="45725" marR="91450" marL="91450">
                    <a:lnT cap="flat" cmpd="sng" w="12700">
                      <a:solidFill>
                        <a:schemeClr val="dk1"/>
                      </a:solidFill>
                      <a:prstDash val="solid"/>
                      <a:round/>
                      <a:headEnd len="sm" w="sm" type="none"/>
                      <a:tailEnd len="sm" w="sm" type="none"/>
                    </a:lnT>
                  </a:tcPr>
                </a:tc>
                <a:tc>
                  <a:txBody>
                    <a:bodyPr/>
                    <a:lstStyle/>
                    <a:p>
                      <a:pPr indent="0" lvl="0" marL="0" marR="0" rtl="0" algn="r">
                        <a:spcBef>
                          <a:spcPts val="0"/>
                        </a:spcBef>
                        <a:spcAft>
                          <a:spcPts val="0"/>
                        </a:spcAft>
                        <a:buNone/>
                      </a:pPr>
                      <a:r>
                        <a:rPr lang="de-DE" sz="2000"/>
                        <a:t>2.76</a:t>
                      </a:r>
                      <a:endParaRPr/>
                    </a:p>
                    <a:p>
                      <a:pPr indent="0" lvl="0" marL="0" marR="0" rtl="0" algn="r">
                        <a:spcBef>
                          <a:spcPts val="0"/>
                        </a:spcBef>
                        <a:spcAft>
                          <a:spcPts val="0"/>
                        </a:spcAft>
                        <a:buNone/>
                      </a:pPr>
                      <a:r>
                        <a:rPr lang="de-DE" sz="2000"/>
                        <a:t>1.85</a:t>
                      </a:r>
                      <a:endParaRPr/>
                    </a:p>
                    <a:p>
                      <a:pPr indent="0" lvl="0" marL="0" marR="0" rtl="0" algn="r">
                        <a:spcBef>
                          <a:spcPts val="0"/>
                        </a:spcBef>
                        <a:spcAft>
                          <a:spcPts val="0"/>
                        </a:spcAft>
                        <a:buNone/>
                      </a:pPr>
                      <a:r>
                        <a:rPr lang="de-DE" sz="2000"/>
                        <a:t>0</a:t>
                      </a:r>
                      <a:endParaRPr/>
                    </a:p>
                    <a:p>
                      <a:pPr indent="0" lvl="0" marL="0" marR="0" rtl="0" algn="r">
                        <a:spcBef>
                          <a:spcPts val="0"/>
                        </a:spcBef>
                        <a:spcAft>
                          <a:spcPts val="0"/>
                        </a:spcAft>
                        <a:buNone/>
                      </a:pPr>
                      <a:r>
                        <a:rPr lang="de-DE" sz="2000"/>
                        <a:t>0</a:t>
                      </a:r>
                      <a:endParaRPr/>
                    </a:p>
                  </a:txBody>
                  <a:tcPr marT="45725" marB="45725" marR="91450" marL="91450">
                    <a:lnT cap="flat" cmpd="sng" w="12700">
                      <a:solidFill>
                        <a:schemeClr val="dk1"/>
                      </a:solidFill>
                      <a:prstDash val="solid"/>
                      <a:round/>
                      <a:headEnd len="sm" w="sm" type="none"/>
                      <a:tailEnd len="sm" w="sm" type="none"/>
                    </a:lnT>
                  </a:tcPr>
                </a:tc>
                <a:tc>
                  <a:txBody>
                    <a:bodyPr/>
                    <a:lstStyle/>
                    <a:p>
                      <a:pPr indent="0" lvl="0" marL="0" marR="0" rtl="0" algn="r">
                        <a:spcBef>
                          <a:spcPts val="0"/>
                        </a:spcBef>
                        <a:spcAft>
                          <a:spcPts val="0"/>
                        </a:spcAft>
                        <a:buNone/>
                      </a:pPr>
                      <a:r>
                        <a:rPr lang="de-DE" sz="2000"/>
                        <a:t>2.30</a:t>
                      </a:r>
                      <a:endParaRPr/>
                    </a:p>
                    <a:p>
                      <a:pPr indent="0" lvl="0" marL="0" marR="0" rtl="0" algn="r">
                        <a:spcBef>
                          <a:spcPts val="0"/>
                        </a:spcBef>
                        <a:spcAft>
                          <a:spcPts val="0"/>
                        </a:spcAft>
                        <a:buNone/>
                      </a:pPr>
                      <a:r>
                        <a:rPr lang="de-DE" sz="2000"/>
                        <a:t>2.04</a:t>
                      </a:r>
                      <a:endParaRPr/>
                    </a:p>
                    <a:p>
                      <a:pPr indent="0" lvl="0" marL="0" marR="0" rtl="0" algn="r">
                        <a:spcBef>
                          <a:spcPts val="0"/>
                        </a:spcBef>
                        <a:spcAft>
                          <a:spcPts val="0"/>
                        </a:spcAft>
                        <a:buNone/>
                      </a:pPr>
                      <a:r>
                        <a:rPr lang="de-DE" sz="2000"/>
                        <a:t>1.78</a:t>
                      </a:r>
                      <a:endParaRPr/>
                    </a:p>
                    <a:p>
                      <a:pPr indent="0" lvl="0" marL="0" marR="0" rtl="0" algn="r">
                        <a:spcBef>
                          <a:spcPts val="0"/>
                        </a:spcBef>
                        <a:spcAft>
                          <a:spcPts val="0"/>
                        </a:spcAft>
                        <a:buNone/>
                      </a:pPr>
                      <a:r>
                        <a:rPr lang="de-DE" sz="2000"/>
                        <a:t>2.58</a:t>
                      </a:r>
                      <a:endParaRPr/>
                    </a:p>
                  </a:txBody>
                  <a:tcPr marT="45725" marB="45725" marR="91450" marL="91450">
                    <a:lnT cap="flat" cmpd="sng" w="12700">
                      <a:solidFill>
                        <a:schemeClr val="dk1"/>
                      </a:solidFill>
                      <a:prstDash val="solid"/>
                      <a:round/>
                      <a:headEnd len="sm" w="sm" type="none"/>
                      <a:tailEnd len="sm" w="sm" type="none"/>
                    </a:lnT>
                  </a:tcPr>
                </a:tc>
              </a:tr>
            </a:tbl>
          </a:graphicData>
        </a:graphic>
      </p:graphicFrame>
      <p:graphicFrame>
        <p:nvGraphicFramePr>
          <p:cNvPr id="311" name="Google Shape;311;p20"/>
          <p:cNvGraphicFramePr/>
          <p:nvPr/>
        </p:nvGraphicFramePr>
        <p:xfrm>
          <a:off x="233031" y="2507342"/>
          <a:ext cx="3000000" cy="3000000"/>
        </p:xfrm>
        <a:graphic>
          <a:graphicData uri="http://schemas.openxmlformats.org/drawingml/2006/table">
            <a:tbl>
              <a:tblPr bandRow="1" firstRow="1">
                <a:noFill/>
                <a:tableStyleId>{5D1093D2-8335-42E4-B4CC-AEE675B86379}</a:tableStyleId>
              </a:tblPr>
              <a:tblGrid>
                <a:gridCol w="1864250"/>
                <a:gridCol w="810550"/>
                <a:gridCol w="729500"/>
                <a:gridCol w="810550"/>
              </a:tblGrid>
              <a:tr h="440050">
                <a:tc>
                  <a:txBody>
                    <a:bodyPr/>
                    <a:lstStyle/>
                    <a:p>
                      <a:pPr indent="0" lvl="0" marL="0" marR="0" rtl="0" algn="l">
                        <a:spcBef>
                          <a:spcPts val="0"/>
                        </a:spcBef>
                        <a:spcAft>
                          <a:spcPts val="0"/>
                        </a:spcAft>
                        <a:buNone/>
                      </a:pPr>
                      <a:r>
                        <a:rPr b="0" lang="de-DE" sz="2000"/>
                        <a:t>term</a:t>
                      </a:r>
                      <a:endParaRPr b="0" sz="2000">
                        <a:solidFill>
                          <a:schemeClr val="dk1"/>
                        </a:solidFill>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b="0" lang="de-DE" sz="2000"/>
                        <a:t>SaS</a:t>
                      </a:r>
                      <a:endParaRPr b="0" sz="2000">
                        <a:solidFill>
                          <a:schemeClr val="dk1"/>
                        </a:solidFill>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b="0" lang="de-DE" sz="2000"/>
                        <a:t>PaP</a:t>
                      </a:r>
                      <a:endParaRPr b="0" sz="2000">
                        <a:solidFill>
                          <a:schemeClr val="dk1"/>
                        </a:solidFill>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b="0" lang="de-DE" sz="2000"/>
                        <a:t>WH</a:t>
                      </a:r>
                      <a:endParaRPr b="0" sz="2000">
                        <a:solidFill>
                          <a:schemeClr val="dk1"/>
                        </a:solidFill>
                      </a:endParaRPr>
                    </a:p>
                  </a:txBody>
                  <a:tcPr marT="45725" marB="45725" marR="91450" marL="91450">
                    <a:lnB cap="flat" cmpd="sng" w="12700">
                      <a:solidFill>
                        <a:schemeClr val="dk1"/>
                      </a:solidFill>
                      <a:prstDash val="solid"/>
                      <a:round/>
                      <a:headEnd len="sm" w="sm" type="none"/>
                      <a:tailEnd len="sm" w="sm" type="none"/>
                    </a:lnB>
                  </a:tcPr>
                </a:tc>
              </a:tr>
              <a:tr h="1143475">
                <a:tc>
                  <a:txBody>
                    <a:bodyPr/>
                    <a:lstStyle/>
                    <a:p>
                      <a:pPr indent="0" lvl="0" marL="0" marR="0" rtl="0" algn="l">
                        <a:spcBef>
                          <a:spcPts val="0"/>
                        </a:spcBef>
                        <a:spcAft>
                          <a:spcPts val="0"/>
                        </a:spcAft>
                        <a:buNone/>
                      </a:pPr>
                      <a:r>
                        <a:rPr lang="de-DE" sz="2000"/>
                        <a:t>AFFECTION</a:t>
                      </a:r>
                      <a:endParaRPr/>
                    </a:p>
                    <a:p>
                      <a:pPr indent="0" lvl="0" marL="0" marR="0" rtl="0" algn="l">
                        <a:spcBef>
                          <a:spcPts val="0"/>
                        </a:spcBef>
                        <a:spcAft>
                          <a:spcPts val="0"/>
                        </a:spcAft>
                        <a:buNone/>
                      </a:pPr>
                      <a:r>
                        <a:rPr lang="de-DE" sz="2000"/>
                        <a:t>JEALOUS</a:t>
                      </a:r>
                      <a:endParaRPr/>
                    </a:p>
                    <a:p>
                      <a:pPr indent="0" lvl="0" marL="0" marR="0" rtl="0" algn="l">
                        <a:spcBef>
                          <a:spcPts val="0"/>
                        </a:spcBef>
                        <a:spcAft>
                          <a:spcPts val="0"/>
                        </a:spcAft>
                        <a:buNone/>
                      </a:pPr>
                      <a:r>
                        <a:rPr lang="de-DE" sz="2000"/>
                        <a:t>GOSSIP</a:t>
                      </a:r>
                      <a:endParaRPr/>
                    </a:p>
                    <a:p>
                      <a:pPr indent="0" lvl="0" marL="0" marR="0" rtl="0" algn="l">
                        <a:spcBef>
                          <a:spcPts val="0"/>
                        </a:spcBef>
                        <a:spcAft>
                          <a:spcPts val="0"/>
                        </a:spcAft>
                        <a:buNone/>
                      </a:pPr>
                      <a:r>
                        <a:rPr lang="de-DE" sz="2000"/>
                        <a:t>WUTHERING</a:t>
                      </a:r>
                      <a:endParaRPr/>
                    </a:p>
                  </a:txBody>
                  <a:tcPr marT="45725" marB="45725" marR="91450" marL="91450">
                    <a:lnT cap="flat" cmpd="sng" w="12700">
                      <a:solidFill>
                        <a:schemeClr val="dk1"/>
                      </a:solidFill>
                      <a:prstDash val="solid"/>
                      <a:round/>
                      <a:headEnd len="sm" w="sm" type="none"/>
                      <a:tailEnd len="sm" w="sm" type="none"/>
                    </a:lnT>
                  </a:tcPr>
                </a:tc>
                <a:tc>
                  <a:txBody>
                    <a:bodyPr/>
                    <a:lstStyle/>
                    <a:p>
                      <a:pPr indent="0" lvl="0" marL="0" marR="0" rtl="0" algn="r">
                        <a:spcBef>
                          <a:spcPts val="0"/>
                        </a:spcBef>
                        <a:spcAft>
                          <a:spcPts val="0"/>
                        </a:spcAft>
                        <a:buNone/>
                      </a:pPr>
                      <a:r>
                        <a:rPr lang="de-DE" sz="2000"/>
                        <a:t>115</a:t>
                      </a:r>
                      <a:endParaRPr/>
                    </a:p>
                    <a:p>
                      <a:pPr indent="0" lvl="0" marL="0" marR="0" rtl="0" algn="r">
                        <a:spcBef>
                          <a:spcPts val="0"/>
                        </a:spcBef>
                        <a:spcAft>
                          <a:spcPts val="0"/>
                        </a:spcAft>
                        <a:buNone/>
                      </a:pPr>
                      <a:r>
                        <a:rPr lang="de-DE" sz="2000"/>
                        <a:t>10</a:t>
                      </a:r>
                      <a:endParaRPr/>
                    </a:p>
                    <a:p>
                      <a:pPr indent="0" lvl="0" marL="0" marR="0" rtl="0" algn="r">
                        <a:spcBef>
                          <a:spcPts val="0"/>
                        </a:spcBef>
                        <a:spcAft>
                          <a:spcPts val="0"/>
                        </a:spcAft>
                        <a:buNone/>
                      </a:pPr>
                      <a:r>
                        <a:rPr lang="de-DE" sz="2000"/>
                        <a:t>2</a:t>
                      </a:r>
                      <a:endParaRPr/>
                    </a:p>
                    <a:p>
                      <a:pPr indent="0" lvl="0" marL="0" marR="0" rtl="0" algn="r">
                        <a:spcBef>
                          <a:spcPts val="0"/>
                        </a:spcBef>
                        <a:spcAft>
                          <a:spcPts val="0"/>
                        </a:spcAft>
                        <a:buNone/>
                      </a:pPr>
                      <a:r>
                        <a:rPr lang="de-DE" sz="2000"/>
                        <a:t>0</a:t>
                      </a:r>
                      <a:endParaRPr/>
                    </a:p>
                  </a:txBody>
                  <a:tcPr marT="45725" marB="45725" marR="91450" marL="91450">
                    <a:lnT cap="flat" cmpd="sng" w="12700">
                      <a:solidFill>
                        <a:schemeClr val="dk1"/>
                      </a:solidFill>
                      <a:prstDash val="solid"/>
                      <a:round/>
                      <a:headEnd len="sm" w="sm" type="none"/>
                      <a:tailEnd len="sm" w="sm" type="none"/>
                    </a:lnT>
                  </a:tcPr>
                </a:tc>
                <a:tc>
                  <a:txBody>
                    <a:bodyPr/>
                    <a:lstStyle/>
                    <a:p>
                      <a:pPr indent="0" lvl="0" marL="0" marR="0" rtl="0" algn="r">
                        <a:spcBef>
                          <a:spcPts val="0"/>
                        </a:spcBef>
                        <a:spcAft>
                          <a:spcPts val="0"/>
                        </a:spcAft>
                        <a:buNone/>
                      </a:pPr>
                      <a:r>
                        <a:rPr lang="de-DE" sz="2000"/>
                        <a:t>58</a:t>
                      </a:r>
                      <a:endParaRPr/>
                    </a:p>
                    <a:p>
                      <a:pPr indent="0" lvl="0" marL="0" marR="0" rtl="0" algn="r">
                        <a:spcBef>
                          <a:spcPts val="0"/>
                        </a:spcBef>
                        <a:spcAft>
                          <a:spcPts val="0"/>
                        </a:spcAft>
                        <a:buNone/>
                      </a:pPr>
                      <a:r>
                        <a:rPr lang="de-DE" sz="2000"/>
                        <a:t>7</a:t>
                      </a:r>
                      <a:endParaRPr/>
                    </a:p>
                    <a:p>
                      <a:pPr indent="0" lvl="0" marL="0" marR="0" rtl="0" algn="r">
                        <a:spcBef>
                          <a:spcPts val="0"/>
                        </a:spcBef>
                        <a:spcAft>
                          <a:spcPts val="0"/>
                        </a:spcAft>
                        <a:buNone/>
                      </a:pPr>
                      <a:r>
                        <a:rPr lang="de-DE" sz="2000"/>
                        <a:t>0</a:t>
                      </a:r>
                      <a:endParaRPr/>
                    </a:p>
                    <a:p>
                      <a:pPr indent="0" lvl="0" marL="0" marR="0" rtl="0" algn="r">
                        <a:spcBef>
                          <a:spcPts val="0"/>
                        </a:spcBef>
                        <a:spcAft>
                          <a:spcPts val="0"/>
                        </a:spcAft>
                        <a:buNone/>
                      </a:pPr>
                      <a:r>
                        <a:rPr lang="de-DE" sz="2000"/>
                        <a:t>0</a:t>
                      </a:r>
                      <a:endParaRPr/>
                    </a:p>
                  </a:txBody>
                  <a:tcPr marT="45725" marB="45725" marR="91450" marL="91450">
                    <a:lnT cap="flat" cmpd="sng" w="12700">
                      <a:solidFill>
                        <a:schemeClr val="dk1"/>
                      </a:solidFill>
                      <a:prstDash val="solid"/>
                      <a:round/>
                      <a:headEnd len="sm" w="sm" type="none"/>
                      <a:tailEnd len="sm" w="sm" type="none"/>
                    </a:lnT>
                  </a:tcPr>
                </a:tc>
                <a:tc>
                  <a:txBody>
                    <a:bodyPr/>
                    <a:lstStyle/>
                    <a:p>
                      <a:pPr indent="0" lvl="0" marL="0" marR="0" rtl="0" algn="r">
                        <a:spcBef>
                          <a:spcPts val="0"/>
                        </a:spcBef>
                        <a:spcAft>
                          <a:spcPts val="0"/>
                        </a:spcAft>
                        <a:buNone/>
                      </a:pPr>
                      <a:r>
                        <a:rPr lang="de-DE" sz="2000"/>
                        <a:t>20</a:t>
                      </a:r>
                      <a:endParaRPr/>
                    </a:p>
                    <a:p>
                      <a:pPr indent="0" lvl="0" marL="0" marR="0" rtl="0" algn="r">
                        <a:spcBef>
                          <a:spcPts val="0"/>
                        </a:spcBef>
                        <a:spcAft>
                          <a:spcPts val="0"/>
                        </a:spcAft>
                        <a:buNone/>
                      </a:pPr>
                      <a:r>
                        <a:rPr lang="de-DE" sz="2000"/>
                        <a:t>11</a:t>
                      </a:r>
                      <a:endParaRPr/>
                    </a:p>
                    <a:p>
                      <a:pPr indent="0" lvl="0" marL="0" marR="0" rtl="0" algn="r">
                        <a:spcBef>
                          <a:spcPts val="0"/>
                        </a:spcBef>
                        <a:spcAft>
                          <a:spcPts val="0"/>
                        </a:spcAft>
                        <a:buNone/>
                      </a:pPr>
                      <a:r>
                        <a:rPr lang="de-DE" sz="2000"/>
                        <a:t>6</a:t>
                      </a:r>
                      <a:endParaRPr/>
                    </a:p>
                    <a:p>
                      <a:pPr indent="0" lvl="0" marL="0" marR="0" rtl="0" algn="r">
                        <a:spcBef>
                          <a:spcPts val="0"/>
                        </a:spcBef>
                        <a:spcAft>
                          <a:spcPts val="0"/>
                        </a:spcAft>
                        <a:buNone/>
                      </a:pPr>
                      <a:r>
                        <a:rPr lang="de-DE" sz="2000"/>
                        <a:t>38</a:t>
                      </a:r>
                      <a:endParaRPr/>
                    </a:p>
                  </a:txBody>
                  <a:tcPr marT="45725" marB="45725" marR="91450" marL="91450">
                    <a:lnT cap="flat" cmpd="sng" w="12700">
                      <a:solidFill>
                        <a:schemeClr val="dk1"/>
                      </a:solidFill>
                      <a:prstDash val="solid"/>
                      <a:round/>
                      <a:headEnd len="sm" w="sm" type="none"/>
                      <a:tailEnd len="sm" w="sm" type="none"/>
                    </a:lnT>
                  </a:tcPr>
                </a:tc>
              </a:tr>
            </a:tbl>
          </a:graphicData>
        </a:graphic>
      </p:graphicFrame>
      <p:sp>
        <p:nvSpPr>
          <p:cNvPr id="312" name="Google Shape;312;p20"/>
          <p:cNvSpPr txBox="1"/>
          <p:nvPr/>
        </p:nvSpPr>
        <p:spPr>
          <a:xfrm>
            <a:off x="357158" y="110248"/>
            <a:ext cx="8572560" cy="69149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de-DE" sz="2800">
                <a:solidFill>
                  <a:schemeClr val="dk1"/>
                </a:solidFill>
                <a:latin typeface="Arial"/>
                <a:ea typeface="Arial"/>
                <a:cs typeface="Arial"/>
                <a:sym typeface="Arial"/>
              </a:rPr>
              <a:t>Cosine</a:t>
            </a:r>
            <a:r>
              <a:rPr lang="de-DE" sz="2800">
                <a:solidFill>
                  <a:schemeClr val="dk1"/>
                </a:solidFill>
                <a:latin typeface="Lucida Sans"/>
                <a:ea typeface="Lucida Sans"/>
                <a:cs typeface="Lucida Sans"/>
                <a:sym typeface="Lucida Sans"/>
              </a:rPr>
              <a:t> similarity </a:t>
            </a:r>
            <a:r>
              <a:rPr lang="de-DE" sz="2800">
                <a:solidFill>
                  <a:schemeClr val="dk1"/>
                </a:solidFill>
                <a:latin typeface="Arial"/>
                <a:ea typeface="Arial"/>
                <a:cs typeface="Arial"/>
                <a:sym typeface="Arial"/>
              </a:rPr>
              <a:t>example with normalised vectors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1"/>
          <p:cNvSpPr txBox="1"/>
          <p:nvPr/>
        </p:nvSpPr>
        <p:spPr>
          <a:xfrm>
            <a:off x="6553200" y="6477000"/>
            <a:ext cx="2133600" cy="244475"/>
          </a:xfrm>
          <a:prstGeom prst="rect">
            <a:avLst/>
          </a:prstGeom>
          <a:noFill/>
          <a:ln>
            <a:noFill/>
          </a:ln>
        </p:spPr>
        <p:txBody>
          <a:bodyPr anchorCtr="0" anchor="ctr" bIns="46800" lIns="90000" spcFirstLastPara="1" rIns="90000" wrap="square" tIns="46800">
            <a:noAutofit/>
          </a:bodyPr>
          <a:lstStyle/>
          <a:p>
            <a:pPr indent="0" lvl="0" marL="0" marR="0" rtl="0" algn="r">
              <a:spcBef>
                <a:spcPts val="0"/>
              </a:spcBef>
              <a:spcAft>
                <a:spcPts val="0"/>
              </a:spcAft>
              <a:buNone/>
            </a:pPr>
            <a:fld id="{00000000-1234-1234-1234-123412341234}" type="slidenum">
              <a:rPr lang="de-DE" sz="1200">
                <a:solidFill>
                  <a:srgbClr val="898989"/>
                </a:solidFill>
                <a:latin typeface="Calibri"/>
                <a:ea typeface="Calibri"/>
                <a:cs typeface="Calibri"/>
                <a:sym typeface="Calibri"/>
              </a:rPr>
              <a:t>‹#›</a:t>
            </a:fld>
            <a:endParaRPr sz="1200">
              <a:solidFill>
                <a:srgbClr val="898989"/>
              </a:solidFill>
              <a:latin typeface="Calibri"/>
              <a:ea typeface="Calibri"/>
              <a:cs typeface="Calibri"/>
              <a:sym typeface="Calibri"/>
            </a:endParaRPr>
          </a:p>
        </p:txBody>
      </p:sp>
      <p:sp>
        <p:nvSpPr>
          <p:cNvPr id="319" name="Google Shape;319;p21"/>
          <p:cNvSpPr txBox="1"/>
          <p:nvPr/>
        </p:nvSpPr>
        <p:spPr>
          <a:xfrm>
            <a:off x="357158" y="110248"/>
            <a:ext cx="8572560" cy="69149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de-DE" sz="2800">
                <a:solidFill>
                  <a:schemeClr val="dk1"/>
                </a:solidFill>
                <a:latin typeface="Arial"/>
                <a:ea typeface="Arial"/>
                <a:cs typeface="Arial"/>
                <a:sym typeface="Arial"/>
              </a:rPr>
              <a:t>Cosine</a:t>
            </a:r>
            <a:r>
              <a:rPr lang="de-DE" sz="2800">
                <a:solidFill>
                  <a:schemeClr val="dk1"/>
                </a:solidFill>
                <a:latin typeface="Lucida Sans"/>
                <a:ea typeface="Lucida Sans"/>
                <a:cs typeface="Lucida Sans"/>
                <a:sym typeface="Lucida Sans"/>
              </a:rPr>
              <a:t> similarity </a:t>
            </a:r>
            <a:r>
              <a:rPr lang="de-DE" sz="2800">
                <a:solidFill>
                  <a:schemeClr val="dk1"/>
                </a:solidFill>
                <a:latin typeface="Arial"/>
                <a:ea typeface="Arial"/>
                <a:cs typeface="Arial"/>
                <a:sym typeface="Arial"/>
              </a:rPr>
              <a:t>example with normalised vectors</a:t>
            </a:r>
            <a:endParaRPr/>
          </a:p>
        </p:txBody>
      </p:sp>
      <p:sp>
        <p:nvSpPr>
          <p:cNvPr id="320" name="Google Shape;320;p21"/>
          <p:cNvSpPr txBox="1"/>
          <p:nvPr/>
        </p:nvSpPr>
        <p:spPr>
          <a:xfrm>
            <a:off x="357158" y="1700807"/>
            <a:ext cx="8501122" cy="27283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de-DE" sz="2000">
                <a:solidFill>
                  <a:schemeClr val="dk1"/>
                </a:solidFill>
                <a:latin typeface="Arial"/>
                <a:ea typeface="Arial"/>
                <a:cs typeface="Arial"/>
                <a:sym typeface="Arial"/>
              </a:rPr>
              <a:t>   log frequency weighting                     log frequency weighting &amp;</a:t>
            </a:r>
            <a:endParaRPr/>
          </a:p>
          <a:p>
            <a:pPr indent="0" lvl="0" marL="0" marR="0" rtl="0" algn="l">
              <a:spcBef>
                <a:spcPts val="0"/>
              </a:spcBef>
              <a:spcAft>
                <a:spcPts val="0"/>
              </a:spcAft>
              <a:buNone/>
            </a:pPr>
            <a:r>
              <a:rPr lang="de-DE" sz="2000">
                <a:solidFill>
                  <a:schemeClr val="dk1"/>
                </a:solidFill>
                <a:latin typeface="Arial"/>
                <a:ea typeface="Arial"/>
                <a:cs typeface="Arial"/>
                <a:sym typeface="Arial"/>
              </a:rPr>
              <a:t>                                                                        cosine normalization</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de-DE" sz="2000">
                <a:solidFill>
                  <a:schemeClr val="dk1"/>
                </a:solidFill>
                <a:latin typeface="Arial"/>
                <a:ea typeface="Arial"/>
                <a:cs typeface="Arial"/>
                <a:sym typeface="Arial"/>
              </a:rPr>
              <a:t>          </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p:txBody>
      </p:sp>
      <p:sp>
        <p:nvSpPr>
          <p:cNvPr id="321" name="Google Shape;321;p21"/>
          <p:cNvSpPr txBox="1"/>
          <p:nvPr/>
        </p:nvSpPr>
        <p:spPr>
          <a:xfrm>
            <a:off x="7640638" y="-33338"/>
            <a:ext cx="925512" cy="33655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lt1"/>
              </a:solidFill>
              <a:latin typeface="Lucida Sans"/>
              <a:ea typeface="Lucida Sans"/>
              <a:cs typeface="Lucida Sans"/>
              <a:sym typeface="Lucida Sans"/>
            </a:endParaRPr>
          </a:p>
        </p:txBody>
      </p:sp>
      <p:sp>
        <p:nvSpPr>
          <p:cNvPr id="322" name="Google Shape;322;p21"/>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graphicFrame>
        <p:nvGraphicFramePr>
          <p:cNvPr id="323" name="Google Shape;323;p21"/>
          <p:cNvGraphicFramePr/>
          <p:nvPr/>
        </p:nvGraphicFramePr>
        <p:xfrm>
          <a:off x="305316" y="2421726"/>
          <a:ext cx="3000000" cy="3000000"/>
        </p:xfrm>
        <a:graphic>
          <a:graphicData uri="http://schemas.openxmlformats.org/drawingml/2006/table">
            <a:tbl>
              <a:tblPr bandRow="1" firstRow="1">
                <a:noFill/>
                <a:tableStyleId>{5D1093D2-8335-42E4-B4CC-AEE675B86379}</a:tableStyleId>
              </a:tblPr>
              <a:tblGrid>
                <a:gridCol w="1643075"/>
                <a:gridCol w="714375"/>
                <a:gridCol w="857250"/>
                <a:gridCol w="785825"/>
              </a:tblGrid>
              <a:tr h="394050">
                <a:tc>
                  <a:txBody>
                    <a:bodyPr/>
                    <a:lstStyle/>
                    <a:p>
                      <a:pPr indent="0" lvl="0" marL="0" marR="0" rtl="0" algn="l">
                        <a:spcBef>
                          <a:spcPts val="0"/>
                        </a:spcBef>
                        <a:spcAft>
                          <a:spcPts val="0"/>
                        </a:spcAft>
                        <a:buNone/>
                      </a:pPr>
                      <a:r>
                        <a:rPr b="0" lang="de-DE" sz="1800"/>
                        <a:t>term</a:t>
                      </a:r>
                      <a:endParaRPr b="0" sz="1800">
                        <a:solidFill>
                          <a:schemeClr val="dk1"/>
                        </a:solidFill>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b="0" lang="de-DE" sz="1800"/>
                        <a:t>SaS</a:t>
                      </a:r>
                      <a:endParaRPr b="0" sz="1800">
                        <a:solidFill>
                          <a:schemeClr val="dk1"/>
                        </a:solidFill>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b="0" lang="de-DE" sz="1800"/>
                        <a:t>PaP</a:t>
                      </a:r>
                      <a:endParaRPr b="0" sz="1800">
                        <a:solidFill>
                          <a:schemeClr val="dk1"/>
                        </a:solidFill>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b="0" lang="de-DE" sz="1800"/>
                        <a:t>WH</a:t>
                      </a:r>
                      <a:endParaRPr b="0" sz="1800">
                        <a:solidFill>
                          <a:schemeClr val="dk1"/>
                        </a:solidFill>
                      </a:endParaRPr>
                    </a:p>
                  </a:txBody>
                  <a:tcPr marT="45725" marB="45725" marR="91450" marL="91450">
                    <a:lnB cap="flat" cmpd="sng" w="12700">
                      <a:solidFill>
                        <a:schemeClr val="dk1"/>
                      </a:solidFill>
                      <a:prstDash val="solid"/>
                      <a:round/>
                      <a:headEnd len="sm" w="sm" type="none"/>
                      <a:tailEnd len="sm" w="sm" type="none"/>
                    </a:lnB>
                  </a:tcPr>
                </a:tc>
              </a:tr>
              <a:tr h="1234700">
                <a:tc>
                  <a:txBody>
                    <a:bodyPr/>
                    <a:lstStyle/>
                    <a:p>
                      <a:pPr indent="0" lvl="0" marL="0" marR="0" rtl="0" algn="l">
                        <a:spcBef>
                          <a:spcPts val="0"/>
                        </a:spcBef>
                        <a:spcAft>
                          <a:spcPts val="0"/>
                        </a:spcAft>
                        <a:buNone/>
                      </a:pPr>
                      <a:r>
                        <a:rPr lang="de-DE" sz="1800"/>
                        <a:t>AFFECTION</a:t>
                      </a:r>
                      <a:endParaRPr/>
                    </a:p>
                    <a:p>
                      <a:pPr indent="0" lvl="0" marL="0" marR="0" rtl="0" algn="l">
                        <a:spcBef>
                          <a:spcPts val="0"/>
                        </a:spcBef>
                        <a:spcAft>
                          <a:spcPts val="0"/>
                        </a:spcAft>
                        <a:buNone/>
                      </a:pPr>
                      <a:r>
                        <a:rPr lang="de-DE" sz="1800"/>
                        <a:t>JEALOUS</a:t>
                      </a:r>
                      <a:endParaRPr/>
                    </a:p>
                    <a:p>
                      <a:pPr indent="0" lvl="0" marL="0" marR="0" rtl="0" algn="l">
                        <a:spcBef>
                          <a:spcPts val="0"/>
                        </a:spcBef>
                        <a:spcAft>
                          <a:spcPts val="0"/>
                        </a:spcAft>
                        <a:buNone/>
                      </a:pPr>
                      <a:r>
                        <a:rPr lang="de-DE" sz="1800"/>
                        <a:t>GOSSIP</a:t>
                      </a:r>
                      <a:endParaRPr/>
                    </a:p>
                    <a:p>
                      <a:pPr indent="0" lvl="0" marL="0" marR="0" rtl="0" algn="l">
                        <a:spcBef>
                          <a:spcPts val="0"/>
                        </a:spcBef>
                        <a:spcAft>
                          <a:spcPts val="0"/>
                        </a:spcAft>
                        <a:buNone/>
                      </a:pPr>
                      <a:r>
                        <a:rPr lang="de-DE" sz="1800"/>
                        <a:t>WUTHERING</a:t>
                      </a:r>
                      <a:endParaRPr/>
                    </a:p>
                  </a:txBody>
                  <a:tcPr marT="45725" marB="45725" marR="91450" marL="91450">
                    <a:lnT cap="flat" cmpd="sng" w="12700">
                      <a:solidFill>
                        <a:schemeClr val="dk1"/>
                      </a:solidFill>
                      <a:prstDash val="solid"/>
                      <a:round/>
                      <a:headEnd len="sm" w="sm" type="none"/>
                      <a:tailEnd len="sm" w="sm" type="none"/>
                    </a:lnT>
                  </a:tcPr>
                </a:tc>
                <a:tc>
                  <a:txBody>
                    <a:bodyPr/>
                    <a:lstStyle/>
                    <a:p>
                      <a:pPr indent="0" lvl="0" marL="0" marR="0" rtl="0" algn="r">
                        <a:spcBef>
                          <a:spcPts val="0"/>
                        </a:spcBef>
                        <a:spcAft>
                          <a:spcPts val="0"/>
                        </a:spcAft>
                        <a:buNone/>
                      </a:pPr>
                      <a:r>
                        <a:rPr lang="de-DE" sz="1800"/>
                        <a:t>3.06</a:t>
                      </a:r>
                      <a:endParaRPr/>
                    </a:p>
                    <a:p>
                      <a:pPr indent="0" lvl="0" marL="0" marR="0" rtl="0" algn="r">
                        <a:spcBef>
                          <a:spcPts val="0"/>
                        </a:spcBef>
                        <a:spcAft>
                          <a:spcPts val="0"/>
                        </a:spcAft>
                        <a:buNone/>
                      </a:pPr>
                      <a:r>
                        <a:rPr lang="de-DE" sz="1800"/>
                        <a:t>2.0</a:t>
                      </a:r>
                      <a:endParaRPr/>
                    </a:p>
                    <a:p>
                      <a:pPr indent="0" lvl="0" marL="0" marR="0" rtl="0" algn="r">
                        <a:spcBef>
                          <a:spcPts val="0"/>
                        </a:spcBef>
                        <a:spcAft>
                          <a:spcPts val="0"/>
                        </a:spcAft>
                        <a:buNone/>
                      </a:pPr>
                      <a:r>
                        <a:rPr lang="de-DE" sz="1800"/>
                        <a:t>1.30</a:t>
                      </a:r>
                      <a:endParaRPr/>
                    </a:p>
                    <a:p>
                      <a:pPr indent="0" lvl="0" marL="0" marR="0" rtl="0" algn="r">
                        <a:spcBef>
                          <a:spcPts val="0"/>
                        </a:spcBef>
                        <a:spcAft>
                          <a:spcPts val="0"/>
                        </a:spcAft>
                        <a:buNone/>
                      </a:pPr>
                      <a:r>
                        <a:rPr lang="de-DE" sz="1800"/>
                        <a:t>0</a:t>
                      </a:r>
                      <a:endParaRPr/>
                    </a:p>
                  </a:txBody>
                  <a:tcPr marT="45725" marB="45725" marR="91450" marL="91450">
                    <a:lnT cap="flat" cmpd="sng" w="12700">
                      <a:solidFill>
                        <a:schemeClr val="dk1"/>
                      </a:solidFill>
                      <a:prstDash val="solid"/>
                      <a:round/>
                      <a:headEnd len="sm" w="sm" type="none"/>
                      <a:tailEnd len="sm" w="sm" type="none"/>
                    </a:lnT>
                  </a:tcPr>
                </a:tc>
                <a:tc>
                  <a:txBody>
                    <a:bodyPr/>
                    <a:lstStyle/>
                    <a:p>
                      <a:pPr indent="0" lvl="0" marL="0" marR="0" rtl="0" algn="r">
                        <a:spcBef>
                          <a:spcPts val="0"/>
                        </a:spcBef>
                        <a:spcAft>
                          <a:spcPts val="0"/>
                        </a:spcAft>
                        <a:buNone/>
                      </a:pPr>
                      <a:r>
                        <a:rPr lang="de-DE" sz="1800"/>
                        <a:t>2.76</a:t>
                      </a:r>
                      <a:endParaRPr/>
                    </a:p>
                    <a:p>
                      <a:pPr indent="0" lvl="0" marL="0" marR="0" rtl="0" algn="r">
                        <a:spcBef>
                          <a:spcPts val="0"/>
                        </a:spcBef>
                        <a:spcAft>
                          <a:spcPts val="0"/>
                        </a:spcAft>
                        <a:buNone/>
                      </a:pPr>
                      <a:r>
                        <a:rPr lang="de-DE" sz="1800"/>
                        <a:t>1.85</a:t>
                      </a:r>
                      <a:endParaRPr/>
                    </a:p>
                    <a:p>
                      <a:pPr indent="0" lvl="0" marL="0" marR="0" rtl="0" algn="r">
                        <a:spcBef>
                          <a:spcPts val="0"/>
                        </a:spcBef>
                        <a:spcAft>
                          <a:spcPts val="0"/>
                        </a:spcAft>
                        <a:buNone/>
                      </a:pPr>
                      <a:r>
                        <a:rPr lang="de-DE" sz="1800"/>
                        <a:t>0</a:t>
                      </a:r>
                      <a:endParaRPr/>
                    </a:p>
                    <a:p>
                      <a:pPr indent="0" lvl="0" marL="0" marR="0" rtl="0" algn="r">
                        <a:spcBef>
                          <a:spcPts val="0"/>
                        </a:spcBef>
                        <a:spcAft>
                          <a:spcPts val="0"/>
                        </a:spcAft>
                        <a:buNone/>
                      </a:pPr>
                      <a:r>
                        <a:rPr lang="de-DE" sz="1800"/>
                        <a:t>0</a:t>
                      </a:r>
                      <a:endParaRPr/>
                    </a:p>
                  </a:txBody>
                  <a:tcPr marT="45725" marB="45725" marR="91450" marL="91450">
                    <a:lnT cap="flat" cmpd="sng" w="12700">
                      <a:solidFill>
                        <a:schemeClr val="dk1"/>
                      </a:solidFill>
                      <a:prstDash val="solid"/>
                      <a:round/>
                      <a:headEnd len="sm" w="sm" type="none"/>
                      <a:tailEnd len="sm" w="sm" type="none"/>
                    </a:lnT>
                  </a:tcPr>
                </a:tc>
                <a:tc>
                  <a:txBody>
                    <a:bodyPr/>
                    <a:lstStyle/>
                    <a:p>
                      <a:pPr indent="0" lvl="0" marL="0" marR="0" rtl="0" algn="r">
                        <a:spcBef>
                          <a:spcPts val="0"/>
                        </a:spcBef>
                        <a:spcAft>
                          <a:spcPts val="0"/>
                        </a:spcAft>
                        <a:buNone/>
                      </a:pPr>
                      <a:r>
                        <a:rPr lang="de-DE" sz="1800"/>
                        <a:t>2.30</a:t>
                      </a:r>
                      <a:endParaRPr/>
                    </a:p>
                    <a:p>
                      <a:pPr indent="0" lvl="0" marL="0" marR="0" rtl="0" algn="r">
                        <a:spcBef>
                          <a:spcPts val="0"/>
                        </a:spcBef>
                        <a:spcAft>
                          <a:spcPts val="0"/>
                        </a:spcAft>
                        <a:buNone/>
                      </a:pPr>
                      <a:r>
                        <a:rPr lang="de-DE" sz="1800"/>
                        <a:t>2.04</a:t>
                      </a:r>
                      <a:endParaRPr/>
                    </a:p>
                    <a:p>
                      <a:pPr indent="0" lvl="0" marL="0" marR="0" rtl="0" algn="r">
                        <a:spcBef>
                          <a:spcPts val="0"/>
                        </a:spcBef>
                        <a:spcAft>
                          <a:spcPts val="0"/>
                        </a:spcAft>
                        <a:buNone/>
                      </a:pPr>
                      <a:r>
                        <a:rPr lang="de-DE" sz="1800"/>
                        <a:t>1.78</a:t>
                      </a:r>
                      <a:endParaRPr/>
                    </a:p>
                    <a:p>
                      <a:pPr indent="0" lvl="0" marL="0" marR="0" rtl="0" algn="r">
                        <a:spcBef>
                          <a:spcPts val="0"/>
                        </a:spcBef>
                        <a:spcAft>
                          <a:spcPts val="0"/>
                        </a:spcAft>
                        <a:buNone/>
                      </a:pPr>
                      <a:r>
                        <a:rPr lang="de-DE" sz="1800"/>
                        <a:t>2.58</a:t>
                      </a:r>
                      <a:endParaRPr/>
                    </a:p>
                  </a:txBody>
                  <a:tcPr marT="45725" marB="45725" marR="91450" marL="91450">
                    <a:lnT cap="flat" cmpd="sng" w="12700">
                      <a:solidFill>
                        <a:schemeClr val="dk1"/>
                      </a:solidFill>
                      <a:prstDash val="solid"/>
                      <a:round/>
                      <a:headEnd len="sm" w="sm" type="none"/>
                      <a:tailEnd len="sm" w="sm" type="none"/>
                    </a:lnT>
                  </a:tcPr>
                </a:tc>
              </a:tr>
            </a:tbl>
          </a:graphicData>
        </a:graphic>
      </p:graphicFrame>
      <p:graphicFrame>
        <p:nvGraphicFramePr>
          <p:cNvPr id="324" name="Google Shape;324;p21"/>
          <p:cNvGraphicFramePr/>
          <p:nvPr/>
        </p:nvGraphicFramePr>
        <p:xfrm>
          <a:off x="4552404" y="2421726"/>
          <a:ext cx="3000000" cy="3000000"/>
        </p:xfrm>
        <a:graphic>
          <a:graphicData uri="http://schemas.openxmlformats.org/drawingml/2006/table">
            <a:tbl>
              <a:tblPr bandRow="1" firstRow="1">
                <a:noFill/>
                <a:tableStyleId>{5D1093D2-8335-42E4-B4CC-AEE675B86379}</a:tableStyleId>
              </a:tblPr>
              <a:tblGrid>
                <a:gridCol w="1643075"/>
                <a:gridCol w="928700"/>
                <a:gridCol w="857250"/>
                <a:gridCol w="928700"/>
              </a:tblGrid>
              <a:tr h="440050">
                <a:tc>
                  <a:txBody>
                    <a:bodyPr/>
                    <a:lstStyle/>
                    <a:p>
                      <a:pPr indent="0" lvl="0" marL="0" marR="0" rtl="0" algn="l">
                        <a:spcBef>
                          <a:spcPts val="0"/>
                        </a:spcBef>
                        <a:spcAft>
                          <a:spcPts val="0"/>
                        </a:spcAft>
                        <a:buNone/>
                      </a:pPr>
                      <a:r>
                        <a:rPr b="0" lang="de-DE" sz="1800"/>
                        <a:t>term</a:t>
                      </a:r>
                      <a:endParaRPr b="0" sz="1800">
                        <a:solidFill>
                          <a:schemeClr val="dk1"/>
                        </a:solidFill>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b="0" lang="de-DE" sz="1800"/>
                        <a:t>SaS</a:t>
                      </a:r>
                      <a:endParaRPr b="0" sz="1800">
                        <a:solidFill>
                          <a:schemeClr val="dk1"/>
                        </a:solidFill>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b="0" lang="de-DE" sz="1800"/>
                        <a:t>PaP</a:t>
                      </a:r>
                      <a:endParaRPr b="0" sz="1800">
                        <a:solidFill>
                          <a:schemeClr val="dk1"/>
                        </a:solidFill>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b="0" lang="de-DE" sz="1800"/>
                        <a:t>WH</a:t>
                      </a:r>
                      <a:endParaRPr b="0" sz="1800">
                        <a:solidFill>
                          <a:schemeClr val="dk1"/>
                        </a:solidFill>
                      </a:endParaRPr>
                    </a:p>
                  </a:txBody>
                  <a:tcPr marT="45725" marB="45725" marR="91450" marL="91450">
                    <a:lnB cap="flat" cmpd="sng" w="12700">
                      <a:solidFill>
                        <a:schemeClr val="dk1"/>
                      </a:solidFill>
                      <a:prstDash val="solid"/>
                      <a:round/>
                      <a:headEnd len="sm" w="sm" type="none"/>
                      <a:tailEnd len="sm" w="sm" type="none"/>
                    </a:lnB>
                  </a:tcPr>
                </a:tc>
              </a:tr>
              <a:tr h="1143475">
                <a:tc>
                  <a:txBody>
                    <a:bodyPr/>
                    <a:lstStyle/>
                    <a:p>
                      <a:pPr indent="0" lvl="0" marL="0" marR="0" rtl="0" algn="l">
                        <a:spcBef>
                          <a:spcPts val="0"/>
                        </a:spcBef>
                        <a:spcAft>
                          <a:spcPts val="0"/>
                        </a:spcAft>
                        <a:buNone/>
                      </a:pPr>
                      <a:r>
                        <a:rPr lang="de-DE" sz="1800"/>
                        <a:t>AFFECTION</a:t>
                      </a:r>
                      <a:endParaRPr/>
                    </a:p>
                    <a:p>
                      <a:pPr indent="0" lvl="0" marL="0" marR="0" rtl="0" algn="l">
                        <a:spcBef>
                          <a:spcPts val="0"/>
                        </a:spcBef>
                        <a:spcAft>
                          <a:spcPts val="0"/>
                        </a:spcAft>
                        <a:buNone/>
                      </a:pPr>
                      <a:r>
                        <a:rPr lang="de-DE" sz="1800"/>
                        <a:t>JEALOUS</a:t>
                      </a:r>
                      <a:endParaRPr/>
                    </a:p>
                    <a:p>
                      <a:pPr indent="0" lvl="0" marL="0" marR="0" rtl="0" algn="l">
                        <a:spcBef>
                          <a:spcPts val="0"/>
                        </a:spcBef>
                        <a:spcAft>
                          <a:spcPts val="0"/>
                        </a:spcAft>
                        <a:buNone/>
                      </a:pPr>
                      <a:r>
                        <a:rPr lang="de-DE" sz="1800"/>
                        <a:t>GOSSIP</a:t>
                      </a:r>
                      <a:endParaRPr/>
                    </a:p>
                    <a:p>
                      <a:pPr indent="0" lvl="0" marL="0" marR="0" rtl="0" algn="l">
                        <a:spcBef>
                          <a:spcPts val="0"/>
                        </a:spcBef>
                        <a:spcAft>
                          <a:spcPts val="0"/>
                        </a:spcAft>
                        <a:buNone/>
                      </a:pPr>
                      <a:r>
                        <a:rPr lang="de-DE" sz="1800"/>
                        <a:t>WUTHERING</a:t>
                      </a:r>
                      <a:endParaRPr/>
                    </a:p>
                  </a:txBody>
                  <a:tcPr marT="45725" marB="45725" marR="91450" marL="91450">
                    <a:lnT cap="flat" cmpd="sng" w="12700">
                      <a:solidFill>
                        <a:schemeClr val="dk1"/>
                      </a:solidFill>
                      <a:prstDash val="solid"/>
                      <a:round/>
                      <a:headEnd len="sm" w="sm" type="none"/>
                      <a:tailEnd len="sm" w="sm" type="none"/>
                    </a:lnT>
                  </a:tcPr>
                </a:tc>
                <a:tc>
                  <a:txBody>
                    <a:bodyPr/>
                    <a:lstStyle/>
                    <a:p>
                      <a:pPr indent="0" lvl="0" marL="0" marR="0" rtl="0" algn="r">
                        <a:spcBef>
                          <a:spcPts val="0"/>
                        </a:spcBef>
                        <a:spcAft>
                          <a:spcPts val="0"/>
                        </a:spcAft>
                        <a:buNone/>
                      </a:pPr>
                      <a:r>
                        <a:rPr lang="de-DE" sz="1800"/>
                        <a:t>0.789</a:t>
                      </a:r>
                      <a:endParaRPr/>
                    </a:p>
                    <a:p>
                      <a:pPr indent="0" lvl="0" marL="0" marR="0" rtl="0" algn="r">
                        <a:spcBef>
                          <a:spcPts val="0"/>
                        </a:spcBef>
                        <a:spcAft>
                          <a:spcPts val="0"/>
                        </a:spcAft>
                        <a:buNone/>
                      </a:pPr>
                      <a:r>
                        <a:rPr lang="de-DE" sz="1800"/>
                        <a:t>0.515</a:t>
                      </a:r>
                      <a:endParaRPr/>
                    </a:p>
                    <a:p>
                      <a:pPr indent="0" lvl="0" marL="0" marR="0" rtl="0" algn="r">
                        <a:spcBef>
                          <a:spcPts val="0"/>
                        </a:spcBef>
                        <a:spcAft>
                          <a:spcPts val="0"/>
                        </a:spcAft>
                        <a:buNone/>
                      </a:pPr>
                      <a:r>
                        <a:rPr lang="de-DE" sz="1800"/>
                        <a:t>0.335</a:t>
                      </a:r>
                      <a:endParaRPr/>
                    </a:p>
                    <a:p>
                      <a:pPr indent="0" lvl="0" marL="0" marR="0" rtl="0" algn="r">
                        <a:spcBef>
                          <a:spcPts val="0"/>
                        </a:spcBef>
                        <a:spcAft>
                          <a:spcPts val="0"/>
                        </a:spcAft>
                        <a:buNone/>
                      </a:pPr>
                      <a:r>
                        <a:rPr lang="de-DE" sz="1800"/>
                        <a:t>0.0</a:t>
                      </a:r>
                      <a:endParaRPr/>
                    </a:p>
                  </a:txBody>
                  <a:tcPr marT="45725" marB="45725" marR="91450" marL="91450">
                    <a:lnT cap="flat" cmpd="sng" w="12700">
                      <a:solidFill>
                        <a:schemeClr val="dk1"/>
                      </a:solidFill>
                      <a:prstDash val="solid"/>
                      <a:round/>
                      <a:headEnd len="sm" w="sm" type="none"/>
                      <a:tailEnd len="sm" w="sm" type="none"/>
                    </a:lnT>
                  </a:tcPr>
                </a:tc>
                <a:tc>
                  <a:txBody>
                    <a:bodyPr/>
                    <a:lstStyle/>
                    <a:p>
                      <a:pPr indent="0" lvl="0" marL="0" marR="0" rtl="0" algn="l">
                        <a:spcBef>
                          <a:spcPts val="0"/>
                        </a:spcBef>
                        <a:spcAft>
                          <a:spcPts val="0"/>
                        </a:spcAft>
                        <a:buNone/>
                      </a:pPr>
                      <a:r>
                        <a:rPr lang="de-DE" sz="1800"/>
                        <a:t>0.832</a:t>
                      </a:r>
                      <a:endParaRPr/>
                    </a:p>
                    <a:p>
                      <a:pPr indent="0" lvl="0" marL="0" marR="0" rtl="0" algn="l">
                        <a:spcBef>
                          <a:spcPts val="0"/>
                        </a:spcBef>
                        <a:spcAft>
                          <a:spcPts val="0"/>
                        </a:spcAft>
                        <a:buNone/>
                      </a:pPr>
                      <a:r>
                        <a:rPr lang="de-DE" sz="1800"/>
                        <a:t>0.555</a:t>
                      </a:r>
                      <a:endParaRPr/>
                    </a:p>
                    <a:p>
                      <a:pPr indent="0" lvl="0" marL="0" marR="0" rtl="0" algn="l">
                        <a:spcBef>
                          <a:spcPts val="0"/>
                        </a:spcBef>
                        <a:spcAft>
                          <a:spcPts val="0"/>
                        </a:spcAft>
                        <a:buNone/>
                      </a:pPr>
                      <a:r>
                        <a:rPr lang="de-DE" sz="1800"/>
                        <a:t>0.0</a:t>
                      </a:r>
                      <a:endParaRPr/>
                    </a:p>
                    <a:p>
                      <a:pPr indent="0" lvl="0" marL="0" marR="0" rtl="0" algn="l">
                        <a:spcBef>
                          <a:spcPts val="0"/>
                        </a:spcBef>
                        <a:spcAft>
                          <a:spcPts val="0"/>
                        </a:spcAft>
                        <a:buNone/>
                      </a:pPr>
                      <a:r>
                        <a:rPr lang="de-DE" sz="1800"/>
                        <a:t>0.0</a:t>
                      </a:r>
                      <a:endParaRPr/>
                    </a:p>
                  </a:txBody>
                  <a:tcPr marT="45725" marB="45725" marR="91450" marL="91450">
                    <a:lnT cap="flat" cmpd="sng" w="12700">
                      <a:solidFill>
                        <a:schemeClr val="dk1"/>
                      </a:solidFill>
                      <a:prstDash val="solid"/>
                      <a:round/>
                      <a:headEnd len="sm" w="sm" type="none"/>
                      <a:tailEnd len="sm" w="sm" type="none"/>
                    </a:lnT>
                  </a:tcPr>
                </a:tc>
                <a:tc>
                  <a:txBody>
                    <a:bodyPr/>
                    <a:lstStyle/>
                    <a:p>
                      <a:pPr indent="0" lvl="0" marL="0" marR="0" rtl="0" algn="l">
                        <a:spcBef>
                          <a:spcPts val="0"/>
                        </a:spcBef>
                        <a:spcAft>
                          <a:spcPts val="0"/>
                        </a:spcAft>
                        <a:buNone/>
                      </a:pPr>
                      <a:r>
                        <a:rPr lang="de-DE" sz="1800"/>
                        <a:t>0.524</a:t>
                      </a:r>
                      <a:endParaRPr/>
                    </a:p>
                    <a:p>
                      <a:pPr indent="0" lvl="0" marL="0" marR="0" rtl="0" algn="l">
                        <a:spcBef>
                          <a:spcPts val="0"/>
                        </a:spcBef>
                        <a:spcAft>
                          <a:spcPts val="0"/>
                        </a:spcAft>
                        <a:buNone/>
                      </a:pPr>
                      <a:r>
                        <a:rPr lang="de-DE" sz="1800"/>
                        <a:t>0.465</a:t>
                      </a:r>
                      <a:endParaRPr/>
                    </a:p>
                    <a:p>
                      <a:pPr indent="0" lvl="0" marL="0" marR="0" rtl="0" algn="l">
                        <a:spcBef>
                          <a:spcPts val="0"/>
                        </a:spcBef>
                        <a:spcAft>
                          <a:spcPts val="0"/>
                        </a:spcAft>
                        <a:buNone/>
                      </a:pPr>
                      <a:r>
                        <a:rPr lang="de-DE" sz="1800"/>
                        <a:t>0.405</a:t>
                      </a:r>
                      <a:endParaRPr/>
                    </a:p>
                    <a:p>
                      <a:pPr indent="0" lvl="0" marL="0" marR="0" rtl="0" algn="l">
                        <a:spcBef>
                          <a:spcPts val="0"/>
                        </a:spcBef>
                        <a:spcAft>
                          <a:spcPts val="0"/>
                        </a:spcAft>
                        <a:buNone/>
                      </a:pPr>
                      <a:r>
                        <a:rPr lang="de-DE" sz="1800"/>
                        <a:t>0.588</a:t>
                      </a:r>
                      <a:endParaRPr/>
                    </a:p>
                  </a:txBody>
                  <a:tcPr marT="45725" marB="45725" marR="91450" marL="91450">
                    <a:lnT cap="flat" cmpd="sng" w="12700">
                      <a:solidFill>
                        <a:schemeClr val="dk1"/>
                      </a:solidFill>
                      <a:prstDash val="solid"/>
                      <a:round/>
                      <a:headEnd len="sm" w="sm" type="none"/>
                      <a:tailEnd len="sm" w="sm" type="none"/>
                    </a:lnT>
                  </a:tcPr>
                </a:tc>
              </a:tr>
            </a:tbl>
          </a:graphicData>
        </a:graphic>
      </p:graphicFrame>
      <p:sp>
        <p:nvSpPr>
          <p:cNvPr id="325" name="Google Shape;325;p21"/>
          <p:cNvSpPr/>
          <p:nvPr/>
        </p:nvSpPr>
        <p:spPr>
          <a:xfrm>
            <a:off x="-35416" y="4326690"/>
            <a:ext cx="8822214" cy="830997"/>
          </a:xfrm>
          <a:prstGeom prst="rect">
            <a:avLst/>
          </a:prstGeom>
          <a:noFill/>
          <a:ln>
            <a:noFill/>
          </a:ln>
        </p:spPr>
        <p:txBody>
          <a:bodyPr anchorCtr="0" anchor="t" bIns="45700" lIns="91425" spcFirstLastPara="1" rIns="91425" wrap="square" tIns="45700">
            <a:spAutoFit/>
          </a:bodyPr>
          <a:lstStyle/>
          <a:p>
            <a:pPr indent="-285750" lvl="1" marL="742950" marR="0" rtl="0" algn="l">
              <a:spcBef>
                <a:spcPts val="0"/>
              </a:spcBef>
              <a:spcAft>
                <a:spcPts val="0"/>
              </a:spcAft>
              <a:buClr>
                <a:srgbClr val="336699"/>
              </a:buClr>
              <a:buSzPts val="1600"/>
              <a:buFont typeface="Noto Sans Symbols"/>
              <a:buChar char="▪"/>
            </a:pPr>
            <a:r>
              <a:rPr b="0" i="0" lang="de-DE" sz="1600" u="none" cap="none" strike="noStrike">
                <a:solidFill>
                  <a:schemeClr val="dk1"/>
                </a:solidFill>
                <a:latin typeface="Arial"/>
                <a:ea typeface="Arial"/>
                <a:cs typeface="Arial"/>
                <a:sym typeface="Arial"/>
              </a:rPr>
              <a:t>cos(SaS,PaP) ≈    (0.789 ∗ 0.832) + (0.515 ∗ 0.555) + (0.335 ∗ 0.0) + (0.0 ∗ 0.0) ≈ 0.94.</a:t>
            </a:r>
            <a:endParaRPr/>
          </a:p>
          <a:p>
            <a:pPr indent="-285750" lvl="1" marL="742950" marR="0" rtl="0" algn="l">
              <a:spcBef>
                <a:spcPts val="0"/>
              </a:spcBef>
              <a:spcAft>
                <a:spcPts val="0"/>
              </a:spcAft>
              <a:buClr>
                <a:srgbClr val="336699"/>
              </a:buClr>
              <a:buSzPts val="1600"/>
              <a:buFont typeface="Noto Sans Symbols"/>
              <a:buChar char="▪"/>
            </a:pPr>
            <a:r>
              <a:rPr b="0" i="0" lang="de-DE" sz="1600" u="none" cap="none" strike="noStrike">
                <a:solidFill>
                  <a:schemeClr val="dk1"/>
                </a:solidFill>
                <a:latin typeface="Arial"/>
                <a:ea typeface="Arial"/>
                <a:cs typeface="Arial"/>
                <a:sym typeface="Arial"/>
              </a:rPr>
              <a:t>cos(SaS,WH) ≈ 0.79</a:t>
            </a:r>
            <a:endParaRPr/>
          </a:p>
          <a:p>
            <a:pPr indent="-285750" lvl="1" marL="742950" marR="0" rtl="0" algn="l">
              <a:spcBef>
                <a:spcPts val="0"/>
              </a:spcBef>
              <a:spcAft>
                <a:spcPts val="0"/>
              </a:spcAft>
              <a:buClr>
                <a:srgbClr val="336699"/>
              </a:buClr>
              <a:buSzPts val="1600"/>
              <a:buFont typeface="Noto Sans Symbols"/>
              <a:buChar char="▪"/>
            </a:pPr>
            <a:r>
              <a:rPr b="0" i="0" lang="de-DE" sz="1600" u="none" cap="none" strike="noStrike">
                <a:solidFill>
                  <a:schemeClr val="dk1"/>
                </a:solidFill>
                <a:latin typeface="Arial"/>
                <a:ea typeface="Arial"/>
                <a:cs typeface="Arial"/>
                <a:sym typeface="Arial"/>
              </a:rPr>
              <a:t>cos(PaP,WH) ≈ 0.69</a:t>
            </a:r>
            <a:endParaRPr/>
          </a:p>
        </p:txBody>
      </p:sp>
      <p:cxnSp>
        <p:nvCxnSpPr>
          <p:cNvPr id="326" name="Google Shape;326;p21"/>
          <p:cNvCxnSpPr/>
          <p:nvPr/>
        </p:nvCxnSpPr>
        <p:spPr>
          <a:xfrm flipH="1">
            <a:off x="2771800" y="3068960"/>
            <a:ext cx="3672408" cy="1360170"/>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327" name="Google Shape;327;p21"/>
          <p:cNvCxnSpPr/>
          <p:nvPr/>
        </p:nvCxnSpPr>
        <p:spPr>
          <a:xfrm flipH="1">
            <a:off x="3563888" y="3068960"/>
            <a:ext cx="3888432" cy="1360170"/>
          </a:xfrm>
          <a:prstGeom prst="straightConnector1">
            <a:avLst/>
          </a:prstGeom>
          <a:noFill/>
          <a:ln cap="flat" cmpd="sng" w="38100">
            <a:solidFill>
              <a:schemeClr val="accent6"/>
            </a:solidFill>
            <a:prstDash val="solid"/>
            <a:round/>
            <a:headEnd len="sm" w="sm" type="none"/>
            <a:tailEnd len="med" w="med" type="triangle"/>
          </a:ln>
          <a:effectLst>
            <a:outerShdw blurRad="40000" rotWithShape="0" dir="5400000" dist="23000">
              <a:srgbClr val="000000">
                <a:alpha val="34901"/>
              </a:srgbClr>
            </a:outerShdw>
          </a:effectLst>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2"/>
          <p:cNvSpPr txBox="1"/>
          <p:nvPr/>
        </p:nvSpPr>
        <p:spPr>
          <a:xfrm>
            <a:off x="6553200" y="6477000"/>
            <a:ext cx="2133600" cy="244475"/>
          </a:xfrm>
          <a:prstGeom prst="rect">
            <a:avLst/>
          </a:prstGeom>
          <a:noFill/>
          <a:ln>
            <a:noFill/>
          </a:ln>
        </p:spPr>
        <p:txBody>
          <a:bodyPr anchorCtr="0" anchor="ctr" bIns="46800" lIns="90000" spcFirstLastPara="1" rIns="90000" wrap="square" tIns="46800">
            <a:noAutofit/>
          </a:bodyPr>
          <a:lstStyle/>
          <a:p>
            <a:pPr indent="0" lvl="0" marL="0" marR="0" rtl="0" algn="r">
              <a:spcBef>
                <a:spcPts val="0"/>
              </a:spcBef>
              <a:spcAft>
                <a:spcPts val="0"/>
              </a:spcAft>
              <a:buNone/>
            </a:pPr>
            <a:fld id="{00000000-1234-1234-1234-123412341234}" type="slidenum">
              <a:rPr lang="de-DE" sz="1200">
                <a:solidFill>
                  <a:srgbClr val="898989"/>
                </a:solidFill>
                <a:latin typeface="Calibri"/>
                <a:ea typeface="Calibri"/>
                <a:cs typeface="Calibri"/>
                <a:sym typeface="Calibri"/>
              </a:rPr>
              <a:t>‹#›</a:t>
            </a:fld>
            <a:endParaRPr sz="1200">
              <a:solidFill>
                <a:srgbClr val="898989"/>
              </a:solidFill>
              <a:latin typeface="Calibri"/>
              <a:ea typeface="Calibri"/>
              <a:cs typeface="Calibri"/>
              <a:sym typeface="Calibri"/>
            </a:endParaRPr>
          </a:p>
        </p:txBody>
      </p:sp>
      <p:sp>
        <p:nvSpPr>
          <p:cNvPr id="334" name="Google Shape;334;p22"/>
          <p:cNvSpPr txBox="1"/>
          <p:nvPr/>
        </p:nvSpPr>
        <p:spPr>
          <a:xfrm>
            <a:off x="127685" y="153998"/>
            <a:ext cx="9067796" cy="701656"/>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de-DE" sz="3200">
                <a:solidFill>
                  <a:schemeClr val="dk1"/>
                </a:solidFill>
                <a:latin typeface="Arial"/>
                <a:ea typeface="Arial"/>
                <a:cs typeface="Arial"/>
                <a:sym typeface="Arial"/>
              </a:rPr>
              <a:t>Computing the cosine score (unormalized)</a:t>
            </a:r>
            <a:endParaRPr/>
          </a:p>
        </p:txBody>
      </p:sp>
      <p:sp>
        <p:nvSpPr>
          <p:cNvPr id="335" name="Google Shape;335;p22"/>
          <p:cNvSpPr txBox="1"/>
          <p:nvPr/>
        </p:nvSpPr>
        <p:spPr>
          <a:xfrm>
            <a:off x="285720" y="2500306"/>
            <a:ext cx="8286808" cy="3643338"/>
          </a:xfrm>
          <a:prstGeom prst="rect">
            <a:avLst/>
          </a:prstGeom>
          <a:noFill/>
          <a:ln>
            <a:noFill/>
          </a:ln>
        </p:spPr>
        <p:txBody>
          <a:bodyPr anchorCtr="0" anchor="t" bIns="45700" lIns="91425" spcFirstLastPara="1" rIns="91425" wrap="square" tIns="45700">
            <a:noAutofit/>
          </a:bodyPr>
          <a:lstStyle/>
          <a:p>
            <a:pPr indent="-133350" lvl="1" marL="742950" marR="0" rtl="0" algn="l">
              <a:spcBef>
                <a:spcPts val="0"/>
              </a:spcBef>
              <a:spcAft>
                <a:spcPts val="0"/>
              </a:spcAft>
              <a:buClr>
                <a:srgbClr val="336699"/>
              </a:buClr>
              <a:buSzPts val="2400"/>
              <a:buFont typeface="Noto Sans Symbols"/>
              <a:buNone/>
            </a:pPr>
            <a:r>
              <a:t/>
            </a:r>
            <a:endParaRPr b="0" i="0" sz="2400" u="none" cap="none" strike="noStrike">
              <a:solidFill>
                <a:schemeClr val="dk1"/>
              </a:solidFill>
              <a:latin typeface="Arial"/>
              <a:ea typeface="Arial"/>
              <a:cs typeface="Arial"/>
              <a:sym typeface="Arial"/>
            </a:endParaRPr>
          </a:p>
        </p:txBody>
      </p:sp>
      <p:sp>
        <p:nvSpPr>
          <p:cNvPr id="336" name="Google Shape;336;p22"/>
          <p:cNvSpPr txBox="1"/>
          <p:nvPr/>
        </p:nvSpPr>
        <p:spPr>
          <a:xfrm>
            <a:off x="7640638" y="-33338"/>
            <a:ext cx="925512" cy="33655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lt1"/>
              </a:solidFill>
              <a:latin typeface="Lucida Sans"/>
              <a:ea typeface="Lucida Sans"/>
              <a:cs typeface="Lucida Sans"/>
              <a:sym typeface="Lucida Sans"/>
            </a:endParaRPr>
          </a:p>
        </p:txBody>
      </p:sp>
      <p:sp>
        <p:nvSpPr>
          <p:cNvPr id="337" name="Google Shape;337;p22"/>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658.png" id="338" name="Google Shape;338;p22"/>
          <p:cNvPicPr preferRelativeResize="0"/>
          <p:nvPr/>
        </p:nvPicPr>
        <p:blipFill rotWithShape="1">
          <a:blip r:embed="rId3">
            <a:alphaModFix/>
          </a:blip>
          <a:srcRect b="0" l="0" r="0" t="0"/>
          <a:stretch/>
        </p:blipFill>
        <p:spPr>
          <a:xfrm>
            <a:off x="683568" y="976303"/>
            <a:ext cx="7128792" cy="4624877"/>
          </a:xfrm>
          <a:prstGeom prst="rect">
            <a:avLst/>
          </a:prstGeom>
          <a:noFill/>
          <a:ln>
            <a:noFill/>
          </a:ln>
        </p:spPr>
      </p:pic>
      <p:sp>
        <p:nvSpPr>
          <p:cNvPr id="339" name="Google Shape;339;p22"/>
          <p:cNvSpPr txBox="1"/>
          <p:nvPr/>
        </p:nvSpPr>
        <p:spPr>
          <a:xfrm>
            <a:off x="4346646" y="1474668"/>
            <a:ext cx="3489852" cy="276999"/>
          </a:xfrm>
          <a:prstGeom prst="rect">
            <a:avLst/>
          </a:prstGeom>
          <a:solidFill>
            <a:srgbClr val="FDE9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200">
                <a:solidFill>
                  <a:schemeClr val="dk1"/>
                </a:solidFill>
                <a:latin typeface="Lucida Sans"/>
                <a:ea typeface="Lucida Sans"/>
                <a:cs typeface="Lucida Sans"/>
                <a:sym typeface="Lucida Sans"/>
              </a:rPr>
              <a:t>Stores the scores</a:t>
            </a:r>
            <a:endParaRPr/>
          </a:p>
        </p:txBody>
      </p:sp>
      <p:sp>
        <p:nvSpPr>
          <p:cNvPr id="340" name="Google Shape;340;p22"/>
          <p:cNvSpPr txBox="1"/>
          <p:nvPr/>
        </p:nvSpPr>
        <p:spPr>
          <a:xfrm>
            <a:off x="3858258" y="1825875"/>
            <a:ext cx="3559454" cy="276999"/>
          </a:xfrm>
          <a:prstGeom prst="rect">
            <a:avLst/>
          </a:prstGeom>
          <a:solidFill>
            <a:srgbClr val="DAEE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200">
                <a:solidFill>
                  <a:schemeClr val="dk1"/>
                </a:solidFill>
                <a:latin typeface="Lucida Sans"/>
                <a:ea typeface="Lucida Sans"/>
                <a:cs typeface="Lucida Sans"/>
                <a:sym typeface="Lucida Sans"/>
              </a:rPr>
              <a:t>Stores the Length of each document</a:t>
            </a:r>
            <a:endParaRPr/>
          </a:p>
        </p:txBody>
      </p:sp>
      <p:sp>
        <p:nvSpPr>
          <p:cNvPr id="341" name="Google Shape;341;p22"/>
          <p:cNvSpPr/>
          <p:nvPr/>
        </p:nvSpPr>
        <p:spPr>
          <a:xfrm>
            <a:off x="1043608" y="2223308"/>
            <a:ext cx="6696744" cy="1637740"/>
          </a:xfrm>
          <a:prstGeom prst="rect">
            <a:avLst/>
          </a:prstGeom>
          <a:solidFill>
            <a:srgbClr val="FFFF00">
              <a:alpha val="13725"/>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Lucida Sans"/>
              <a:ea typeface="Lucida Sans"/>
              <a:cs typeface="Lucida Sans"/>
              <a:sym typeface="Lucida Sans"/>
            </a:endParaRPr>
          </a:p>
        </p:txBody>
      </p:sp>
      <p:sp>
        <p:nvSpPr>
          <p:cNvPr id="342" name="Google Shape;342;p22"/>
          <p:cNvSpPr txBox="1"/>
          <p:nvPr/>
        </p:nvSpPr>
        <p:spPr>
          <a:xfrm>
            <a:off x="6300192" y="3458567"/>
            <a:ext cx="2043202" cy="276999"/>
          </a:xfrm>
          <a:prstGeom prst="rect">
            <a:avLst/>
          </a:prstGeom>
          <a:solidFill>
            <a:srgbClr val="F2DADA"/>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200">
                <a:solidFill>
                  <a:schemeClr val="dk1"/>
                </a:solidFill>
                <a:latin typeface="Lucida Sans"/>
                <a:ea typeface="Lucida Sans"/>
                <a:cs typeface="Lucida Sans"/>
                <a:sym typeface="Lucida Sans"/>
              </a:rPr>
              <a:t>Dot product of q and d</a:t>
            </a:r>
            <a:r>
              <a:rPr baseline="-25000" lang="de-DE" sz="1200">
                <a:solidFill>
                  <a:schemeClr val="dk1"/>
                </a:solidFill>
                <a:latin typeface="Lucida Sans"/>
                <a:ea typeface="Lucida Sans"/>
                <a:cs typeface="Lucida Sans"/>
                <a:sym typeface="Lucida Sans"/>
              </a:rPr>
              <a:t>j</a:t>
            </a:r>
            <a:endParaRPr/>
          </a:p>
        </p:txBody>
      </p:sp>
      <p:sp>
        <p:nvSpPr>
          <p:cNvPr id="343" name="Google Shape;343;p22"/>
          <p:cNvSpPr/>
          <p:nvPr/>
        </p:nvSpPr>
        <p:spPr>
          <a:xfrm>
            <a:off x="943894" y="4249194"/>
            <a:ext cx="6696744" cy="775494"/>
          </a:xfrm>
          <a:prstGeom prst="rect">
            <a:avLst/>
          </a:prstGeom>
          <a:solidFill>
            <a:srgbClr val="FFFF00">
              <a:alpha val="13725"/>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Lucida Sans"/>
              <a:ea typeface="Lucida Sans"/>
              <a:cs typeface="Lucida Sans"/>
              <a:sym typeface="Lucida Sans"/>
            </a:endParaRPr>
          </a:p>
        </p:txBody>
      </p:sp>
      <p:cxnSp>
        <p:nvCxnSpPr>
          <p:cNvPr id="344" name="Google Shape;344;p22"/>
          <p:cNvCxnSpPr/>
          <p:nvPr/>
        </p:nvCxnSpPr>
        <p:spPr>
          <a:xfrm rot="10800000">
            <a:off x="3563888" y="2223308"/>
            <a:ext cx="864096" cy="1781756"/>
          </a:xfrm>
          <a:prstGeom prst="straightConnector1">
            <a:avLst/>
          </a:prstGeom>
          <a:noFill/>
          <a:ln cap="flat" cmpd="sng" w="25400">
            <a:solidFill>
              <a:schemeClr val="accent6"/>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345" name="Google Shape;345;p22"/>
          <p:cNvCxnSpPr/>
          <p:nvPr/>
        </p:nvCxnSpPr>
        <p:spPr>
          <a:xfrm rot="10800000">
            <a:off x="3635896" y="2166950"/>
            <a:ext cx="2492574" cy="2453311"/>
          </a:xfrm>
          <a:prstGeom prst="straightConnector1">
            <a:avLst/>
          </a:prstGeom>
          <a:noFill/>
          <a:ln cap="flat" cmpd="sng" w="25400">
            <a:solidFill>
              <a:schemeClr val="accent6"/>
            </a:solidFill>
            <a:prstDash val="solid"/>
            <a:round/>
            <a:headEnd len="sm" w="sm" type="none"/>
            <a:tailEnd len="med" w="med" type="triangle"/>
          </a:ln>
          <a:effectLst>
            <a:outerShdw blurRad="40000" rotWithShape="0" dir="5400000" dist="20000">
              <a:srgbClr val="000000">
                <a:alpha val="37647"/>
              </a:srgbClr>
            </a:outerShdw>
          </a:effectLst>
        </p:spPr>
      </p:cxnSp>
      <p:sp>
        <p:nvSpPr>
          <p:cNvPr id="346" name="Google Shape;346;p22"/>
          <p:cNvSpPr txBox="1"/>
          <p:nvPr/>
        </p:nvSpPr>
        <p:spPr>
          <a:xfrm>
            <a:off x="6853135" y="4563022"/>
            <a:ext cx="2439102" cy="461665"/>
          </a:xfrm>
          <a:prstGeom prst="rect">
            <a:avLst/>
          </a:prstGeom>
          <a:solidFill>
            <a:srgbClr val="DAEE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200">
                <a:solidFill>
                  <a:schemeClr val="dk1"/>
                </a:solidFill>
                <a:latin typeface="Lucida Sans"/>
                <a:ea typeface="Lucida Sans"/>
                <a:cs typeface="Lucida Sans"/>
                <a:sym typeface="Lucida Sans"/>
              </a:rPr>
              <a:t>Normalise scores by the document vector length</a:t>
            </a:r>
            <a:endParaRPr baseline="-25000" sz="1200">
              <a:solidFill>
                <a:schemeClr val="dk1"/>
              </a:solidFill>
              <a:latin typeface="Lucida Sans"/>
              <a:ea typeface="Lucida Sans"/>
              <a:cs typeface="Lucida Sans"/>
              <a:sym typeface="Lucida Sans"/>
            </a:endParaRPr>
          </a:p>
        </p:txBody>
      </p:sp>
      <p:sp>
        <p:nvSpPr>
          <p:cNvPr id="347" name="Google Shape;347;p22"/>
          <p:cNvSpPr/>
          <p:nvPr/>
        </p:nvSpPr>
        <p:spPr>
          <a:xfrm>
            <a:off x="943894" y="5108053"/>
            <a:ext cx="6696744" cy="429754"/>
          </a:xfrm>
          <a:prstGeom prst="rect">
            <a:avLst/>
          </a:prstGeom>
          <a:solidFill>
            <a:srgbClr val="FFFF00">
              <a:alpha val="13725"/>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9"/>
                                        </p:tgtEl>
                                        <p:attrNameLst>
                                          <p:attrName>style.visibility</p:attrName>
                                        </p:attrNameLst>
                                      </p:cBhvr>
                                      <p:to>
                                        <p:strVal val="visible"/>
                                      </p:to>
                                    </p:set>
                                    <p:anim calcmode="lin" valueType="num">
                                      <p:cBhvr additive="base">
                                        <p:cTn dur="500"/>
                                        <p:tgtEl>
                                          <p:spTgt spid="33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0"/>
                                        </p:tgtEl>
                                        <p:attrNameLst>
                                          <p:attrName>style.visibility</p:attrName>
                                        </p:attrNameLst>
                                      </p:cBhvr>
                                      <p:to>
                                        <p:strVal val="visible"/>
                                      </p:to>
                                    </p:set>
                                    <p:anim calcmode="lin" valueType="num">
                                      <p:cBhvr additive="base">
                                        <p:cTn dur="500"/>
                                        <p:tgtEl>
                                          <p:spTgt spid="34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3"/>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id="353" name="Google Shape;353;p23"/>
          <p:cNvPicPr preferRelativeResize="0"/>
          <p:nvPr/>
        </p:nvPicPr>
        <p:blipFill rotWithShape="1">
          <a:blip r:embed="rId3">
            <a:alphaModFix/>
          </a:blip>
          <a:srcRect b="0" l="0" r="0" t="28545"/>
          <a:stretch/>
        </p:blipFill>
        <p:spPr>
          <a:xfrm>
            <a:off x="179512" y="1052736"/>
            <a:ext cx="8664585" cy="4049732"/>
          </a:xfrm>
          <a:prstGeom prst="rect">
            <a:avLst/>
          </a:prstGeom>
          <a:noFill/>
          <a:ln>
            <a:noFill/>
          </a:ln>
        </p:spPr>
      </p:pic>
      <p:sp>
        <p:nvSpPr>
          <p:cNvPr id="354" name="Google Shape;354;p23"/>
          <p:cNvSpPr txBox="1"/>
          <p:nvPr/>
        </p:nvSpPr>
        <p:spPr>
          <a:xfrm>
            <a:off x="287016" y="404664"/>
            <a:ext cx="8856984" cy="55878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de-DE" sz="2800">
                <a:solidFill>
                  <a:schemeClr val="dk1"/>
                </a:solidFill>
                <a:latin typeface="Arial"/>
                <a:ea typeface="Arial"/>
                <a:cs typeface="Arial"/>
                <a:sym typeface="Arial"/>
              </a:rPr>
              <a:t>Simple Uses of Vector Similarity in Information Retrieval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4"/>
          <p:cNvSpPr txBox="1"/>
          <p:nvPr/>
        </p:nvSpPr>
        <p:spPr>
          <a:xfrm>
            <a:off x="6553200" y="6477000"/>
            <a:ext cx="2133600" cy="244475"/>
          </a:xfrm>
          <a:prstGeom prst="rect">
            <a:avLst/>
          </a:prstGeom>
          <a:noFill/>
          <a:ln>
            <a:noFill/>
          </a:ln>
        </p:spPr>
        <p:txBody>
          <a:bodyPr anchorCtr="0" anchor="ctr" bIns="46800" lIns="90000" spcFirstLastPara="1" rIns="90000" wrap="square" tIns="46800">
            <a:noAutofit/>
          </a:bodyPr>
          <a:lstStyle/>
          <a:p>
            <a:pPr indent="0" lvl="0" marL="0" marR="0" rtl="0" algn="r">
              <a:spcBef>
                <a:spcPts val="0"/>
              </a:spcBef>
              <a:spcAft>
                <a:spcPts val="0"/>
              </a:spcAft>
              <a:buNone/>
            </a:pPr>
            <a:fld id="{00000000-1234-1234-1234-123412341234}" type="slidenum">
              <a:rPr lang="de-DE" sz="1200">
                <a:solidFill>
                  <a:srgbClr val="898989"/>
                </a:solidFill>
                <a:latin typeface="Calibri"/>
                <a:ea typeface="Calibri"/>
                <a:cs typeface="Calibri"/>
                <a:sym typeface="Calibri"/>
              </a:rPr>
              <a:t>‹#›</a:t>
            </a:fld>
            <a:endParaRPr sz="1200">
              <a:solidFill>
                <a:srgbClr val="898989"/>
              </a:solidFill>
              <a:latin typeface="Calibri"/>
              <a:ea typeface="Calibri"/>
              <a:cs typeface="Calibri"/>
              <a:sym typeface="Calibri"/>
            </a:endParaRPr>
          </a:p>
        </p:txBody>
      </p:sp>
      <p:sp>
        <p:nvSpPr>
          <p:cNvPr id="361" name="Google Shape;361;p24"/>
          <p:cNvSpPr txBox="1"/>
          <p:nvPr/>
        </p:nvSpPr>
        <p:spPr>
          <a:xfrm>
            <a:off x="285720" y="12700"/>
            <a:ext cx="8572560" cy="140335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de-DE" sz="3600">
                <a:solidFill>
                  <a:schemeClr val="dk1"/>
                </a:solidFill>
                <a:latin typeface="Arial"/>
                <a:ea typeface="Arial"/>
                <a:cs typeface="Arial"/>
                <a:sym typeface="Arial"/>
              </a:rPr>
              <a:t>Take-away today</a:t>
            </a:r>
            <a:endParaRPr sz="3600">
              <a:solidFill>
                <a:schemeClr val="dk1"/>
              </a:solidFill>
              <a:latin typeface="Arial"/>
              <a:ea typeface="Arial"/>
              <a:cs typeface="Arial"/>
              <a:sym typeface="Arial"/>
            </a:endParaRPr>
          </a:p>
        </p:txBody>
      </p:sp>
      <p:sp>
        <p:nvSpPr>
          <p:cNvPr id="362" name="Google Shape;362;p24"/>
          <p:cNvSpPr txBox="1"/>
          <p:nvPr/>
        </p:nvSpPr>
        <p:spPr>
          <a:xfrm>
            <a:off x="285720" y="2143116"/>
            <a:ext cx="8643998" cy="4643470"/>
          </a:xfrm>
          <a:prstGeom prst="rect">
            <a:avLst/>
          </a:prstGeom>
          <a:noFill/>
          <a:ln>
            <a:noFill/>
          </a:ln>
        </p:spPr>
        <p:txBody>
          <a:bodyPr anchorCtr="0" anchor="t" bIns="45700" lIns="91425" spcFirstLastPara="1" rIns="91425" wrap="square" tIns="45700">
            <a:noAutofit/>
          </a:bodyPr>
          <a:lstStyle/>
          <a:p>
            <a:pPr indent="-285750" lvl="1" marL="742950" marR="0" rtl="0" algn="l">
              <a:spcBef>
                <a:spcPts val="0"/>
              </a:spcBef>
              <a:spcAft>
                <a:spcPts val="0"/>
              </a:spcAft>
              <a:buClr>
                <a:srgbClr val="336699"/>
              </a:buClr>
              <a:buSzPts val="2400"/>
              <a:buFont typeface="Noto Sans Symbols"/>
              <a:buChar char="▪"/>
            </a:pPr>
            <a:r>
              <a:rPr b="0" i="0" lang="de-DE" sz="2400" u="none" cap="none" strike="noStrike">
                <a:solidFill>
                  <a:srgbClr val="0070C0"/>
                </a:solidFill>
                <a:latin typeface="Arial"/>
                <a:ea typeface="Arial"/>
                <a:cs typeface="Arial"/>
                <a:sym typeface="Arial"/>
              </a:rPr>
              <a:t>Ranking</a:t>
            </a:r>
            <a:r>
              <a:rPr b="0" i="0" lang="de-DE" sz="2400" u="none" cap="none" strike="noStrike">
                <a:solidFill>
                  <a:schemeClr val="dk1"/>
                </a:solidFill>
                <a:latin typeface="Arial"/>
                <a:ea typeface="Arial"/>
                <a:cs typeface="Arial"/>
                <a:sym typeface="Arial"/>
              </a:rPr>
              <a:t> search results: why it is important (as opposed to just presenting a set of unordered Boolean results)</a:t>
            </a:r>
            <a:endParaRPr/>
          </a:p>
          <a:p>
            <a:pPr indent="-285750" lvl="1" marL="742950" marR="0" rtl="0" algn="l">
              <a:spcBef>
                <a:spcPts val="700"/>
              </a:spcBef>
              <a:spcAft>
                <a:spcPts val="0"/>
              </a:spcAft>
              <a:buClr>
                <a:srgbClr val="336699"/>
              </a:buClr>
              <a:buSzPts val="2400"/>
              <a:buFont typeface="Noto Sans Symbols"/>
              <a:buChar char="▪"/>
            </a:pPr>
            <a:r>
              <a:rPr b="0" i="0" lang="de-DE" sz="2400" u="none" cap="none" strike="noStrike">
                <a:solidFill>
                  <a:srgbClr val="0070C0"/>
                </a:solidFill>
                <a:latin typeface="Arial"/>
                <a:ea typeface="Arial"/>
                <a:cs typeface="Arial"/>
                <a:sym typeface="Arial"/>
              </a:rPr>
              <a:t>Term frequency</a:t>
            </a:r>
            <a:r>
              <a:rPr b="0" i="0" lang="de-DE" sz="2400" u="none" cap="none" strike="noStrike">
                <a:solidFill>
                  <a:schemeClr val="dk1"/>
                </a:solidFill>
                <a:latin typeface="Arial"/>
                <a:ea typeface="Arial"/>
                <a:cs typeface="Arial"/>
                <a:sym typeface="Arial"/>
              </a:rPr>
              <a:t>: This is a key ingredient for ranking.</a:t>
            </a:r>
            <a:endParaRPr/>
          </a:p>
          <a:p>
            <a:pPr indent="-285750" lvl="1" marL="742950" marR="0" rtl="0" algn="l">
              <a:spcBef>
                <a:spcPts val="700"/>
              </a:spcBef>
              <a:spcAft>
                <a:spcPts val="0"/>
              </a:spcAft>
              <a:buClr>
                <a:srgbClr val="336699"/>
              </a:buClr>
              <a:buSzPts val="2400"/>
              <a:buFont typeface="Noto Sans Symbols"/>
              <a:buChar char="▪"/>
            </a:pPr>
            <a:r>
              <a:rPr b="0" i="0" lang="de-DE" sz="2400" u="none" cap="none" strike="noStrike">
                <a:solidFill>
                  <a:srgbClr val="0070C0"/>
                </a:solidFill>
                <a:latin typeface="Arial"/>
                <a:ea typeface="Arial"/>
                <a:cs typeface="Arial"/>
                <a:sym typeface="Arial"/>
              </a:rPr>
              <a:t>Tf-idf ranking</a:t>
            </a:r>
            <a:r>
              <a:rPr b="0" i="0" lang="de-DE" sz="2400" u="none" cap="none" strike="noStrike">
                <a:solidFill>
                  <a:schemeClr val="dk1"/>
                </a:solidFill>
                <a:latin typeface="Arial"/>
                <a:ea typeface="Arial"/>
                <a:cs typeface="Arial"/>
                <a:sym typeface="Arial"/>
              </a:rPr>
              <a:t>: best known traditional ranking scheme</a:t>
            </a:r>
            <a:endParaRPr/>
          </a:p>
          <a:p>
            <a:pPr indent="-285750" lvl="1" marL="742950" marR="0" rtl="0" algn="l">
              <a:spcBef>
                <a:spcPts val="700"/>
              </a:spcBef>
              <a:spcAft>
                <a:spcPts val="0"/>
              </a:spcAft>
              <a:buClr>
                <a:srgbClr val="336699"/>
              </a:buClr>
              <a:buSzPts val="2400"/>
              <a:buFont typeface="Noto Sans Symbols"/>
              <a:buChar char="▪"/>
            </a:pPr>
            <a:r>
              <a:rPr b="0" i="0" lang="de-DE" sz="2400" u="none" cap="none" strike="noStrike">
                <a:solidFill>
                  <a:srgbClr val="0070C0"/>
                </a:solidFill>
                <a:latin typeface="Arial"/>
                <a:ea typeface="Arial"/>
                <a:cs typeface="Arial"/>
                <a:sym typeface="Arial"/>
              </a:rPr>
              <a:t>Vector space model</a:t>
            </a:r>
            <a:r>
              <a:rPr b="0" i="0" lang="de-DE" sz="2400" u="none" cap="none" strike="noStrike">
                <a:solidFill>
                  <a:schemeClr val="dk1"/>
                </a:solidFill>
                <a:latin typeface="Arial"/>
                <a:ea typeface="Arial"/>
                <a:cs typeface="Arial"/>
                <a:sym typeface="Arial"/>
              </a:rPr>
              <a:t>: One of the most important formal models for information retrieval (along with Boolean and probabilistic models)</a:t>
            </a:r>
            <a:endParaRPr/>
          </a:p>
          <a:p>
            <a:pPr indent="-133350" lvl="1" marL="742950" marR="0" rtl="0" algn="l">
              <a:spcBef>
                <a:spcPts val="700"/>
              </a:spcBef>
              <a:spcAft>
                <a:spcPts val="0"/>
              </a:spcAft>
              <a:buClr>
                <a:srgbClr val="336699"/>
              </a:buClr>
              <a:buSzPts val="2400"/>
              <a:buFont typeface="Noto Sans Symbols"/>
              <a:buNone/>
            </a:pPr>
            <a:r>
              <a:t/>
            </a:r>
            <a:endParaRPr b="0" i="0" sz="2400" u="none" cap="none" strike="noStrike">
              <a:solidFill>
                <a:schemeClr val="dk1"/>
              </a:solidFill>
              <a:latin typeface="Arial"/>
              <a:ea typeface="Arial"/>
              <a:cs typeface="Arial"/>
              <a:sym typeface="Arial"/>
            </a:endParaRPr>
          </a:p>
        </p:txBody>
      </p:sp>
      <p:sp>
        <p:nvSpPr>
          <p:cNvPr id="363" name="Google Shape;363;p24"/>
          <p:cNvSpPr txBox="1"/>
          <p:nvPr/>
        </p:nvSpPr>
        <p:spPr>
          <a:xfrm>
            <a:off x="7640638" y="-33338"/>
            <a:ext cx="925512" cy="33655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lt1"/>
              </a:solidFill>
              <a:latin typeface="Lucida Sans"/>
              <a:ea typeface="Lucida Sans"/>
              <a:cs typeface="Lucida Sans"/>
              <a:sym typeface="Lucida Sans"/>
            </a:endParaRPr>
          </a:p>
        </p:txBody>
      </p:sp>
      <p:sp>
        <p:nvSpPr>
          <p:cNvPr id="364" name="Google Shape;364;p24"/>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5"/>
          <p:cNvSpPr txBox="1"/>
          <p:nvPr>
            <p:ph type="ctrTitle"/>
          </p:nvPr>
        </p:nvSpPr>
        <p:spPr>
          <a:xfrm>
            <a:off x="1307123" y="1908191"/>
            <a:ext cx="6537920" cy="231289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Calibri"/>
              <a:buNone/>
            </a:pPr>
            <a:r>
              <a:rPr lang="de-DE" sz="3600">
                <a:latin typeface="Calibri"/>
                <a:ea typeface="Calibri"/>
                <a:cs typeface="Calibri"/>
                <a:sym typeface="Calibri"/>
              </a:rPr>
              <a:t>Scoring, Term Weighting, and the Vector Space Model</a:t>
            </a:r>
            <a:br>
              <a:rPr lang="de-DE" sz="3600">
                <a:latin typeface="Calibri"/>
                <a:ea typeface="Calibri"/>
                <a:cs typeface="Calibri"/>
                <a:sym typeface="Calibri"/>
              </a:rPr>
            </a:br>
            <a:endParaRPr/>
          </a:p>
        </p:txBody>
      </p:sp>
      <p:sp>
        <p:nvSpPr>
          <p:cNvPr id="370" name="Google Shape;370;p25"/>
          <p:cNvSpPr/>
          <p:nvPr/>
        </p:nvSpPr>
        <p:spPr>
          <a:xfrm>
            <a:off x="1295400" y="4343400"/>
            <a:ext cx="6324600" cy="98296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None/>
            </a:pPr>
            <a:r>
              <a:rPr b="1" lang="de-DE" sz="2000">
                <a:solidFill>
                  <a:schemeClr val="lt2"/>
                </a:solidFill>
                <a:latin typeface="Lucida Sans"/>
                <a:ea typeface="Lucida Sans"/>
                <a:cs typeface="Lucida Sans"/>
                <a:sym typeface="Lucida Sans"/>
              </a:rPr>
              <a:t>Dr Georgina Cosma</a:t>
            </a:r>
            <a:endParaRPr/>
          </a:p>
          <a:p>
            <a:pPr indent="0" lvl="0" marL="0" marR="0" rtl="0" algn="ctr">
              <a:lnSpc>
                <a:spcPct val="90000"/>
              </a:lnSpc>
              <a:spcBef>
                <a:spcPts val="220"/>
              </a:spcBef>
              <a:spcAft>
                <a:spcPts val="0"/>
              </a:spcAft>
              <a:buNone/>
            </a:pPr>
            <a:r>
              <a:t/>
            </a:r>
            <a:endParaRPr b="0" sz="1100">
              <a:solidFill>
                <a:schemeClr val="lt2"/>
              </a:solidFill>
              <a:latin typeface="Lucida Sans"/>
              <a:ea typeface="Lucida Sans"/>
              <a:cs typeface="Lucida Sans"/>
              <a:sym typeface="Lucida Sans"/>
            </a:endParaRPr>
          </a:p>
          <a:p>
            <a:pPr indent="0" lvl="0" marL="0" marR="0" rtl="0" algn="ctr">
              <a:lnSpc>
                <a:spcPct val="90000"/>
              </a:lnSpc>
              <a:spcBef>
                <a:spcPts val="220"/>
              </a:spcBef>
              <a:spcAft>
                <a:spcPts val="0"/>
              </a:spcAft>
              <a:buNone/>
            </a:pPr>
            <a:r>
              <a:t/>
            </a:r>
            <a:endParaRPr b="0" sz="1100">
              <a:solidFill>
                <a:schemeClr val="lt2"/>
              </a:solidFill>
              <a:latin typeface="Lucida Sans"/>
              <a:ea typeface="Lucida Sans"/>
              <a:cs typeface="Lucida Sans"/>
              <a:sym typeface="Lucida Sans"/>
            </a:endParaRPr>
          </a:p>
          <a:p>
            <a:pPr indent="0" lvl="0" marL="0" marR="0" rtl="0" algn="ctr">
              <a:lnSpc>
                <a:spcPct val="90000"/>
              </a:lnSpc>
              <a:spcBef>
                <a:spcPts val="220"/>
              </a:spcBef>
              <a:spcAft>
                <a:spcPts val="0"/>
              </a:spcAft>
              <a:buNone/>
            </a:pPr>
            <a:r>
              <a:t/>
            </a:r>
            <a:endParaRPr b="0" sz="1100">
              <a:solidFill>
                <a:schemeClr val="lt2"/>
              </a:solidFill>
              <a:latin typeface="Lucida Sans"/>
              <a:ea typeface="Lucida Sans"/>
              <a:cs typeface="Lucida Sans"/>
              <a:sym typeface="Lucida Sans"/>
            </a:endParaRPr>
          </a:p>
          <a:p>
            <a:pPr indent="0" lvl="0" marL="0" marR="0" rtl="0" algn="ctr">
              <a:lnSpc>
                <a:spcPct val="90000"/>
              </a:lnSpc>
              <a:spcBef>
                <a:spcPts val="220"/>
              </a:spcBef>
              <a:spcAft>
                <a:spcPts val="0"/>
              </a:spcAft>
              <a:buNone/>
            </a:pPr>
            <a:r>
              <a:t/>
            </a:r>
            <a:endParaRPr b="0" sz="1100">
              <a:solidFill>
                <a:schemeClr val="lt2"/>
              </a:solidFill>
              <a:latin typeface="Lucida Sans"/>
              <a:ea typeface="Lucida Sans"/>
              <a:cs typeface="Lucida Sans"/>
              <a:sym typeface="Lucida Sans"/>
            </a:endParaRPr>
          </a:p>
          <a:p>
            <a:pPr indent="0" lvl="0" marL="0" marR="0" rtl="0" algn="ctr">
              <a:lnSpc>
                <a:spcPct val="90000"/>
              </a:lnSpc>
              <a:spcBef>
                <a:spcPts val="220"/>
              </a:spcBef>
              <a:spcAft>
                <a:spcPts val="0"/>
              </a:spcAft>
              <a:buNone/>
            </a:pPr>
            <a:r>
              <a:t/>
            </a:r>
            <a:endParaRPr b="0" sz="1100">
              <a:solidFill>
                <a:schemeClr val="lt2"/>
              </a:solidFill>
              <a:latin typeface="Lucida Sans"/>
              <a:ea typeface="Lucida Sans"/>
              <a:cs typeface="Lucida Sans"/>
              <a:sym typeface="Lucida Sans"/>
            </a:endParaRPr>
          </a:p>
          <a:p>
            <a:pPr indent="0" lvl="0" marL="0" marR="0" rtl="0" algn="ctr">
              <a:lnSpc>
                <a:spcPct val="90000"/>
              </a:lnSpc>
              <a:spcBef>
                <a:spcPts val="220"/>
              </a:spcBef>
              <a:spcAft>
                <a:spcPts val="0"/>
              </a:spcAft>
              <a:buNone/>
            </a:pPr>
            <a:r>
              <a:t/>
            </a:r>
            <a:endParaRPr b="0" sz="1100">
              <a:solidFill>
                <a:schemeClr val="lt2"/>
              </a:solidFill>
              <a:latin typeface="Lucida Sans"/>
              <a:ea typeface="Lucida Sans"/>
              <a:cs typeface="Lucida Sans"/>
              <a:sym typeface="Lucid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3"/>
          <p:cNvSpPr txBox="1"/>
          <p:nvPr/>
        </p:nvSpPr>
        <p:spPr>
          <a:xfrm>
            <a:off x="6553200" y="6477000"/>
            <a:ext cx="2133600" cy="244475"/>
          </a:xfrm>
          <a:prstGeom prst="rect">
            <a:avLst/>
          </a:prstGeom>
          <a:noFill/>
          <a:ln>
            <a:noFill/>
          </a:ln>
        </p:spPr>
        <p:txBody>
          <a:bodyPr anchorCtr="0" anchor="ctr" bIns="46800" lIns="90000" spcFirstLastPara="1" rIns="90000" wrap="square" tIns="46800">
            <a:noAutofit/>
          </a:bodyPr>
          <a:lstStyle/>
          <a:p>
            <a:pPr indent="0" lvl="0" marL="0" marR="0" rtl="0" algn="r">
              <a:spcBef>
                <a:spcPts val="0"/>
              </a:spcBef>
              <a:spcAft>
                <a:spcPts val="0"/>
              </a:spcAft>
              <a:buNone/>
            </a:pPr>
            <a:fld id="{00000000-1234-1234-1234-123412341234}" type="slidenum">
              <a:rPr b="0" i="0" lang="de-DE"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87" name="Google Shape;87;p3"/>
          <p:cNvSpPr txBox="1"/>
          <p:nvPr/>
        </p:nvSpPr>
        <p:spPr>
          <a:xfrm>
            <a:off x="285720" y="250708"/>
            <a:ext cx="8572560" cy="686424"/>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de-DE" sz="3600" u="none" cap="none" strike="noStrike">
                <a:solidFill>
                  <a:schemeClr val="dk1"/>
                </a:solidFill>
                <a:latin typeface="Arial"/>
                <a:ea typeface="Arial"/>
                <a:cs typeface="Arial"/>
                <a:sym typeface="Arial"/>
              </a:rPr>
              <a:t>Binary → count → weight matrix</a:t>
            </a:r>
            <a:endParaRPr sz="3600">
              <a:solidFill>
                <a:schemeClr val="dk1"/>
              </a:solidFill>
              <a:latin typeface="Arial"/>
              <a:ea typeface="Arial"/>
              <a:cs typeface="Arial"/>
              <a:sym typeface="Arial"/>
            </a:endParaRPr>
          </a:p>
        </p:txBody>
      </p:sp>
      <p:sp>
        <p:nvSpPr>
          <p:cNvPr id="88" name="Google Shape;88;p3"/>
          <p:cNvSpPr txBox="1"/>
          <p:nvPr/>
        </p:nvSpPr>
        <p:spPr>
          <a:xfrm>
            <a:off x="214282" y="4762535"/>
            <a:ext cx="8572560" cy="898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de-DE" sz="2400">
                <a:solidFill>
                  <a:schemeClr val="dk1"/>
                </a:solidFill>
                <a:latin typeface="Arial"/>
                <a:ea typeface="Arial"/>
                <a:cs typeface="Arial"/>
                <a:sym typeface="Arial"/>
              </a:rPr>
              <a:t>Each document is now represented as a real-valued vector of tf-idf weights ∈ R</a:t>
            </a:r>
            <a:r>
              <a:rPr baseline="30000" lang="de-DE" sz="2400">
                <a:solidFill>
                  <a:schemeClr val="dk1"/>
                </a:solidFill>
                <a:latin typeface="Arial"/>
                <a:ea typeface="Arial"/>
                <a:cs typeface="Arial"/>
                <a:sym typeface="Arial"/>
              </a:rPr>
              <a:t>|</a:t>
            </a:r>
            <a:r>
              <a:rPr baseline="30000" i="1" lang="de-DE" sz="2400">
                <a:solidFill>
                  <a:schemeClr val="dk1"/>
                </a:solidFill>
                <a:latin typeface="Arial"/>
                <a:ea typeface="Arial"/>
                <a:cs typeface="Arial"/>
                <a:sym typeface="Arial"/>
              </a:rPr>
              <a:t>V</a:t>
            </a:r>
            <a:r>
              <a:rPr baseline="30000" lang="de-DE" sz="2400">
                <a:solidFill>
                  <a:schemeClr val="dk1"/>
                </a:solidFill>
                <a:latin typeface="Arial"/>
                <a:ea typeface="Arial"/>
                <a:cs typeface="Arial"/>
                <a:sym typeface="Arial"/>
              </a:rPr>
              <a:t>|.</a:t>
            </a:r>
            <a:endParaRPr/>
          </a:p>
        </p:txBody>
      </p:sp>
      <p:sp>
        <p:nvSpPr>
          <p:cNvPr id="89" name="Google Shape;89;p3"/>
          <p:cNvSpPr txBox="1"/>
          <p:nvPr/>
        </p:nvSpPr>
        <p:spPr>
          <a:xfrm>
            <a:off x="7640638" y="-33338"/>
            <a:ext cx="925512" cy="33655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lt1"/>
              </a:solidFill>
              <a:latin typeface="Lucida Sans"/>
              <a:ea typeface="Lucida Sans"/>
              <a:cs typeface="Lucida Sans"/>
              <a:sym typeface="Lucida Sans"/>
            </a:endParaRPr>
          </a:p>
        </p:txBody>
      </p:sp>
      <p:sp>
        <p:nvSpPr>
          <p:cNvPr id="90" name="Google Shape;90;p3"/>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graphicFrame>
        <p:nvGraphicFramePr>
          <p:cNvPr id="91" name="Google Shape;91;p3"/>
          <p:cNvGraphicFramePr/>
          <p:nvPr/>
        </p:nvGraphicFramePr>
        <p:xfrm>
          <a:off x="261948" y="1057781"/>
          <a:ext cx="3000000" cy="3000000"/>
        </p:xfrm>
        <a:graphic>
          <a:graphicData uri="http://schemas.openxmlformats.org/drawingml/2006/table">
            <a:tbl>
              <a:tblPr bandRow="1" firstRow="1">
                <a:noFill/>
                <a:tableStyleId>{5D1093D2-8335-42E4-B4CC-AEE675B86379}</a:tableStyleId>
              </a:tblPr>
              <a:tblGrid>
                <a:gridCol w="1357725"/>
                <a:gridCol w="1214050"/>
                <a:gridCol w="1081750"/>
                <a:gridCol w="1217850"/>
                <a:gridCol w="1217850"/>
                <a:gridCol w="1217850"/>
                <a:gridCol w="1217850"/>
              </a:tblGrid>
              <a:tr h="370850">
                <a:tc>
                  <a:txBody>
                    <a:bodyPr/>
                    <a:lstStyle/>
                    <a:p>
                      <a:pPr indent="0" lvl="0" marL="0" marR="0" rtl="0" algn="l">
                        <a:spcBef>
                          <a:spcPts val="0"/>
                        </a:spcBef>
                        <a:spcAft>
                          <a:spcPts val="0"/>
                        </a:spcAft>
                        <a:buNone/>
                      </a:pPr>
                      <a:r>
                        <a:t/>
                      </a:r>
                      <a:endParaRPr b="0"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b="0" lang="de-DE" sz="1800"/>
                        <a:t>Anthony and  Cleopatra</a:t>
                      </a:r>
                      <a:endParaRPr b="0" sz="1800">
                        <a:solidFill>
                          <a:schemeClr val="lt1"/>
                        </a:solidFill>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b="0" lang="de-DE" sz="1800"/>
                        <a:t>Julius Caesar </a:t>
                      </a:r>
                      <a:endParaRPr b="0"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b="0" lang="de-DE" sz="1800"/>
                        <a:t>The  Tempest</a:t>
                      </a:r>
                      <a:endParaRPr b="0" sz="1800"/>
                    </a:p>
                  </a:txBody>
                  <a:tcPr marT="45725" marB="45725" marR="91450" marL="91450"/>
                </a:tc>
                <a:tc>
                  <a:txBody>
                    <a:bodyPr/>
                    <a:lstStyle/>
                    <a:p>
                      <a:pPr indent="0" lvl="0" marL="0" marR="0" rtl="0" algn="l">
                        <a:spcBef>
                          <a:spcPts val="0"/>
                        </a:spcBef>
                        <a:spcAft>
                          <a:spcPts val="0"/>
                        </a:spcAft>
                        <a:buNone/>
                      </a:pPr>
                      <a:r>
                        <a:rPr b="0" lang="de-DE" sz="1800"/>
                        <a:t>Hamlet </a:t>
                      </a:r>
                      <a:endParaRPr b="0" sz="1800"/>
                    </a:p>
                  </a:txBody>
                  <a:tcPr marT="45725" marB="45725" marR="91450" marL="91450"/>
                </a:tc>
                <a:tc>
                  <a:txBody>
                    <a:bodyPr/>
                    <a:lstStyle/>
                    <a:p>
                      <a:pPr indent="0" lvl="0" marL="0" marR="0" rtl="0" algn="l">
                        <a:spcBef>
                          <a:spcPts val="0"/>
                        </a:spcBef>
                        <a:spcAft>
                          <a:spcPts val="0"/>
                        </a:spcAft>
                        <a:buNone/>
                      </a:pPr>
                      <a:r>
                        <a:rPr b="0" lang="de-DE" sz="1800"/>
                        <a:t>Othello </a:t>
                      </a:r>
                      <a:endParaRPr b="0"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b="0" lang="de-DE" sz="1800"/>
                        <a:t>Macbeth . . .</a:t>
                      </a:r>
                      <a:endParaRPr/>
                    </a:p>
                    <a:p>
                      <a:pPr indent="0" lvl="0" marL="0" marR="0" rtl="0" algn="l">
                        <a:spcBef>
                          <a:spcPts val="0"/>
                        </a:spcBef>
                        <a:spcAft>
                          <a:spcPts val="0"/>
                        </a:spcAft>
                        <a:buNone/>
                      </a:pPr>
                      <a:r>
                        <a:t/>
                      </a:r>
                      <a:endParaRPr b="0" sz="1800"/>
                    </a:p>
                  </a:txBody>
                  <a:tcPr marT="45725" marB="45725" marR="91450" marL="91450"/>
                </a:tc>
              </a:tr>
              <a:tr h="370850">
                <a:tc>
                  <a:txBody>
                    <a:bodyPr/>
                    <a:lstStyle/>
                    <a:p>
                      <a:pPr indent="0" lvl="0" marL="0" marR="0" rtl="0" algn="l">
                        <a:spcBef>
                          <a:spcPts val="0"/>
                        </a:spcBef>
                        <a:spcAft>
                          <a:spcPts val="0"/>
                        </a:spcAft>
                        <a:buNone/>
                      </a:pPr>
                      <a:r>
                        <a:rPr lang="de-DE" sz="1400"/>
                        <a:t>ANTHONY</a:t>
                      </a:r>
                      <a:endParaRPr/>
                    </a:p>
                    <a:p>
                      <a:pPr indent="0" lvl="0" marL="0" marR="0" rtl="0" algn="l">
                        <a:spcBef>
                          <a:spcPts val="0"/>
                        </a:spcBef>
                        <a:spcAft>
                          <a:spcPts val="0"/>
                        </a:spcAft>
                        <a:buNone/>
                      </a:pPr>
                      <a:r>
                        <a:rPr lang="de-DE" sz="1400"/>
                        <a:t>BRUTUS</a:t>
                      </a:r>
                      <a:r>
                        <a:rPr lang="de-DE" sz="1400"/>
                        <a:t> </a:t>
                      </a:r>
                      <a:endParaRPr/>
                    </a:p>
                    <a:p>
                      <a:pPr indent="0" lvl="0" marL="0" marR="0" rtl="0" algn="l">
                        <a:spcBef>
                          <a:spcPts val="0"/>
                        </a:spcBef>
                        <a:spcAft>
                          <a:spcPts val="0"/>
                        </a:spcAft>
                        <a:buNone/>
                      </a:pPr>
                      <a:r>
                        <a:rPr lang="de-DE" sz="1400"/>
                        <a:t>CAESAR</a:t>
                      </a:r>
                      <a:endParaRPr/>
                    </a:p>
                    <a:p>
                      <a:pPr indent="0" lvl="0" marL="0" marR="0" rtl="0" algn="l">
                        <a:spcBef>
                          <a:spcPts val="0"/>
                        </a:spcBef>
                        <a:spcAft>
                          <a:spcPts val="0"/>
                        </a:spcAft>
                        <a:buNone/>
                      </a:pPr>
                      <a:r>
                        <a:rPr lang="de-DE" sz="1400"/>
                        <a:t>CALPURNIA</a:t>
                      </a:r>
                      <a:endParaRPr/>
                    </a:p>
                    <a:p>
                      <a:pPr indent="0" lvl="0" marL="0" marR="0" rtl="0" algn="l">
                        <a:spcBef>
                          <a:spcPts val="0"/>
                        </a:spcBef>
                        <a:spcAft>
                          <a:spcPts val="0"/>
                        </a:spcAft>
                        <a:buNone/>
                      </a:pPr>
                      <a:r>
                        <a:rPr lang="de-DE" sz="1400"/>
                        <a:t>CLEOPATRA</a:t>
                      </a:r>
                      <a:endParaRPr/>
                    </a:p>
                    <a:p>
                      <a:pPr indent="0" lvl="0" marL="0" marR="0" rtl="0" algn="l">
                        <a:spcBef>
                          <a:spcPts val="0"/>
                        </a:spcBef>
                        <a:spcAft>
                          <a:spcPts val="0"/>
                        </a:spcAft>
                        <a:buNone/>
                      </a:pPr>
                      <a:r>
                        <a:rPr lang="de-DE" sz="1400"/>
                        <a:t>MERCY</a:t>
                      </a:r>
                      <a:endParaRPr/>
                    </a:p>
                    <a:p>
                      <a:pPr indent="0" lvl="0" marL="0" marR="0" rtl="0" algn="l">
                        <a:spcBef>
                          <a:spcPts val="0"/>
                        </a:spcBef>
                        <a:spcAft>
                          <a:spcPts val="0"/>
                        </a:spcAft>
                        <a:buNone/>
                      </a:pPr>
                      <a:r>
                        <a:rPr lang="de-DE" sz="1400"/>
                        <a:t>WORSER</a:t>
                      </a:r>
                      <a:endParaRPr/>
                    </a:p>
                    <a:p>
                      <a:pPr indent="0" lvl="0" marL="0" marR="0" rtl="0" algn="l">
                        <a:spcBef>
                          <a:spcPts val="0"/>
                        </a:spcBef>
                        <a:spcAft>
                          <a:spcPts val="0"/>
                        </a:spcAft>
                        <a:buNone/>
                      </a:pPr>
                      <a:r>
                        <a:rPr lang="de-DE" sz="1400"/>
                        <a:t>. . .</a:t>
                      </a:r>
                      <a:endParaRPr sz="1400"/>
                    </a:p>
                  </a:txBody>
                  <a:tcPr marT="45725" marB="45725" marR="91450" marL="91450"/>
                </a:tc>
                <a:tc>
                  <a:txBody>
                    <a:bodyPr/>
                    <a:lstStyle/>
                    <a:p>
                      <a:pPr indent="0" lvl="0" marL="0" marR="0" rtl="0" algn="r">
                        <a:spcBef>
                          <a:spcPts val="0"/>
                        </a:spcBef>
                        <a:spcAft>
                          <a:spcPts val="0"/>
                        </a:spcAft>
                        <a:buNone/>
                      </a:pPr>
                      <a:r>
                        <a:rPr lang="de-DE" sz="1400"/>
                        <a:t>5.25</a:t>
                      </a:r>
                      <a:endParaRPr/>
                    </a:p>
                    <a:p>
                      <a:pPr indent="0" lvl="0" marL="0" marR="0" rtl="0" algn="r">
                        <a:spcBef>
                          <a:spcPts val="0"/>
                        </a:spcBef>
                        <a:spcAft>
                          <a:spcPts val="0"/>
                        </a:spcAft>
                        <a:buNone/>
                      </a:pPr>
                      <a:r>
                        <a:rPr lang="de-DE" sz="1400"/>
                        <a:t>1.21</a:t>
                      </a:r>
                      <a:endParaRPr/>
                    </a:p>
                    <a:p>
                      <a:pPr indent="0" lvl="0" marL="0" marR="0" rtl="0" algn="r">
                        <a:spcBef>
                          <a:spcPts val="0"/>
                        </a:spcBef>
                        <a:spcAft>
                          <a:spcPts val="0"/>
                        </a:spcAft>
                        <a:buNone/>
                      </a:pPr>
                      <a:r>
                        <a:rPr lang="de-DE" sz="1400"/>
                        <a:t>8.59</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2.85</a:t>
                      </a:r>
                      <a:endParaRPr/>
                    </a:p>
                    <a:p>
                      <a:pPr indent="0" lvl="0" marL="0" marR="0" rtl="0" algn="r">
                        <a:spcBef>
                          <a:spcPts val="0"/>
                        </a:spcBef>
                        <a:spcAft>
                          <a:spcPts val="0"/>
                        </a:spcAft>
                        <a:buNone/>
                      </a:pPr>
                      <a:r>
                        <a:rPr lang="de-DE" sz="1400"/>
                        <a:t>1.51</a:t>
                      </a:r>
                      <a:endParaRPr/>
                    </a:p>
                    <a:p>
                      <a:pPr indent="0" lvl="0" marL="0" marR="0" rtl="0" algn="r">
                        <a:spcBef>
                          <a:spcPts val="0"/>
                        </a:spcBef>
                        <a:spcAft>
                          <a:spcPts val="0"/>
                        </a:spcAft>
                        <a:buNone/>
                      </a:pPr>
                      <a:r>
                        <a:rPr lang="de-DE" sz="1400"/>
                        <a:t>1.37</a:t>
                      </a:r>
                      <a:endParaRPr/>
                    </a:p>
                  </a:txBody>
                  <a:tcPr marT="45725" marB="45725" marR="91450" marL="91450"/>
                </a:tc>
                <a:tc>
                  <a:txBody>
                    <a:bodyPr/>
                    <a:lstStyle/>
                    <a:p>
                      <a:pPr indent="0" lvl="0" marL="0" marR="0" rtl="0" algn="r">
                        <a:spcBef>
                          <a:spcPts val="0"/>
                        </a:spcBef>
                        <a:spcAft>
                          <a:spcPts val="0"/>
                        </a:spcAft>
                        <a:buNone/>
                      </a:pPr>
                      <a:r>
                        <a:rPr lang="de-DE" sz="1400"/>
                        <a:t>3.18</a:t>
                      </a:r>
                      <a:endParaRPr/>
                    </a:p>
                    <a:p>
                      <a:pPr indent="0" lvl="0" marL="0" marR="0" rtl="0" algn="r">
                        <a:spcBef>
                          <a:spcPts val="0"/>
                        </a:spcBef>
                        <a:spcAft>
                          <a:spcPts val="0"/>
                        </a:spcAft>
                        <a:buNone/>
                      </a:pPr>
                      <a:r>
                        <a:rPr lang="de-DE" sz="1400"/>
                        <a:t>6.10</a:t>
                      </a:r>
                      <a:endParaRPr/>
                    </a:p>
                    <a:p>
                      <a:pPr indent="0" lvl="0" marL="0" marR="0" rtl="0" algn="r">
                        <a:spcBef>
                          <a:spcPts val="0"/>
                        </a:spcBef>
                        <a:spcAft>
                          <a:spcPts val="0"/>
                        </a:spcAft>
                        <a:buNone/>
                      </a:pPr>
                      <a:r>
                        <a:rPr lang="de-DE" sz="1400"/>
                        <a:t>2.54</a:t>
                      </a:r>
                      <a:endParaRPr/>
                    </a:p>
                    <a:p>
                      <a:pPr indent="0" lvl="0" marL="0" marR="0" rtl="0" algn="r">
                        <a:spcBef>
                          <a:spcPts val="0"/>
                        </a:spcBef>
                        <a:spcAft>
                          <a:spcPts val="0"/>
                        </a:spcAft>
                        <a:buNone/>
                      </a:pPr>
                      <a:r>
                        <a:rPr lang="de-DE" sz="1400"/>
                        <a:t>1.54</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t/>
                      </a:r>
                      <a:endParaRPr sz="1400"/>
                    </a:p>
                  </a:txBody>
                  <a:tcPr marT="45725" marB="45725" marR="91450" marL="91450"/>
                </a:tc>
                <a:tc>
                  <a:txBody>
                    <a:bodyPr/>
                    <a:lstStyle/>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1.90</a:t>
                      </a:r>
                      <a:endParaRPr/>
                    </a:p>
                    <a:p>
                      <a:pPr indent="0" lvl="0" marL="0" marR="0" rtl="0" algn="r">
                        <a:spcBef>
                          <a:spcPts val="0"/>
                        </a:spcBef>
                        <a:spcAft>
                          <a:spcPts val="0"/>
                        </a:spcAft>
                        <a:buNone/>
                      </a:pPr>
                      <a:r>
                        <a:rPr lang="de-DE" sz="1400"/>
                        <a:t>0.11</a:t>
                      </a:r>
                      <a:endParaRPr/>
                    </a:p>
                  </a:txBody>
                  <a:tcPr marT="45725" marB="45725" marR="91450" marL="91450"/>
                </a:tc>
                <a:tc>
                  <a:txBody>
                    <a:bodyPr/>
                    <a:lstStyle/>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1.0</a:t>
                      </a:r>
                      <a:endParaRPr/>
                    </a:p>
                    <a:p>
                      <a:pPr indent="0" lvl="0" marL="0" marR="0" rtl="0" algn="r">
                        <a:spcBef>
                          <a:spcPts val="0"/>
                        </a:spcBef>
                        <a:spcAft>
                          <a:spcPts val="0"/>
                        </a:spcAft>
                        <a:buNone/>
                      </a:pPr>
                      <a:r>
                        <a:rPr lang="de-DE" sz="1400"/>
                        <a:t>1.51</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0.12</a:t>
                      </a:r>
                      <a:endParaRPr/>
                    </a:p>
                    <a:p>
                      <a:pPr indent="0" lvl="0" marL="0" marR="0" rtl="0" algn="r">
                        <a:spcBef>
                          <a:spcPts val="0"/>
                        </a:spcBef>
                        <a:spcAft>
                          <a:spcPts val="0"/>
                        </a:spcAft>
                        <a:buNone/>
                      </a:pPr>
                      <a:r>
                        <a:rPr lang="de-DE" sz="1400"/>
                        <a:t>4.15</a:t>
                      </a:r>
                      <a:endParaRPr/>
                    </a:p>
                  </a:txBody>
                  <a:tcPr marT="45725" marB="45725" marR="91450" marL="91450"/>
                </a:tc>
                <a:tc>
                  <a:txBody>
                    <a:bodyPr/>
                    <a:lstStyle/>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0.25</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5.25</a:t>
                      </a:r>
                      <a:endParaRPr/>
                    </a:p>
                    <a:p>
                      <a:pPr indent="0" lvl="0" marL="0" marR="0" rtl="0" algn="r">
                        <a:spcBef>
                          <a:spcPts val="0"/>
                        </a:spcBef>
                        <a:spcAft>
                          <a:spcPts val="0"/>
                        </a:spcAft>
                        <a:buNone/>
                      </a:pPr>
                      <a:r>
                        <a:rPr lang="de-DE" sz="1400"/>
                        <a:t>0.25</a:t>
                      </a:r>
                      <a:endParaRPr/>
                    </a:p>
                  </a:txBody>
                  <a:tcPr marT="45725" marB="45725" marR="91450" marL="91450"/>
                </a:tc>
                <a:tc>
                  <a:txBody>
                    <a:bodyPr/>
                    <a:lstStyle/>
                    <a:p>
                      <a:pPr indent="0" lvl="0" marL="0" marR="0" rtl="0" algn="r">
                        <a:spcBef>
                          <a:spcPts val="0"/>
                        </a:spcBef>
                        <a:spcAft>
                          <a:spcPts val="0"/>
                        </a:spcAft>
                        <a:buNone/>
                      </a:pPr>
                      <a:r>
                        <a:rPr lang="de-DE" sz="1400"/>
                        <a:t>0.35</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0.88</a:t>
                      </a:r>
                      <a:endParaRPr/>
                    </a:p>
                    <a:p>
                      <a:pPr indent="0" lvl="0" marL="0" marR="0" rtl="0" algn="r">
                        <a:spcBef>
                          <a:spcPts val="0"/>
                        </a:spcBef>
                        <a:spcAft>
                          <a:spcPts val="0"/>
                        </a:spcAft>
                        <a:buNone/>
                      </a:pPr>
                      <a:r>
                        <a:rPr lang="de-DE" sz="1400"/>
                        <a:t>1.95</a:t>
                      </a:r>
                      <a:endParaRPr/>
                    </a:p>
                  </a:txBody>
                  <a:tcPr marT="45725" marB="45725" marR="91450" marL="91450"/>
                </a:tc>
              </a:tr>
            </a:tbl>
          </a:graphicData>
        </a:graphic>
      </p:graphicFrame>
      <p:sp>
        <p:nvSpPr>
          <p:cNvPr id="92" name="Google Shape;92;p3"/>
          <p:cNvSpPr txBox="1"/>
          <p:nvPr/>
        </p:nvSpPr>
        <p:spPr>
          <a:xfrm>
            <a:off x="1187624" y="5485809"/>
            <a:ext cx="80475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2400">
                <a:solidFill>
                  <a:srgbClr val="FF0000"/>
                </a:solidFill>
                <a:latin typeface="Lucida Sans"/>
                <a:ea typeface="Lucida Sans"/>
                <a:cs typeface="Lucida Sans"/>
                <a:sym typeface="Lucida Sans"/>
              </a:rPr>
              <a:t>We have previously discussed how to calculate tf-idf </a:t>
            </a:r>
            <a:endParaRPr/>
          </a:p>
        </p:txBody>
      </p:sp>
      <p:sp>
        <p:nvSpPr>
          <p:cNvPr id="93" name="Google Shape;93;p3"/>
          <p:cNvSpPr txBox="1"/>
          <p:nvPr/>
        </p:nvSpPr>
        <p:spPr>
          <a:xfrm>
            <a:off x="244592" y="4036654"/>
            <a:ext cx="857256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400">
                <a:solidFill>
                  <a:schemeClr val="dk1"/>
                </a:solidFill>
                <a:latin typeface="Lucida Sans"/>
                <a:ea typeface="Lucida Sans"/>
                <a:cs typeface="Lucida Sans"/>
                <a:sym typeface="Lucida Sans"/>
              </a:rPr>
              <a:t>Tf is the </a:t>
            </a:r>
            <a:r>
              <a:rPr b="1" lang="de-DE" sz="1400">
                <a:solidFill>
                  <a:schemeClr val="dk1"/>
                </a:solidFill>
                <a:latin typeface="Lucida Sans"/>
                <a:ea typeface="Lucida Sans"/>
                <a:cs typeface="Lucida Sans"/>
                <a:sym typeface="Lucida Sans"/>
              </a:rPr>
              <a:t>local term frequency </a:t>
            </a:r>
            <a:r>
              <a:rPr lang="de-DE" sz="1400">
                <a:solidFill>
                  <a:schemeClr val="dk1"/>
                </a:solidFill>
                <a:latin typeface="Lucida Sans"/>
                <a:ea typeface="Lucida Sans"/>
                <a:cs typeface="Lucida Sans"/>
                <a:sym typeface="Lucida Sans"/>
              </a:rPr>
              <a:t>(local frequency) (i.e. Number of times t appears in doc d)</a:t>
            </a:r>
            <a:endParaRPr/>
          </a:p>
          <a:p>
            <a:pPr indent="0" lvl="0" marL="0" marR="0" rtl="0" algn="l">
              <a:spcBef>
                <a:spcPts val="0"/>
              </a:spcBef>
              <a:spcAft>
                <a:spcPts val="0"/>
              </a:spcAft>
              <a:buNone/>
            </a:pPr>
            <a:r>
              <a:rPr lang="de-DE" sz="1400">
                <a:solidFill>
                  <a:schemeClr val="dk1"/>
                </a:solidFill>
                <a:latin typeface="Lucida Sans"/>
                <a:ea typeface="Lucida Sans"/>
                <a:cs typeface="Lucida Sans"/>
                <a:sym typeface="Lucida Sans"/>
              </a:rPr>
              <a:t>Idf is the global frequency of a term across a document collection) (i.e. Number of times t appears in document collection C)</a:t>
            </a:r>
            <a:endParaRPr/>
          </a:p>
          <a:p>
            <a:pPr indent="0" lvl="0" marL="0" marR="0" rtl="0" algn="l">
              <a:spcBef>
                <a:spcPts val="0"/>
              </a:spcBef>
              <a:spcAft>
                <a:spcPts val="0"/>
              </a:spcAft>
              <a:buNone/>
            </a:pPr>
            <a:r>
              <a:rPr lang="de-DE" sz="1400">
                <a:solidFill>
                  <a:schemeClr val="dk1"/>
                </a:solidFill>
                <a:latin typeface="Lucida Sans"/>
                <a:ea typeface="Lucida Sans"/>
                <a:cs typeface="Lucida Sans"/>
                <a:sym typeface="Lucida Sans"/>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4"/>
          <p:cNvSpPr txBox="1"/>
          <p:nvPr/>
        </p:nvSpPr>
        <p:spPr>
          <a:xfrm>
            <a:off x="6553200" y="6477000"/>
            <a:ext cx="2133600" cy="244475"/>
          </a:xfrm>
          <a:prstGeom prst="rect">
            <a:avLst/>
          </a:prstGeom>
          <a:noFill/>
          <a:ln>
            <a:noFill/>
          </a:ln>
        </p:spPr>
        <p:txBody>
          <a:bodyPr anchorCtr="0" anchor="ctr" bIns="46800" lIns="90000" spcFirstLastPara="1" rIns="90000" wrap="square" tIns="46800">
            <a:noAutofit/>
          </a:bodyPr>
          <a:lstStyle/>
          <a:p>
            <a:pPr indent="0" lvl="0" marL="0" marR="0" rtl="0" algn="r">
              <a:spcBef>
                <a:spcPts val="0"/>
              </a:spcBef>
              <a:spcAft>
                <a:spcPts val="0"/>
              </a:spcAft>
              <a:buNone/>
            </a:pPr>
            <a:fld id="{00000000-1234-1234-1234-123412341234}" type="slidenum">
              <a:rPr lang="de-DE" sz="1200">
                <a:solidFill>
                  <a:srgbClr val="898989"/>
                </a:solidFill>
                <a:latin typeface="Calibri"/>
                <a:ea typeface="Calibri"/>
                <a:cs typeface="Calibri"/>
                <a:sym typeface="Calibri"/>
              </a:rPr>
              <a:t>‹#›</a:t>
            </a:fld>
            <a:endParaRPr sz="1200">
              <a:solidFill>
                <a:srgbClr val="898989"/>
              </a:solidFill>
              <a:latin typeface="Calibri"/>
              <a:ea typeface="Calibri"/>
              <a:cs typeface="Calibri"/>
              <a:sym typeface="Calibri"/>
            </a:endParaRPr>
          </a:p>
        </p:txBody>
      </p:sp>
      <p:sp>
        <p:nvSpPr>
          <p:cNvPr id="100" name="Google Shape;100;p4"/>
          <p:cNvSpPr txBox="1"/>
          <p:nvPr/>
        </p:nvSpPr>
        <p:spPr>
          <a:xfrm>
            <a:off x="285720" y="250708"/>
            <a:ext cx="8572560" cy="686424"/>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de-DE" sz="3600">
                <a:solidFill>
                  <a:schemeClr val="dk1"/>
                </a:solidFill>
                <a:latin typeface="Arial"/>
                <a:ea typeface="Arial"/>
                <a:cs typeface="Arial"/>
                <a:sym typeface="Arial"/>
              </a:rPr>
              <a:t>Binary → count → weight matrix</a:t>
            </a:r>
            <a:endParaRPr sz="3600">
              <a:solidFill>
                <a:schemeClr val="dk1"/>
              </a:solidFill>
              <a:latin typeface="Arial"/>
              <a:ea typeface="Arial"/>
              <a:cs typeface="Arial"/>
              <a:sym typeface="Arial"/>
            </a:endParaRPr>
          </a:p>
        </p:txBody>
      </p:sp>
      <p:sp>
        <p:nvSpPr>
          <p:cNvPr id="101" name="Google Shape;101;p4"/>
          <p:cNvSpPr txBox="1"/>
          <p:nvPr/>
        </p:nvSpPr>
        <p:spPr>
          <a:xfrm>
            <a:off x="214282" y="4762535"/>
            <a:ext cx="8572560" cy="898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de-DE" sz="2400">
                <a:solidFill>
                  <a:schemeClr val="dk1"/>
                </a:solidFill>
                <a:latin typeface="Arial"/>
                <a:ea typeface="Arial"/>
                <a:cs typeface="Arial"/>
                <a:sym typeface="Arial"/>
              </a:rPr>
              <a:t>Each document is now represented as a real-valued vector of tf-idf weights ∈ R</a:t>
            </a:r>
            <a:r>
              <a:rPr baseline="30000" lang="de-DE" sz="2400">
                <a:solidFill>
                  <a:schemeClr val="dk1"/>
                </a:solidFill>
                <a:latin typeface="Arial"/>
                <a:ea typeface="Arial"/>
                <a:cs typeface="Arial"/>
                <a:sym typeface="Arial"/>
              </a:rPr>
              <a:t>|</a:t>
            </a:r>
            <a:r>
              <a:rPr baseline="30000" i="1" lang="de-DE" sz="2400">
                <a:solidFill>
                  <a:schemeClr val="dk1"/>
                </a:solidFill>
                <a:latin typeface="Arial"/>
                <a:ea typeface="Arial"/>
                <a:cs typeface="Arial"/>
                <a:sym typeface="Arial"/>
              </a:rPr>
              <a:t>V</a:t>
            </a:r>
            <a:r>
              <a:rPr baseline="30000" lang="de-DE" sz="2400">
                <a:solidFill>
                  <a:schemeClr val="dk1"/>
                </a:solidFill>
                <a:latin typeface="Arial"/>
                <a:ea typeface="Arial"/>
                <a:cs typeface="Arial"/>
                <a:sym typeface="Arial"/>
              </a:rPr>
              <a:t>|.</a:t>
            </a:r>
            <a:endParaRPr/>
          </a:p>
        </p:txBody>
      </p:sp>
      <p:sp>
        <p:nvSpPr>
          <p:cNvPr id="102" name="Google Shape;102;p4"/>
          <p:cNvSpPr txBox="1"/>
          <p:nvPr/>
        </p:nvSpPr>
        <p:spPr>
          <a:xfrm>
            <a:off x="7640638" y="-33338"/>
            <a:ext cx="925512" cy="33655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lt1"/>
              </a:solidFill>
              <a:latin typeface="Lucida Sans"/>
              <a:ea typeface="Lucida Sans"/>
              <a:cs typeface="Lucida Sans"/>
              <a:sym typeface="Lucida Sans"/>
            </a:endParaRPr>
          </a:p>
        </p:txBody>
      </p:sp>
      <p:sp>
        <p:nvSpPr>
          <p:cNvPr id="103" name="Google Shape;103;p4"/>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graphicFrame>
        <p:nvGraphicFramePr>
          <p:cNvPr id="104" name="Google Shape;104;p4"/>
          <p:cNvGraphicFramePr/>
          <p:nvPr/>
        </p:nvGraphicFramePr>
        <p:xfrm>
          <a:off x="261948" y="1057781"/>
          <a:ext cx="3000000" cy="3000000"/>
        </p:xfrm>
        <a:graphic>
          <a:graphicData uri="http://schemas.openxmlformats.org/drawingml/2006/table">
            <a:tbl>
              <a:tblPr bandRow="1" firstRow="1">
                <a:noFill/>
                <a:tableStyleId>{5D1093D2-8335-42E4-B4CC-AEE675B86379}</a:tableStyleId>
              </a:tblPr>
              <a:tblGrid>
                <a:gridCol w="1357725"/>
                <a:gridCol w="1214050"/>
                <a:gridCol w="1081750"/>
                <a:gridCol w="1217850"/>
                <a:gridCol w="1217850"/>
                <a:gridCol w="1217850"/>
                <a:gridCol w="1217850"/>
              </a:tblGrid>
              <a:tr h="370850">
                <a:tc>
                  <a:txBody>
                    <a:bodyPr/>
                    <a:lstStyle/>
                    <a:p>
                      <a:pPr indent="0" lvl="0" marL="0" marR="0" rtl="0" algn="l">
                        <a:spcBef>
                          <a:spcPts val="0"/>
                        </a:spcBef>
                        <a:spcAft>
                          <a:spcPts val="0"/>
                        </a:spcAft>
                        <a:buNone/>
                      </a:pPr>
                      <a:r>
                        <a:t/>
                      </a:r>
                      <a:endParaRPr b="0"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b="0" lang="de-DE" sz="1800"/>
                        <a:t>Anthony and  Cleopatra</a:t>
                      </a:r>
                      <a:endParaRPr b="0" sz="1800">
                        <a:solidFill>
                          <a:schemeClr val="lt1"/>
                        </a:solidFill>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b="0" lang="de-DE" sz="1800"/>
                        <a:t>Julius Caesar </a:t>
                      </a:r>
                      <a:endParaRPr b="0"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b="0" lang="de-DE" sz="1800"/>
                        <a:t>The  Tempest</a:t>
                      </a:r>
                      <a:endParaRPr b="0" sz="1800"/>
                    </a:p>
                  </a:txBody>
                  <a:tcPr marT="45725" marB="45725" marR="91450" marL="91450"/>
                </a:tc>
                <a:tc>
                  <a:txBody>
                    <a:bodyPr/>
                    <a:lstStyle/>
                    <a:p>
                      <a:pPr indent="0" lvl="0" marL="0" marR="0" rtl="0" algn="l">
                        <a:spcBef>
                          <a:spcPts val="0"/>
                        </a:spcBef>
                        <a:spcAft>
                          <a:spcPts val="0"/>
                        </a:spcAft>
                        <a:buNone/>
                      </a:pPr>
                      <a:r>
                        <a:rPr b="0" lang="de-DE" sz="1800"/>
                        <a:t>Hamlet </a:t>
                      </a:r>
                      <a:endParaRPr b="0" sz="1800"/>
                    </a:p>
                  </a:txBody>
                  <a:tcPr marT="45725" marB="45725" marR="91450" marL="91450"/>
                </a:tc>
                <a:tc>
                  <a:txBody>
                    <a:bodyPr/>
                    <a:lstStyle/>
                    <a:p>
                      <a:pPr indent="0" lvl="0" marL="0" marR="0" rtl="0" algn="l">
                        <a:spcBef>
                          <a:spcPts val="0"/>
                        </a:spcBef>
                        <a:spcAft>
                          <a:spcPts val="0"/>
                        </a:spcAft>
                        <a:buNone/>
                      </a:pPr>
                      <a:r>
                        <a:rPr b="0" lang="de-DE" sz="1800"/>
                        <a:t>Othello </a:t>
                      </a:r>
                      <a:endParaRPr b="0"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b="0" lang="de-DE" sz="1800"/>
                        <a:t>Macbeth . . .</a:t>
                      </a:r>
                      <a:endParaRPr/>
                    </a:p>
                    <a:p>
                      <a:pPr indent="0" lvl="0" marL="0" marR="0" rtl="0" algn="l">
                        <a:spcBef>
                          <a:spcPts val="0"/>
                        </a:spcBef>
                        <a:spcAft>
                          <a:spcPts val="0"/>
                        </a:spcAft>
                        <a:buNone/>
                      </a:pPr>
                      <a:r>
                        <a:t/>
                      </a:r>
                      <a:endParaRPr b="0" sz="1800"/>
                    </a:p>
                  </a:txBody>
                  <a:tcPr marT="45725" marB="45725" marR="91450" marL="91450"/>
                </a:tc>
              </a:tr>
              <a:tr h="370850">
                <a:tc>
                  <a:txBody>
                    <a:bodyPr/>
                    <a:lstStyle/>
                    <a:p>
                      <a:pPr indent="0" lvl="0" marL="0" marR="0" rtl="0" algn="l">
                        <a:spcBef>
                          <a:spcPts val="0"/>
                        </a:spcBef>
                        <a:spcAft>
                          <a:spcPts val="0"/>
                        </a:spcAft>
                        <a:buNone/>
                      </a:pPr>
                      <a:r>
                        <a:rPr lang="de-DE" sz="1400"/>
                        <a:t>ANTHONY</a:t>
                      </a:r>
                      <a:endParaRPr/>
                    </a:p>
                    <a:p>
                      <a:pPr indent="0" lvl="0" marL="0" marR="0" rtl="0" algn="l">
                        <a:spcBef>
                          <a:spcPts val="0"/>
                        </a:spcBef>
                        <a:spcAft>
                          <a:spcPts val="0"/>
                        </a:spcAft>
                        <a:buNone/>
                      </a:pPr>
                      <a:r>
                        <a:rPr lang="de-DE" sz="1400"/>
                        <a:t>BRUTUS</a:t>
                      </a:r>
                      <a:r>
                        <a:rPr lang="de-DE" sz="1400"/>
                        <a:t> </a:t>
                      </a:r>
                      <a:endParaRPr/>
                    </a:p>
                    <a:p>
                      <a:pPr indent="0" lvl="0" marL="0" marR="0" rtl="0" algn="l">
                        <a:spcBef>
                          <a:spcPts val="0"/>
                        </a:spcBef>
                        <a:spcAft>
                          <a:spcPts val="0"/>
                        </a:spcAft>
                        <a:buNone/>
                      </a:pPr>
                      <a:r>
                        <a:rPr lang="de-DE" sz="1400"/>
                        <a:t>CAESAR</a:t>
                      </a:r>
                      <a:endParaRPr/>
                    </a:p>
                    <a:p>
                      <a:pPr indent="0" lvl="0" marL="0" marR="0" rtl="0" algn="l">
                        <a:spcBef>
                          <a:spcPts val="0"/>
                        </a:spcBef>
                        <a:spcAft>
                          <a:spcPts val="0"/>
                        </a:spcAft>
                        <a:buNone/>
                      </a:pPr>
                      <a:r>
                        <a:rPr lang="de-DE" sz="1400"/>
                        <a:t>CALPURNIA</a:t>
                      </a:r>
                      <a:endParaRPr/>
                    </a:p>
                    <a:p>
                      <a:pPr indent="0" lvl="0" marL="0" marR="0" rtl="0" algn="l">
                        <a:spcBef>
                          <a:spcPts val="0"/>
                        </a:spcBef>
                        <a:spcAft>
                          <a:spcPts val="0"/>
                        </a:spcAft>
                        <a:buNone/>
                      </a:pPr>
                      <a:r>
                        <a:rPr lang="de-DE" sz="1400"/>
                        <a:t>CLEOPATRA</a:t>
                      </a:r>
                      <a:endParaRPr/>
                    </a:p>
                    <a:p>
                      <a:pPr indent="0" lvl="0" marL="0" marR="0" rtl="0" algn="l">
                        <a:spcBef>
                          <a:spcPts val="0"/>
                        </a:spcBef>
                        <a:spcAft>
                          <a:spcPts val="0"/>
                        </a:spcAft>
                        <a:buNone/>
                      </a:pPr>
                      <a:r>
                        <a:rPr lang="de-DE" sz="1400"/>
                        <a:t>MERCY</a:t>
                      </a:r>
                      <a:endParaRPr/>
                    </a:p>
                    <a:p>
                      <a:pPr indent="0" lvl="0" marL="0" marR="0" rtl="0" algn="l">
                        <a:spcBef>
                          <a:spcPts val="0"/>
                        </a:spcBef>
                        <a:spcAft>
                          <a:spcPts val="0"/>
                        </a:spcAft>
                        <a:buNone/>
                      </a:pPr>
                      <a:r>
                        <a:rPr lang="de-DE" sz="1400"/>
                        <a:t>WORSER</a:t>
                      </a:r>
                      <a:endParaRPr/>
                    </a:p>
                    <a:p>
                      <a:pPr indent="0" lvl="0" marL="0" marR="0" rtl="0" algn="l">
                        <a:spcBef>
                          <a:spcPts val="0"/>
                        </a:spcBef>
                        <a:spcAft>
                          <a:spcPts val="0"/>
                        </a:spcAft>
                        <a:buNone/>
                      </a:pPr>
                      <a:r>
                        <a:rPr lang="de-DE" sz="1400"/>
                        <a:t>. . .</a:t>
                      </a:r>
                      <a:endParaRPr sz="1400"/>
                    </a:p>
                  </a:txBody>
                  <a:tcPr marT="45725" marB="45725" marR="91450" marL="91450"/>
                </a:tc>
                <a:tc>
                  <a:txBody>
                    <a:bodyPr/>
                    <a:lstStyle/>
                    <a:p>
                      <a:pPr indent="0" lvl="0" marL="0" marR="0" rtl="0" algn="r">
                        <a:spcBef>
                          <a:spcPts val="0"/>
                        </a:spcBef>
                        <a:spcAft>
                          <a:spcPts val="0"/>
                        </a:spcAft>
                        <a:buNone/>
                      </a:pPr>
                      <a:r>
                        <a:rPr lang="de-DE" sz="1400"/>
                        <a:t>5.25</a:t>
                      </a:r>
                      <a:endParaRPr/>
                    </a:p>
                    <a:p>
                      <a:pPr indent="0" lvl="0" marL="0" marR="0" rtl="0" algn="r">
                        <a:spcBef>
                          <a:spcPts val="0"/>
                        </a:spcBef>
                        <a:spcAft>
                          <a:spcPts val="0"/>
                        </a:spcAft>
                        <a:buNone/>
                      </a:pPr>
                      <a:r>
                        <a:rPr lang="de-DE" sz="1400"/>
                        <a:t>1.21</a:t>
                      </a:r>
                      <a:endParaRPr/>
                    </a:p>
                    <a:p>
                      <a:pPr indent="0" lvl="0" marL="0" marR="0" rtl="0" algn="r">
                        <a:spcBef>
                          <a:spcPts val="0"/>
                        </a:spcBef>
                        <a:spcAft>
                          <a:spcPts val="0"/>
                        </a:spcAft>
                        <a:buNone/>
                      </a:pPr>
                      <a:r>
                        <a:rPr lang="de-DE" sz="1400"/>
                        <a:t>8.59</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2.85</a:t>
                      </a:r>
                      <a:endParaRPr/>
                    </a:p>
                    <a:p>
                      <a:pPr indent="0" lvl="0" marL="0" marR="0" rtl="0" algn="r">
                        <a:spcBef>
                          <a:spcPts val="0"/>
                        </a:spcBef>
                        <a:spcAft>
                          <a:spcPts val="0"/>
                        </a:spcAft>
                        <a:buNone/>
                      </a:pPr>
                      <a:r>
                        <a:rPr lang="de-DE" sz="1400"/>
                        <a:t>1.51</a:t>
                      </a:r>
                      <a:endParaRPr/>
                    </a:p>
                    <a:p>
                      <a:pPr indent="0" lvl="0" marL="0" marR="0" rtl="0" algn="r">
                        <a:spcBef>
                          <a:spcPts val="0"/>
                        </a:spcBef>
                        <a:spcAft>
                          <a:spcPts val="0"/>
                        </a:spcAft>
                        <a:buNone/>
                      </a:pPr>
                      <a:r>
                        <a:rPr lang="de-DE" sz="1400"/>
                        <a:t>1.37</a:t>
                      </a:r>
                      <a:endParaRPr/>
                    </a:p>
                  </a:txBody>
                  <a:tcPr marT="45725" marB="45725" marR="91450" marL="91450"/>
                </a:tc>
                <a:tc>
                  <a:txBody>
                    <a:bodyPr/>
                    <a:lstStyle/>
                    <a:p>
                      <a:pPr indent="0" lvl="0" marL="0" marR="0" rtl="0" algn="r">
                        <a:spcBef>
                          <a:spcPts val="0"/>
                        </a:spcBef>
                        <a:spcAft>
                          <a:spcPts val="0"/>
                        </a:spcAft>
                        <a:buNone/>
                      </a:pPr>
                      <a:r>
                        <a:rPr lang="de-DE" sz="1400"/>
                        <a:t>3.18</a:t>
                      </a:r>
                      <a:endParaRPr/>
                    </a:p>
                    <a:p>
                      <a:pPr indent="0" lvl="0" marL="0" marR="0" rtl="0" algn="r">
                        <a:spcBef>
                          <a:spcPts val="0"/>
                        </a:spcBef>
                        <a:spcAft>
                          <a:spcPts val="0"/>
                        </a:spcAft>
                        <a:buNone/>
                      </a:pPr>
                      <a:r>
                        <a:rPr lang="de-DE" sz="1400"/>
                        <a:t>6.10</a:t>
                      </a:r>
                      <a:endParaRPr/>
                    </a:p>
                    <a:p>
                      <a:pPr indent="0" lvl="0" marL="0" marR="0" rtl="0" algn="r">
                        <a:spcBef>
                          <a:spcPts val="0"/>
                        </a:spcBef>
                        <a:spcAft>
                          <a:spcPts val="0"/>
                        </a:spcAft>
                        <a:buNone/>
                      </a:pPr>
                      <a:r>
                        <a:rPr lang="de-DE" sz="1400"/>
                        <a:t>2.54</a:t>
                      </a:r>
                      <a:endParaRPr/>
                    </a:p>
                    <a:p>
                      <a:pPr indent="0" lvl="0" marL="0" marR="0" rtl="0" algn="r">
                        <a:spcBef>
                          <a:spcPts val="0"/>
                        </a:spcBef>
                        <a:spcAft>
                          <a:spcPts val="0"/>
                        </a:spcAft>
                        <a:buNone/>
                      </a:pPr>
                      <a:r>
                        <a:rPr lang="de-DE" sz="1400"/>
                        <a:t>1.54</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t/>
                      </a:r>
                      <a:endParaRPr sz="1400"/>
                    </a:p>
                  </a:txBody>
                  <a:tcPr marT="45725" marB="45725" marR="91450" marL="91450"/>
                </a:tc>
                <a:tc>
                  <a:txBody>
                    <a:bodyPr/>
                    <a:lstStyle/>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1.90</a:t>
                      </a:r>
                      <a:endParaRPr/>
                    </a:p>
                    <a:p>
                      <a:pPr indent="0" lvl="0" marL="0" marR="0" rtl="0" algn="r">
                        <a:spcBef>
                          <a:spcPts val="0"/>
                        </a:spcBef>
                        <a:spcAft>
                          <a:spcPts val="0"/>
                        </a:spcAft>
                        <a:buNone/>
                      </a:pPr>
                      <a:r>
                        <a:rPr lang="de-DE" sz="1400"/>
                        <a:t>0.11</a:t>
                      </a:r>
                      <a:endParaRPr/>
                    </a:p>
                  </a:txBody>
                  <a:tcPr marT="45725" marB="45725" marR="91450" marL="91450"/>
                </a:tc>
                <a:tc>
                  <a:txBody>
                    <a:bodyPr/>
                    <a:lstStyle/>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1.0</a:t>
                      </a:r>
                      <a:endParaRPr/>
                    </a:p>
                    <a:p>
                      <a:pPr indent="0" lvl="0" marL="0" marR="0" rtl="0" algn="r">
                        <a:spcBef>
                          <a:spcPts val="0"/>
                        </a:spcBef>
                        <a:spcAft>
                          <a:spcPts val="0"/>
                        </a:spcAft>
                        <a:buNone/>
                      </a:pPr>
                      <a:r>
                        <a:rPr lang="de-DE" sz="1400"/>
                        <a:t>1.51</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0.12</a:t>
                      </a:r>
                      <a:endParaRPr/>
                    </a:p>
                    <a:p>
                      <a:pPr indent="0" lvl="0" marL="0" marR="0" rtl="0" algn="r">
                        <a:spcBef>
                          <a:spcPts val="0"/>
                        </a:spcBef>
                        <a:spcAft>
                          <a:spcPts val="0"/>
                        </a:spcAft>
                        <a:buNone/>
                      </a:pPr>
                      <a:r>
                        <a:rPr lang="de-DE" sz="1400"/>
                        <a:t>4.15</a:t>
                      </a:r>
                      <a:endParaRPr/>
                    </a:p>
                  </a:txBody>
                  <a:tcPr marT="45725" marB="45725" marR="91450" marL="91450"/>
                </a:tc>
                <a:tc>
                  <a:txBody>
                    <a:bodyPr/>
                    <a:lstStyle/>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0.25</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5.25</a:t>
                      </a:r>
                      <a:endParaRPr/>
                    </a:p>
                    <a:p>
                      <a:pPr indent="0" lvl="0" marL="0" marR="0" rtl="0" algn="r">
                        <a:spcBef>
                          <a:spcPts val="0"/>
                        </a:spcBef>
                        <a:spcAft>
                          <a:spcPts val="0"/>
                        </a:spcAft>
                        <a:buNone/>
                      </a:pPr>
                      <a:r>
                        <a:rPr lang="de-DE" sz="1400"/>
                        <a:t>0.25</a:t>
                      </a:r>
                      <a:endParaRPr/>
                    </a:p>
                  </a:txBody>
                  <a:tcPr marT="45725" marB="45725" marR="91450" marL="91450"/>
                </a:tc>
                <a:tc>
                  <a:txBody>
                    <a:bodyPr/>
                    <a:lstStyle/>
                    <a:p>
                      <a:pPr indent="0" lvl="0" marL="0" marR="0" rtl="0" algn="r">
                        <a:spcBef>
                          <a:spcPts val="0"/>
                        </a:spcBef>
                        <a:spcAft>
                          <a:spcPts val="0"/>
                        </a:spcAft>
                        <a:buNone/>
                      </a:pPr>
                      <a:r>
                        <a:rPr lang="de-DE" sz="1400"/>
                        <a:t>0.35</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0.88</a:t>
                      </a:r>
                      <a:endParaRPr/>
                    </a:p>
                    <a:p>
                      <a:pPr indent="0" lvl="0" marL="0" marR="0" rtl="0" algn="r">
                        <a:spcBef>
                          <a:spcPts val="0"/>
                        </a:spcBef>
                        <a:spcAft>
                          <a:spcPts val="0"/>
                        </a:spcAft>
                        <a:buNone/>
                      </a:pPr>
                      <a:r>
                        <a:rPr lang="de-DE" sz="1400"/>
                        <a:t>1.95</a:t>
                      </a:r>
                      <a:endParaRPr/>
                    </a:p>
                  </a:txBody>
                  <a:tcPr marT="45725" marB="45725" marR="91450" marL="91450"/>
                </a:tc>
              </a:tr>
            </a:tbl>
          </a:graphicData>
        </a:graphic>
      </p:graphicFrame>
      <p:sp>
        <p:nvSpPr>
          <p:cNvPr id="105" name="Google Shape;105;p4"/>
          <p:cNvSpPr txBox="1"/>
          <p:nvPr/>
        </p:nvSpPr>
        <p:spPr>
          <a:xfrm>
            <a:off x="1187624" y="5485809"/>
            <a:ext cx="804739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2400">
                <a:solidFill>
                  <a:srgbClr val="FF0000"/>
                </a:solidFill>
                <a:latin typeface="Lucida Sans"/>
                <a:ea typeface="Lucida Sans"/>
                <a:cs typeface="Lucida Sans"/>
                <a:sym typeface="Lucida Sans"/>
              </a:rPr>
              <a:t>We have previously discussed how to calculate tf-idf </a:t>
            </a:r>
            <a:endParaRPr/>
          </a:p>
        </p:txBody>
      </p:sp>
      <p:sp>
        <p:nvSpPr>
          <p:cNvPr id="106" name="Google Shape;106;p4"/>
          <p:cNvSpPr txBox="1"/>
          <p:nvPr/>
        </p:nvSpPr>
        <p:spPr>
          <a:xfrm>
            <a:off x="244592" y="4036654"/>
            <a:ext cx="857256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400">
                <a:solidFill>
                  <a:schemeClr val="dk1"/>
                </a:solidFill>
                <a:latin typeface="Lucida Sans"/>
                <a:ea typeface="Lucida Sans"/>
                <a:cs typeface="Lucida Sans"/>
                <a:sym typeface="Lucida Sans"/>
              </a:rPr>
              <a:t>Tf is the </a:t>
            </a:r>
            <a:r>
              <a:rPr b="1" lang="de-DE" sz="1400">
                <a:solidFill>
                  <a:schemeClr val="dk1"/>
                </a:solidFill>
                <a:latin typeface="Lucida Sans"/>
                <a:ea typeface="Lucida Sans"/>
                <a:cs typeface="Lucida Sans"/>
                <a:sym typeface="Lucida Sans"/>
              </a:rPr>
              <a:t>local term frequency </a:t>
            </a:r>
            <a:r>
              <a:rPr lang="de-DE" sz="1400">
                <a:solidFill>
                  <a:schemeClr val="dk1"/>
                </a:solidFill>
                <a:latin typeface="Lucida Sans"/>
                <a:ea typeface="Lucida Sans"/>
                <a:cs typeface="Lucida Sans"/>
                <a:sym typeface="Lucida Sans"/>
              </a:rPr>
              <a:t>(local frequency) (i.e. Number of times t appears in doc d)</a:t>
            </a:r>
            <a:endParaRPr/>
          </a:p>
          <a:p>
            <a:pPr indent="0" lvl="0" marL="0" marR="0" rtl="0" algn="l">
              <a:spcBef>
                <a:spcPts val="0"/>
              </a:spcBef>
              <a:spcAft>
                <a:spcPts val="0"/>
              </a:spcAft>
              <a:buNone/>
            </a:pPr>
            <a:r>
              <a:rPr lang="de-DE" sz="1400">
                <a:solidFill>
                  <a:schemeClr val="dk1"/>
                </a:solidFill>
                <a:latin typeface="Lucida Sans"/>
                <a:ea typeface="Lucida Sans"/>
                <a:cs typeface="Lucida Sans"/>
                <a:sym typeface="Lucida Sans"/>
              </a:rPr>
              <a:t>Idf is the global frequency of a term across a document collection. ) (i.e. Number of times t appears in document collection C)</a:t>
            </a:r>
            <a:endParaRPr/>
          </a:p>
          <a:p>
            <a:pPr indent="0" lvl="0" marL="0" marR="0" rtl="0" algn="l">
              <a:spcBef>
                <a:spcPts val="0"/>
              </a:spcBef>
              <a:spcAft>
                <a:spcPts val="0"/>
              </a:spcAft>
              <a:buNone/>
            </a:pPr>
            <a:r>
              <a:rPr lang="de-DE" sz="1400">
                <a:solidFill>
                  <a:schemeClr val="dk1"/>
                </a:solidFill>
                <a:latin typeface="Lucida Sans"/>
                <a:ea typeface="Lucida Sans"/>
                <a:cs typeface="Lucida Sans"/>
                <a:sym typeface="Lucida Sans"/>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nvSpPr>
        <p:spPr>
          <a:xfrm>
            <a:off x="6553200" y="6477000"/>
            <a:ext cx="2133600" cy="244475"/>
          </a:xfrm>
          <a:prstGeom prst="rect">
            <a:avLst/>
          </a:prstGeom>
          <a:noFill/>
          <a:ln>
            <a:noFill/>
          </a:ln>
        </p:spPr>
        <p:txBody>
          <a:bodyPr anchorCtr="0" anchor="ctr" bIns="46800" lIns="90000" spcFirstLastPara="1" rIns="90000" wrap="square" tIns="46800">
            <a:noAutofit/>
          </a:bodyPr>
          <a:lstStyle/>
          <a:p>
            <a:pPr indent="0" lvl="0" marL="0" marR="0" rtl="0" algn="r">
              <a:spcBef>
                <a:spcPts val="0"/>
              </a:spcBef>
              <a:spcAft>
                <a:spcPts val="0"/>
              </a:spcAft>
              <a:buNone/>
            </a:pPr>
            <a:fld id="{00000000-1234-1234-1234-123412341234}" type="slidenum">
              <a:rPr lang="de-DE" sz="1200">
                <a:solidFill>
                  <a:srgbClr val="898989"/>
                </a:solidFill>
                <a:latin typeface="Calibri"/>
                <a:ea typeface="Calibri"/>
                <a:cs typeface="Calibri"/>
                <a:sym typeface="Calibri"/>
              </a:rPr>
              <a:t>‹#›</a:t>
            </a:fld>
            <a:endParaRPr sz="1200">
              <a:solidFill>
                <a:srgbClr val="898989"/>
              </a:solidFill>
              <a:latin typeface="Calibri"/>
              <a:ea typeface="Calibri"/>
              <a:cs typeface="Calibri"/>
              <a:sym typeface="Calibri"/>
            </a:endParaRPr>
          </a:p>
        </p:txBody>
      </p:sp>
      <p:sp>
        <p:nvSpPr>
          <p:cNvPr id="113" name="Google Shape;113;p5"/>
          <p:cNvSpPr txBox="1"/>
          <p:nvPr/>
        </p:nvSpPr>
        <p:spPr>
          <a:xfrm>
            <a:off x="285720" y="12700"/>
            <a:ext cx="8572560" cy="752004"/>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de-DE" sz="3600">
                <a:solidFill>
                  <a:schemeClr val="dk1"/>
                </a:solidFill>
                <a:latin typeface="Arial"/>
                <a:ea typeface="Arial"/>
                <a:cs typeface="Arial"/>
                <a:sym typeface="Arial"/>
              </a:rPr>
              <a:t>Documents as vectors</a:t>
            </a:r>
            <a:endParaRPr sz="3600">
              <a:solidFill>
                <a:schemeClr val="dk1"/>
              </a:solidFill>
              <a:latin typeface="Arial"/>
              <a:ea typeface="Arial"/>
              <a:cs typeface="Arial"/>
              <a:sym typeface="Arial"/>
            </a:endParaRPr>
          </a:p>
        </p:txBody>
      </p:sp>
      <p:sp>
        <p:nvSpPr>
          <p:cNvPr id="114" name="Google Shape;114;p5"/>
          <p:cNvSpPr txBox="1"/>
          <p:nvPr/>
        </p:nvSpPr>
        <p:spPr>
          <a:xfrm>
            <a:off x="-4746" y="885353"/>
            <a:ext cx="8691546" cy="4643470"/>
          </a:xfrm>
          <a:prstGeom prst="rect">
            <a:avLst/>
          </a:prstGeom>
          <a:noFill/>
          <a:ln>
            <a:noFill/>
          </a:ln>
        </p:spPr>
        <p:txBody>
          <a:bodyPr anchorCtr="0" anchor="t" bIns="45700" lIns="91425" spcFirstLastPara="1" rIns="91425" wrap="square" tIns="45700">
            <a:noAutofit/>
          </a:bodyPr>
          <a:lstStyle/>
          <a:p>
            <a:pPr indent="-285750" lvl="1" marL="742950" marR="0" rtl="0" algn="l">
              <a:spcBef>
                <a:spcPts val="0"/>
              </a:spcBef>
              <a:spcAft>
                <a:spcPts val="0"/>
              </a:spcAft>
              <a:buClr>
                <a:srgbClr val="336699"/>
              </a:buClr>
              <a:buSzPts val="2000"/>
              <a:buFont typeface="Noto Sans Symbols"/>
              <a:buChar char="▪"/>
            </a:pPr>
            <a:r>
              <a:rPr b="0" i="0" lang="de-DE" sz="2000" u="none" cap="none" strike="noStrike">
                <a:solidFill>
                  <a:schemeClr val="dk1"/>
                </a:solidFill>
                <a:latin typeface="Arial"/>
                <a:ea typeface="Arial"/>
                <a:cs typeface="Arial"/>
                <a:sym typeface="Arial"/>
              </a:rPr>
              <a:t>Each document is now represented as a real-valued vector of tf-idf weights ∈ R</a:t>
            </a:r>
            <a:r>
              <a:rPr b="0" baseline="30000" i="0" lang="de-DE" sz="2000" u="none" cap="none" strike="noStrike">
                <a:solidFill>
                  <a:schemeClr val="dk1"/>
                </a:solidFill>
                <a:latin typeface="Arial"/>
                <a:ea typeface="Arial"/>
                <a:cs typeface="Arial"/>
                <a:sym typeface="Arial"/>
              </a:rPr>
              <a:t>|</a:t>
            </a:r>
            <a:r>
              <a:rPr b="0" baseline="30000" i="1" lang="de-DE" sz="2000" u="none" cap="none" strike="noStrike">
                <a:solidFill>
                  <a:schemeClr val="dk1"/>
                </a:solidFill>
                <a:latin typeface="Arial"/>
                <a:ea typeface="Arial"/>
                <a:cs typeface="Arial"/>
                <a:sym typeface="Arial"/>
              </a:rPr>
              <a:t>V</a:t>
            </a:r>
            <a:r>
              <a:rPr b="0" baseline="30000" i="0" lang="de-DE" sz="2000" u="none" cap="none" strike="noStrike">
                <a:solidFill>
                  <a:schemeClr val="dk1"/>
                </a:solidFill>
                <a:latin typeface="Arial"/>
                <a:ea typeface="Arial"/>
                <a:cs typeface="Arial"/>
                <a:sym typeface="Arial"/>
              </a:rPr>
              <a:t>|.</a:t>
            </a:r>
            <a:endParaRPr/>
          </a:p>
          <a:p>
            <a:pPr indent="-285750" lvl="1" marL="742950" marR="0" rtl="0" algn="l">
              <a:spcBef>
                <a:spcPts val="0"/>
              </a:spcBef>
              <a:spcAft>
                <a:spcPts val="0"/>
              </a:spcAft>
              <a:buClr>
                <a:srgbClr val="336699"/>
              </a:buClr>
              <a:buSzPts val="2000"/>
              <a:buFont typeface="Noto Sans Symbols"/>
              <a:buChar char="▪"/>
            </a:pPr>
            <a:r>
              <a:rPr b="0" i="0" lang="de-DE" sz="2000" u="none" cap="none" strike="noStrike">
                <a:solidFill>
                  <a:schemeClr val="dk1"/>
                </a:solidFill>
                <a:latin typeface="Arial"/>
                <a:ea typeface="Arial"/>
                <a:cs typeface="Arial"/>
                <a:sym typeface="Arial"/>
              </a:rPr>
              <a:t>So we have a |</a:t>
            </a:r>
            <a:r>
              <a:rPr b="0" i="1" lang="de-DE" sz="2000" u="none" cap="none" strike="noStrike">
                <a:solidFill>
                  <a:schemeClr val="dk1"/>
                </a:solidFill>
                <a:latin typeface="Arial"/>
                <a:ea typeface="Arial"/>
                <a:cs typeface="Arial"/>
                <a:sym typeface="Arial"/>
              </a:rPr>
              <a:t>V</a:t>
            </a:r>
            <a:r>
              <a:rPr b="0" i="0" lang="de-DE" sz="2000" u="none" cap="none" strike="noStrike">
                <a:solidFill>
                  <a:schemeClr val="dk1"/>
                </a:solidFill>
                <a:latin typeface="Arial"/>
                <a:ea typeface="Arial"/>
                <a:cs typeface="Arial"/>
                <a:sym typeface="Arial"/>
              </a:rPr>
              <a:t>|-dimensional </a:t>
            </a:r>
            <a:r>
              <a:rPr b="0" i="0" lang="de-DE" sz="2000" u="none" cap="none" strike="noStrike">
                <a:solidFill>
                  <a:schemeClr val="dk1"/>
                </a:solidFill>
                <a:latin typeface="Arial"/>
                <a:ea typeface="Arial"/>
                <a:cs typeface="Arial"/>
                <a:sym typeface="Arial"/>
              </a:rPr>
              <a:t>real-valued </a:t>
            </a:r>
            <a:r>
              <a:rPr b="0" i="0" lang="de-DE" sz="2000" u="none" cap="none" strike="noStrike">
                <a:solidFill>
                  <a:schemeClr val="dk1"/>
                </a:solidFill>
                <a:latin typeface="Arial"/>
                <a:ea typeface="Arial"/>
                <a:cs typeface="Arial"/>
                <a:sym typeface="Arial"/>
              </a:rPr>
              <a:t>vector space.</a:t>
            </a:r>
            <a:endParaRPr/>
          </a:p>
          <a:p>
            <a:pPr indent="-285750" lvl="1" marL="742950" marR="0" rtl="0" algn="l">
              <a:spcBef>
                <a:spcPts val="0"/>
              </a:spcBef>
              <a:spcAft>
                <a:spcPts val="0"/>
              </a:spcAft>
              <a:buClr>
                <a:srgbClr val="336699"/>
              </a:buClr>
              <a:buSzPts val="2000"/>
              <a:buFont typeface="Noto Sans Symbols"/>
              <a:buChar char="▪"/>
            </a:pPr>
            <a:r>
              <a:rPr b="0" i="0" lang="de-DE" sz="2000" u="none" cap="none" strike="noStrike">
                <a:solidFill>
                  <a:schemeClr val="dk1"/>
                </a:solidFill>
                <a:latin typeface="Arial"/>
                <a:ea typeface="Arial"/>
                <a:cs typeface="Arial"/>
                <a:sym typeface="Arial"/>
              </a:rPr>
              <a:t>Terms are </a:t>
            </a:r>
            <a:r>
              <a:rPr b="0" i="0" lang="de-DE" sz="2000" u="none" cap="none" strike="noStrike">
                <a:solidFill>
                  <a:srgbClr val="0070C0"/>
                </a:solidFill>
                <a:latin typeface="Arial"/>
                <a:ea typeface="Arial"/>
                <a:cs typeface="Arial"/>
                <a:sym typeface="Arial"/>
              </a:rPr>
              <a:t>axes</a:t>
            </a:r>
            <a:r>
              <a:rPr b="0" i="0" lang="de-DE" sz="2000" u="none" cap="none" strike="noStrike">
                <a:solidFill>
                  <a:schemeClr val="dk1"/>
                </a:solidFill>
                <a:latin typeface="Arial"/>
                <a:ea typeface="Arial"/>
                <a:cs typeface="Arial"/>
                <a:sym typeface="Arial"/>
              </a:rPr>
              <a:t> of the space.</a:t>
            </a:r>
            <a:endParaRPr/>
          </a:p>
          <a:p>
            <a:pPr indent="-285750" lvl="1" marL="742950" marR="0" rtl="0" algn="l">
              <a:spcBef>
                <a:spcPts val="0"/>
              </a:spcBef>
              <a:spcAft>
                <a:spcPts val="0"/>
              </a:spcAft>
              <a:buClr>
                <a:srgbClr val="336699"/>
              </a:buClr>
              <a:buSzPts val="2000"/>
              <a:buFont typeface="Noto Sans Symbols"/>
              <a:buChar char="▪"/>
            </a:pPr>
            <a:r>
              <a:rPr b="0" i="0" lang="de-DE" sz="2000" u="none" cap="none" strike="noStrike">
                <a:solidFill>
                  <a:schemeClr val="dk1"/>
                </a:solidFill>
                <a:latin typeface="Arial"/>
                <a:ea typeface="Arial"/>
                <a:cs typeface="Arial"/>
                <a:sym typeface="Arial"/>
              </a:rPr>
              <a:t>Documents are </a:t>
            </a:r>
            <a:r>
              <a:rPr b="0" i="0" lang="de-DE" sz="2000" u="none" cap="none" strike="noStrike">
                <a:solidFill>
                  <a:srgbClr val="0070C0"/>
                </a:solidFill>
                <a:latin typeface="Arial"/>
                <a:ea typeface="Arial"/>
                <a:cs typeface="Arial"/>
                <a:sym typeface="Arial"/>
              </a:rPr>
              <a:t>points</a:t>
            </a:r>
            <a:r>
              <a:rPr b="0" i="0" lang="de-DE" sz="2000" u="none" cap="none" strike="noStrike">
                <a:solidFill>
                  <a:schemeClr val="dk1"/>
                </a:solidFill>
                <a:latin typeface="Arial"/>
                <a:ea typeface="Arial"/>
                <a:cs typeface="Arial"/>
                <a:sym typeface="Arial"/>
              </a:rPr>
              <a:t> or </a:t>
            </a:r>
            <a:r>
              <a:rPr b="0" i="0" lang="de-DE" sz="2000" u="none" cap="none" strike="noStrike">
                <a:solidFill>
                  <a:srgbClr val="0070C0"/>
                </a:solidFill>
                <a:latin typeface="Arial"/>
                <a:ea typeface="Arial"/>
                <a:cs typeface="Arial"/>
                <a:sym typeface="Arial"/>
              </a:rPr>
              <a:t>vectors</a:t>
            </a:r>
            <a:r>
              <a:rPr b="0" i="0" lang="de-DE" sz="2000" u="none" cap="none" strike="noStrike">
                <a:solidFill>
                  <a:schemeClr val="dk1"/>
                </a:solidFill>
                <a:latin typeface="Arial"/>
                <a:ea typeface="Arial"/>
                <a:cs typeface="Arial"/>
                <a:sym typeface="Arial"/>
              </a:rPr>
              <a:t> in this space.</a:t>
            </a:r>
            <a:endParaRPr/>
          </a:p>
          <a:p>
            <a:pPr indent="-285750" lvl="1" marL="742950" marR="0" rtl="0" algn="l">
              <a:spcBef>
                <a:spcPts val="0"/>
              </a:spcBef>
              <a:spcAft>
                <a:spcPts val="0"/>
              </a:spcAft>
              <a:buClr>
                <a:srgbClr val="336699"/>
              </a:buClr>
              <a:buSzPts val="2000"/>
              <a:buFont typeface="Noto Sans Symbols"/>
              <a:buChar char="▪"/>
            </a:pPr>
            <a:r>
              <a:rPr b="0" i="0" lang="de-DE" sz="2000" u="none" cap="none" strike="noStrike">
                <a:solidFill>
                  <a:schemeClr val="dk1"/>
                </a:solidFill>
                <a:latin typeface="Arial"/>
                <a:ea typeface="Arial"/>
                <a:cs typeface="Arial"/>
                <a:sym typeface="Arial"/>
              </a:rPr>
              <a:t>Very high-dimensional: tens of millions of dimensions when you apply this to web search engines</a:t>
            </a:r>
            <a:endParaRPr/>
          </a:p>
          <a:p>
            <a:pPr indent="-285750" lvl="1" marL="742950" marR="0" rtl="0" algn="l">
              <a:spcBef>
                <a:spcPts val="0"/>
              </a:spcBef>
              <a:spcAft>
                <a:spcPts val="0"/>
              </a:spcAft>
              <a:buClr>
                <a:srgbClr val="336699"/>
              </a:buClr>
              <a:buSzPts val="2000"/>
              <a:buFont typeface="Noto Sans Symbols"/>
              <a:buChar char="▪"/>
            </a:pPr>
            <a:r>
              <a:rPr b="0" i="0" lang="de-DE" sz="2000" u="none" cap="none" strike="noStrike">
                <a:solidFill>
                  <a:schemeClr val="dk1"/>
                </a:solidFill>
                <a:latin typeface="Arial"/>
                <a:ea typeface="Arial"/>
                <a:cs typeface="Arial"/>
                <a:sym typeface="Arial"/>
              </a:rPr>
              <a:t>Each vector is very sparse – most entries </a:t>
            </a:r>
            <a:endParaRPr/>
          </a:p>
          <a:p>
            <a:pPr indent="0" lvl="1" marL="457200" marR="0" rtl="0" algn="l">
              <a:spcBef>
                <a:spcPts val="0"/>
              </a:spcBef>
              <a:spcAft>
                <a:spcPts val="0"/>
              </a:spcAft>
              <a:buNone/>
            </a:pPr>
            <a:r>
              <a:rPr b="0" i="0" lang="de-DE" sz="2000" u="none" cap="none" strike="noStrike">
                <a:solidFill>
                  <a:schemeClr val="dk1"/>
                </a:solidFill>
                <a:latin typeface="Arial"/>
                <a:ea typeface="Arial"/>
                <a:cs typeface="Arial"/>
                <a:sym typeface="Arial"/>
              </a:rPr>
              <a:t>are zero.</a:t>
            </a:r>
            <a:endParaRPr/>
          </a:p>
        </p:txBody>
      </p:sp>
      <p:sp>
        <p:nvSpPr>
          <p:cNvPr id="115" name="Google Shape;115;p5"/>
          <p:cNvSpPr txBox="1"/>
          <p:nvPr/>
        </p:nvSpPr>
        <p:spPr>
          <a:xfrm>
            <a:off x="7640638" y="-33338"/>
            <a:ext cx="925512" cy="33655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lt1"/>
              </a:solidFill>
              <a:latin typeface="Lucida Sans"/>
              <a:ea typeface="Lucida Sans"/>
              <a:cs typeface="Lucida Sans"/>
              <a:sym typeface="Lucida Sans"/>
            </a:endParaRPr>
          </a:p>
        </p:txBody>
      </p:sp>
      <p:sp>
        <p:nvSpPr>
          <p:cNvPr id="116" name="Google Shape;116;p5"/>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graphicFrame>
        <p:nvGraphicFramePr>
          <p:cNvPr id="117" name="Google Shape;117;p5"/>
          <p:cNvGraphicFramePr/>
          <p:nvPr/>
        </p:nvGraphicFramePr>
        <p:xfrm>
          <a:off x="179513" y="4094992"/>
          <a:ext cx="3000000" cy="3000000"/>
        </p:xfrm>
        <a:graphic>
          <a:graphicData uri="http://schemas.openxmlformats.org/drawingml/2006/table">
            <a:tbl>
              <a:tblPr bandRow="1" firstRow="1">
                <a:noFill/>
                <a:tableStyleId>{5D1093D2-8335-42E4-B4CC-AEE675B86379}</a:tableStyleId>
              </a:tblPr>
              <a:tblGrid>
                <a:gridCol w="693025"/>
                <a:gridCol w="1035175"/>
                <a:gridCol w="576075"/>
                <a:gridCol w="720075"/>
                <a:gridCol w="608325"/>
                <a:gridCol w="608325"/>
                <a:gridCol w="954150"/>
              </a:tblGrid>
              <a:tr h="370850">
                <a:tc>
                  <a:txBody>
                    <a:bodyPr/>
                    <a:lstStyle/>
                    <a:p>
                      <a:pPr indent="0" lvl="0" marL="0" marR="0" rtl="0" algn="l">
                        <a:spcBef>
                          <a:spcPts val="0"/>
                        </a:spcBef>
                        <a:spcAft>
                          <a:spcPts val="0"/>
                        </a:spcAft>
                        <a:buNone/>
                      </a:pPr>
                      <a:r>
                        <a:t/>
                      </a:r>
                      <a:endParaRPr b="0" sz="900"/>
                    </a:p>
                  </a:txBody>
                  <a:tcPr marT="45725" marB="45725" marR="91450" marL="91450"/>
                </a:tc>
                <a:tc>
                  <a:txBody>
                    <a:bodyPr/>
                    <a:lstStyle/>
                    <a:p>
                      <a:pPr indent="0" lvl="0" marL="0" marR="0" rtl="0" algn="l">
                        <a:lnSpc>
                          <a:spcPct val="100000"/>
                        </a:lnSpc>
                        <a:spcBef>
                          <a:spcPts val="0"/>
                        </a:spcBef>
                        <a:spcAft>
                          <a:spcPts val="0"/>
                        </a:spcAft>
                        <a:buClr>
                          <a:schemeClr val="dk1"/>
                        </a:buClr>
                        <a:buSzPts val="900"/>
                        <a:buFont typeface="Arial"/>
                        <a:buNone/>
                      </a:pPr>
                      <a:r>
                        <a:rPr b="0" lang="de-DE" sz="900"/>
                        <a:t>Anthony and  Cleopatra</a:t>
                      </a:r>
                      <a:endParaRPr b="0" sz="900">
                        <a:solidFill>
                          <a:schemeClr val="lt1"/>
                        </a:solidFill>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b="0" lang="de-DE" sz="900"/>
                        <a:t>Julius Caesar </a:t>
                      </a:r>
                      <a:endParaRPr b="0" sz="900"/>
                    </a:p>
                  </a:txBody>
                  <a:tcPr marT="45725" marB="45725" marR="91450" marL="91450"/>
                </a:tc>
                <a:tc>
                  <a:txBody>
                    <a:bodyPr/>
                    <a:lstStyle/>
                    <a:p>
                      <a:pPr indent="0" lvl="0" marL="0" marR="0" rtl="0" algn="l">
                        <a:lnSpc>
                          <a:spcPct val="100000"/>
                        </a:lnSpc>
                        <a:spcBef>
                          <a:spcPts val="0"/>
                        </a:spcBef>
                        <a:spcAft>
                          <a:spcPts val="0"/>
                        </a:spcAft>
                        <a:buClr>
                          <a:schemeClr val="dk1"/>
                        </a:buClr>
                        <a:buSzPts val="900"/>
                        <a:buFont typeface="Arial"/>
                        <a:buNone/>
                      </a:pPr>
                      <a:r>
                        <a:rPr b="0" lang="de-DE" sz="900"/>
                        <a:t>The  Tempest</a:t>
                      </a:r>
                      <a:endParaRPr b="0" sz="900"/>
                    </a:p>
                  </a:txBody>
                  <a:tcPr marT="45725" marB="45725" marR="91450" marL="91450"/>
                </a:tc>
                <a:tc>
                  <a:txBody>
                    <a:bodyPr/>
                    <a:lstStyle/>
                    <a:p>
                      <a:pPr indent="0" lvl="0" marL="0" marR="0" rtl="0" algn="l">
                        <a:spcBef>
                          <a:spcPts val="0"/>
                        </a:spcBef>
                        <a:spcAft>
                          <a:spcPts val="0"/>
                        </a:spcAft>
                        <a:buNone/>
                      </a:pPr>
                      <a:r>
                        <a:rPr b="0" lang="de-DE" sz="900"/>
                        <a:t>Hamlet </a:t>
                      </a:r>
                      <a:endParaRPr b="0" sz="900"/>
                    </a:p>
                  </a:txBody>
                  <a:tcPr marT="45725" marB="45725" marR="91450" marL="91450"/>
                </a:tc>
                <a:tc>
                  <a:txBody>
                    <a:bodyPr/>
                    <a:lstStyle/>
                    <a:p>
                      <a:pPr indent="0" lvl="0" marL="0" marR="0" rtl="0" algn="l">
                        <a:spcBef>
                          <a:spcPts val="0"/>
                        </a:spcBef>
                        <a:spcAft>
                          <a:spcPts val="0"/>
                        </a:spcAft>
                        <a:buNone/>
                      </a:pPr>
                      <a:r>
                        <a:rPr b="0" lang="de-DE" sz="900"/>
                        <a:t>Othello </a:t>
                      </a:r>
                      <a:endParaRPr b="0" sz="900"/>
                    </a:p>
                  </a:txBody>
                  <a:tcPr marT="45725" marB="45725" marR="91450" marL="91450"/>
                </a:tc>
                <a:tc>
                  <a:txBody>
                    <a:bodyPr/>
                    <a:lstStyle/>
                    <a:p>
                      <a:pPr indent="0" lvl="0" marL="0" marR="0" rtl="0" algn="l">
                        <a:lnSpc>
                          <a:spcPct val="100000"/>
                        </a:lnSpc>
                        <a:spcBef>
                          <a:spcPts val="0"/>
                        </a:spcBef>
                        <a:spcAft>
                          <a:spcPts val="0"/>
                        </a:spcAft>
                        <a:buClr>
                          <a:schemeClr val="dk1"/>
                        </a:buClr>
                        <a:buSzPts val="900"/>
                        <a:buFont typeface="Arial"/>
                        <a:buNone/>
                      </a:pPr>
                      <a:r>
                        <a:rPr b="0" lang="de-DE" sz="900"/>
                        <a:t>Macbeth . . .</a:t>
                      </a:r>
                      <a:endParaRPr/>
                    </a:p>
                    <a:p>
                      <a:pPr indent="0" lvl="0" marL="0" marR="0" rtl="0" algn="l">
                        <a:spcBef>
                          <a:spcPts val="0"/>
                        </a:spcBef>
                        <a:spcAft>
                          <a:spcPts val="0"/>
                        </a:spcAft>
                        <a:buNone/>
                      </a:pPr>
                      <a:r>
                        <a:t/>
                      </a:r>
                      <a:endParaRPr b="0" sz="900"/>
                    </a:p>
                  </a:txBody>
                  <a:tcPr marT="45725" marB="45725" marR="91450" marL="91450"/>
                </a:tc>
              </a:tr>
              <a:tr h="370850">
                <a:tc>
                  <a:txBody>
                    <a:bodyPr/>
                    <a:lstStyle/>
                    <a:p>
                      <a:pPr indent="0" lvl="0" marL="0" marR="0" rtl="0" algn="l">
                        <a:spcBef>
                          <a:spcPts val="0"/>
                        </a:spcBef>
                        <a:spcAft>
                          <a:spcPts val="0"/>
                        </a:spcAft>
                        <a:buNone/>
                      </a:pPr>
                      <a:r>
                        <a:rPr lang="de-DE" sz="700"/>
                        <a:t>ANTHONY</a:t>
                      </a:r>
                      <a:endParaRPr/>
                    </a:p>
                    <a:p>
                      <a:pPr indent="0" lvl="0" marL="0" marR="0" rtl="0" algn="l">
                        <a:spcBef>
                          <a:spcPts val="0"/>
                        </a:spcBef>
                        <a:spcAft>
                          <a:spcPts val="0"/>
                        </a:spcAft>
                        <a:buNone/>
                      </a:pPr>
                      <a:r>
                        <a:rPr lang="de-DE" sz="700"/>
                        <a:t>BRUTUS</a:t>
                      </a:r>
                      <a:r>
                        <a:rPr lang="de-DE" sz="700"/>
                        <a:t> </a:t>
                      </a:r>
                      <a:endParaRPr/>
                    </a:p>
                    <a:p>
                      <a:pPr indent="0" lvl="0" marL="0" marR="0" rtl="0" algn="l">
                        <a:spcBef>
                          <a:spcPts val="0"/>
                        </a:spcBef>
                        <a:spcAft>
                          <a:spcPts val="0"/>
                        </a:spcAft>
                        <a:buNone/>
                      </a:pPr>
                      <a:r>
                        <a:rPr lang="de-DE" sz="700"/>
                        <a:t>CAESAR</a:t>
                      </a:r>
                      <a:endParaRPr/>
                    </a:p>
                    <a:p>
                      <a:pPr indent="0" lvl="0" marL="0" marR="0" rtl="0" algn="l">
                        <a:spcBef>
                          <a:spcPts val="0"/>
                        </a:spcBef>
                        <a:spcAft>
                          <a:spcPts val="0"/>
                        </a:spcAft>
                        <a:buNone/>
                      </a:pPr>
                      <a:r>
                        <a:rPr lang="de-DE" sz="700"/>
                        <a:t>CALPURNIA</a:t>
                      </a:r>
                      <a:endParaRPr/>
                    </a:p>
                    <a:p>
                      <a:pPr indent="0" lvl="0" marL="0" marR="0" rtl="0" algn="l">
                        <a:spcBef>
                          <a:spcPts val="0"/>
                        </a:spcBef>
                        <a:spcAft>
                          <a:spcPts val="0"/>
                        </a:spcAft>
                        <a:buNone/>
                      </a:pPr>
                      <a:r>
                        <a:rPr lang="de-DE" sz="700"/>
                        <a:t>CLEOPATRA</a:t>
                      </a:r>
                      <a:endParaRPr/>
                    </a:p>
                    <a:p>
                      <a:pPr indent="0" lvl="0" marL="0" marR="0" rtl="0" algn="l">
                        <a:spcBef>
                          <a:spcPts val="0"/>
                        </a:spcBef>
                        <a:spcAft>
                          <a:spcPts val="0"/>
                        </a:spcAft>
                        <a:buNone/>
                      </a:pPr>
                      <a:r>
                        <a:rPr lang="de-DE" sz="700"/>
                        <a:t>MERCY</a:t>
                      </a:r>
                      <a:endParaRPr/>
                    </a:p>
                    <a:p>
                      <a:pPr indent="0" lvl="0" marL="0" marR="0" rtl="0" algn="l">
                        <a:spcBef>
                          <a:spcPts val="0"/>
                        </a:spcBef>
                        <a:spcAft>
                          <a:spcPts val="0"/>
                        </a:spcAft>
                        <a:buNone/>
                      </a:pPr>
                      <a:r>
                        <a:rPr lang="de-DE" sz="700"/>
                        <a:t>WORSER</a:t>
                      </a:r>
                      <a:endParaRPr/>
                    </a:p>
                    <a:p>
                      <a:pPr indent="0" lvl="0" marL="0" marR="0" rtl="0" algn="l">
                        <a:spcBef>
                          <a:spcPts val="0"/>
                        </a:spcBef>
                        <a:spcAft>
                          <a:spcPts val="0"/>
                        </a:spcAft>
                        <a:buNone/>
                      </a:pPr>
                      <a:r>
                        <a:rPr lang="de-DE" sz="700"/>
                        <a:t>. . .</a:t>
                      </a:r>
                      <a:endParaRPr sz="700"/>
                    </a:p>
                  </a:txBody>
                  <a:tcPr marT="45725" marB="45725" marR="91450" marL="91450"/>
                </a:tc>
                <a:tc>
                  <a:txBody>
                    <a:bodyPr/>
                    <a:lstStyle/>
                    <a:p>
                      <a:pPr indent="0" lvl="0" marL="0" marR="0" rtl="0" algn="r">
                        <a:spcBef>
                          <a:spcPts val="0"/>
                        </a:spcBef>
                        <a:spcAft>
                          <a:spcPts val="0"/>
                        </a:spcAft>
                        <a:buNone/>
                      </a:pPr>
                      <a:r>
                        <a:rPr lang="de-DE" sz="700"/>
                        <a:t>5.25</a:t>
                      </a:r>
                      <a:endParaRPr/>
                    </a:p>
                    <a:p>
                      <a:pPr indent="0" lvl="0" marL="0" marR="0" rtl="0" algn="r">
                        <a:spcBef>
                          <a:spcPts val="0"/>
                        </a:spcBef>
                        <a:spcAft>
                          <a:spcPts val="0"/>
                        </a:spcAft>
                        <a:buNone/>
                      </a:pPr>
                      <a:r>
                        <a:rPr lang="de-DE" sz="700"/>
                        <a:t>1.21</a:t>
                      </a:r>
                      <a:endParaRPr/>
                    </a:p>
                    <a:p>
                      <a:pPr indent="0" lvl="0" marL="0" marR="0" rtl="0" algn="r">
                        <a:spcBef>
                          <a:spcPts val="0"/>
                        </a:spcBef>
                        <a:spcAft>
                          <a:spcPts val="0"/>
                        </a:spcAft>
                        <a:buNone/>
                      </a:pPr>
                      <a:r>
                        <a:rPr lang="de-DE" sz="700"/>
                        <a:t>8.59</a:t>
                      </a:r>
                      <a:endParaRPr/>
                    </a:p>
                    <a:p>
                      <a:pPr indent="0" lvl="0" marL="0" marR="0" rtl="0" algn="r">
                        <a:spcBef>
                          <a:spcPts val="0"/>
                        </a:spcBef>
                        <a:spcAft>
                          <a:spcPts val="0"/>
                        </a:spcAft>
                        <a:buNone/>
                      </a:pPr>
                      <a:r>
                        <a:rPr lang="de-DE" sz="700"/>
                        <a:t>0.0</a:t>
                      </a:r>
                      <a:endParaRPr/>
                    </a:p>
                    <a:p>
                      <a:pPr indent="0" lvl="0" marL="0" marR="0" rtl="0" algn="r">
                        <a:spcBef>
                          <a:spcPts val="0"/>
                        </a:spcBef>
                        <a:spcAft>
                          <a:spcPts val="0"/>
                        </a:spcAft>
                        <a:buNone/>
                      </a:pPr>
                      <a:r>
                        <a:rPr lang="de-DE" sz="700"/>
                        <a:t>2.85</a:t>
                      </a:r>
                      <a:endParaRPr/>
                    </a:p>
                    <a:p>
                      <a:pPr indent="0" lvl="0" marL="0" marR="0" rtl="0" algn="r">
                        <a:spcBef>
                          <a:spcPts val="0"/>
                        </a:spcBef>
                        <a:spcAft>
                          <a:spcPts val="0"/>
                        </a:spcAft>
                        <a:buNone/>
                      </a:pPr>
                      <a:r>
                        <a:rPr lang="de-DE" sz="700"/>
                        <a:t>1.51</a:t>
                      </a:r>
                      <a:endParaRPr/>
                    </a:p>
                    <a:p>
                      <a:pPr indent="0" lvl="0" marL="0" marR="0" rtl="0" algn="r">
                        <a:spcBef>
                          <a:spcPts val="0"/>
                        </a:spcBef>
                        <a:spcAft>
                          <a:spcPts val="0"/>
                        </a:spcAft>
                        <a:buNone/>
                      </a:pPr>
                      <a:r>
                        <a:rPr lang="de-DE" sz="700"/>
                        <a:t>1.37</a:t>
                      </a:r>
                      <a:endParaRPr/>
                    </a:p>
                  </a:txBody>
                  <a:tcPr marT="45725" marB="45725" marR="91450" marL="91450"/>
                </a:tc>
                <a:tc>
                  <a:txBody>
                    <a:bodyPr/>
                    <a:lstStyle/>
                    <a:p>
                      <a:pPr indent="0" lvl="0" marL="0" marR="0" rtl="0" algn="r">
                        <a:spcBef>
                          <a:spcPts val="0"/>
                        </a:spcBef>
                        <a:spcAft>
                          <a:spcPts val="0"/>
                        </a:spcAft>
                        <a:buNone/>
                      </a:pPr>
                      <a:r>
                        <a:rPr lang="de-DE" sz="700"/>
                        <a:t>3.18</a:t>
                      </a:r>
                      <a:endParaRPr/>
                    </a:p>
                    <a:p>
                      <a:pPr indent="0" lvl="0" marL="0" marR="0" rtl="0" algn="r">
                        <a:spcBef>
                          <a:spcPts val="0"/>
                        </a:spcBef>
                        <a:spcAft>
                          <a:spcPts val="0"/>
                        </a:spcAft>
                        <a:buNone/>
                      </a:pPr>
                      <a:r>
                        <a:rPr lang="de-DE" sz="700"/>
                        <a:t>6.10</a:t>
                      </a:r>
                      <a:endParaRPr/>
                    </a:p>
                    <a:p>
                      <a:pPr indent="0" lvl="0" marL="0" marR="0" rtl="0" algn="r">
                        <a:spcBef>
                          <a:spcPts val="0"/>
                        </a:spcBef>
                        <a:spcAft>
                          <a:spcPts val="0"/>
                        </a:spcAft>
                        <a:buNone/>
                      </a:pPr>
                      <a:r>
                        <a:rPr lang="de-DE" sz="700"/>
                        <a:t>2.54</a:t>
                      </a:r>
                      <a:endParaRPr/>
                    </a:p>
                    <a:p>
                      <a:pPr indent="0" lvl="0" marL="0" marR="0" rtl="0" algn="r">
                        <a:spcBef>
                          <a:spcPts val="0"/>
                        </a:spcBef>
                        <a:spcAft>
                          <a:spcPts val="0"/>
                        </a:spcAft>
                        <a:buNone/>
                      </a:pPr>
                      <a:r>
                        <a:rPr lang="de-DE" sz="700"/>
                        <a:t>1.54</a:t>
                      </a:r>
                      <a:endParaRPr/>
                    </a:p>
                    <a:p>
                      <a:pPr indent="0" lvl="0" marL="0" marR="0" rtl="0" algn="r">
                        <a:spcBef>
                          <a:spcPts val="0"/>
                        </a:spcBef>
                        <a:spcAft>
                          <a:spcPts val="0"/>
                        </a:spcAft>
                        <a:buNone/>
                      </a:pPr>
                      <a:r>
                        <a:rPr lang="de-DE" sz="700"/>
                        <a:t>0.0</a:t>
                      </a:r>
                      <a:endParaRPr/>
                    </a:p>
                    <a:p>
                      <a:pPr indent="0" lvl="0" marL="0" marR="0" rtl="0" algn="r">
                        <a:spcBef>
                          <a:spcPts val="0"/>
                        </a:spcBef>
                        <a:spcAft>
                          <a:spcPts val="0"/>
                        </a:spcAft>
                        <a:buNone/>
                      </a:pPr>
                      <a:r>
                        <a:rPr lang="de-DE" sz="700"/>
                        <a:t>0.0</a:t>
                      </a:r>
                      <a:endParaRPr/>
                    </a:p>
                    <a:p>
                      <a:pPr indent="0" lvl="0" marL="0" marR="0" rtl="0" algn="r">
                        <a:spcBef>
                          <a:spcPts val="0"/>
                        </a:spcBef>
                        <a:spcAft>
                          <a:spcPts val="0"/>
                        </a:spcAft>
                        <a:buNone/>
                      </a:pPr>
                      <a:r>
                        <a:rPr lang="de-DE" sz="700"/>
                        <a:t>0.0</a:t>
                      </a:r>
                      <a:endParaRPr/>
                    </a:p>
                    <a:p>
                      <a:pPr indent="0" lvl="0" marL="0" marR="0" rtl="0" algn="r">
                        <a:spcBef>
                          <a:spcPts val="0"/>
                        </a:spcBef>
                        <a:spcAft>
                          <a:spcPts val="0"/>
                        </a:spcAft>
                        <a:buNone/>
                      </a:pPr>
                      <a:r>
                        <a:t/>
                      </a:r>
                      <a:endParaRPr sz="700"/>
                    </a:p>
                  </a:txBody>
                  <a:tcPr marT="45725" marB="45725" marR="91450" marL="91450"/>
                </a:tc>
                <a:tc>
                  <a:txBody>
                    <a:bodyPr/>
                    <a:lstStyle/>
                    <a:p>
                      <a:pPr indent="0" lvl="0" marL="0" marR="0" rtl="0" algn="r">
                        <a:spcBef>
                          <a:spcPts val="0"/>
                        </a:spcBef>
                        <a:spcAft>
                          <a:spcPts val="0"/>
                        </a:spcAft>
                        <a:buNone/>
                      </a:pPr>
                      <a:r>
                        <a:rPr lang="de-DE" sz="700"/>
                        <a:t>0.0</a:t>
                      </a:r>
                      <a:endParaRPr/>
                    </a:p>
                    <a:p>
                      <a:pPr indent="0" lvl="0" marL="0" marR="0" rtl="0" algn="r">
                        <a:spcBef>
                          <a:spcPts val="0"/>
                        </a:spcBef>
                        <a:spcAft>
                          <a:spcPts val="0"/>
                        </a:spcAft>
                        <a:buNone/>
                      </a:pPr>
                      <a:r>
                        <a:rPr lang="de-DE" sz="700"/>
                        <a:t>0.0</a:t>
                      </a:r>
                      <a:endParaRPr/>
                    </a:p>
                    <a:p>
                      <a:pPr indent="0" lvl="0" marL="0" marR="0" rtl="0" algn="r">
                        <a:spcBef>
                          <a:spcPts val="0"/>
                        </a:spcBef>
                        <a:spcAft>
                          <a:spcPts val="0"/>
                        </a:spcAft>
                        <a:buNone/>
                      </a:pPr>
                      <a:r>
                        <a:rPr lang="de-DE" sz="700"/>
                        <a:t>0.0</a:t>
                      </a:r>
                      <a:endParaRPr/>
                    </a:p>
                    <a:p>
                      <a:pPr indent="0" lvl="0" marL="0" marR="0" rtl="0" algn="r">
                        <a:spcBef>
                          <a:spcPts val="0"/>
                        </a:spcBef>
                        <a:spcAft>
                          <a:spcPts val="0"/>
                        </a:spcAft>
                        <a:buNone/>
                      </a:pPr>
                      <a:r>
                        <a:rPr lang="de-DE" sz="700"/>
                        <a:t>0.0</a:t>
                      </a:r>
                      <a:endParaRPr/>
                    </a:p>
                    <a:p>
                      <a:pPr indent="0" lvl="0" marL="0" marR="0" rtl="0" algn="r">
                        <a:spcBef>
                          <a:spcPts val="0"/>
                        </a:spcBef>
                        <a:spcAft>
                          <a:spcPts val="0"/>
                        </a:spcAft>
                        <a:buNone/>
                      </a:pPr>
                      <a:r>
                        <a:rPr lang="de-DE" sz="700"/>
                        <a:t>0.0</a:t>
                      </a:r>
                      <a:endParaRPr/>
                    </a:p>
                    <a:p>
                      <a:pPr indent="0" lvl="0" marL="0" marR="0" rtl="0" algn="r">
                        <a:spcBef>
                          <a:spcPts val="0"/>
                        </a:spcBef>
                        <a:spcAft>
                          <a:spcPts val="0"/>
                        </a:spcAft>
                        <a:buNone/>
                      </a:pPr>
                      <a:r>
                        <a:rPr lang="de-DE" sz="700"/>
                        <a:t>1.90</a:t>
                      </a:r>
                      <a:endParaRPr/>
                    </a:p>
                    <a:p>
                      <a:pPr indent="0" lvl="0" marL="0" marR="0" rtl="0" algn="r">
                        <a:spcBef>
                          <a:spcPts val="0"/>
                        </a:spcBef>
                        <a:spcAft>
                          <a:spcPts val="0"/>
                        </a:spcAft>
                        <a:buNone/>
                      </a:pPr>
                      <a:r>
                        <a:rPr lang="de-DE" sz="700"/>
                        <a:t>0.11</a:t>
                      </a:r>
                      <a:endParaRPr/>
                    </a:p>
                  </a:txBody>
                  <a:tcPr marT="45725" marB="45725" marR="91450" marL="91450"/>
                </a:tc>
                <a:tc>
                  <a:txBody>
                    <a:bodyPr/>
                    <a:lstStyle/>
                    <a:p>
                      <a:pPr indent="0" lvl="0" marL="0" marR="0" rtl="0" algn="r">
                        <a:spcBef>
                          <a:spcPts val="0"/>
                        </a:spcBef>
                        <a:spcAft>
                          <a:spcPts val="0"/>
                        </a:spcAft>
                        <a:buNone/>
                      </a:pPr>
                      <a:r>
                        <a:rPr lang="de-DE" sz="700"/>
                        <a:t>0.0</a:t>
                      </a:r>
                      <a:endParaRPr/>
                    </a:p>
                    <a:p>
                      <a:pPr indent="0" lvl="0" marL="0" marR="0" rtl="0" algn="r">
                        <a:spcBef>
                          <a:spcPts val="0"/>
                        </a:spcBef>
                        <a:spcAft>
                          <a:spcPts val="0"/>
                        </a:spcAft>
                        <a:buNone/>
                      </a:pPr>
                      <a:r>
                        <a:rPr lang="de-DE" sz="700"/>
                        <a:t>1.0</a:t>
                      </a:r>
                      <a:endParaRPr/>
                    </a:p>
                    <a:p>
                      <a:pPr indent="0" lvl="0" marL="0" marR="0" rtl="0" algn="r">
                        <a:spcBef>
                          <a:spcPts val="0"/>
                        </a:spcBef>
                        <a:spcAft>
                          <a:spcPts val="0"/>
                        </a:spcAft>
                        <a:buNone/>
                      </a:pPr>
                      <a:r>
                        <a:rPr lang="de-DE" sz="700"/>
                        <a:t>1.51</a:t>
                      </a:r>
                      <a:endParaRPr/>
                    </a:p>
                    <a:p>
                      <a:pPr indent="0" lvl="0" marL="0" marR="0" rtl="0" algn="r">
                        <a:spcBef>
                          <a:spcPts val="0"/>
                        </a:spcBef>
                        <a:spcAft>
                          <a:spcPts val="0"/>
                        </a:spcAft>
                        <a:buNone/>
                      </a:pPr>
                      <a:r>
                        <a:rPr lang="de-DE" sz="700"/>
                        <a:t>0.0</a:t>
                      </a:r>
                      <a:endParaRPr/>
                    </a:p>
                    <a:p>
                      <a:pPr indent="0" lvl="0" marL="0" marR="0" rtl="0" algn="r">
                        <a:spcBef>
                          <a:spcPts val="0"/>
                        </a:spcBef>
                        <a:spcAft>
                          <a:spcPts val="0"/>
                        </a:spcAft>
                        <a:buNone/>
                      </a:pPr>
                      <a:r>
                        <a:rPr lang="de-DE" sz="700"/>
                        <a:t>0.0</a:t>
                      </a:r>
                      <a:endParaRPr/>
                    </a:p>
                    <a:p>
                      <a:pPr indent="0" lvl="0" marL="0" marR="0" rtl="0" algn="r">
                        <a:spcBef>
                          <a:spcPts val="0"/>
                        </a:spcBef>
                        <a:spcAft>
                          <a:spcPts val="0"/>
                        </a:spcAft>
                        <a:buNone/>
                      </a:pPr>
                      <a:r>
                        <a:rPr lang="de-DE" sz="700"/>
                        <a:t>0.12</a:t>
                      </a:r>
                      <a:endParaRPr/>
                    </a:p>
                    <a:p>
                      <a:pPr indent="0" lvl="0" marL="0" marR="0" rtl="0" algn="r">
                        <a:spcBef>
                          <a:spcPts val="0"/>
                        </a:spcBef>
                        <a:spcAft>
                          <a:spcPts val="0"/>
                        </a:spcAft>
                        <a:buNone/>
                      </a:pPr>
                      <a:r>
                        <a:rPr lang="de-DE" sz="700"/>
                        <a:t>4.15</a:t>
                      </a:r>
                      <a:endParaRPr/>
                    </a:p>
                  </a:txBody>
                  <a:tcPr marT="45725" marB="45725" marR="91450" marL="91450"/>
                </a:tc>
                <a:tc>
                  <a:txBody>
                    <a:bodyPr/>
                    <a:lstStyle/>
                    <a:p>
                      <a:pPr indent="0" lvl="0" marL="0" marR="0" rtl="0" algn="r">
                        <a:spcBef>
                          <a:spcPts val="0"/>
                        </a:spcBef>
                        <a:spcAft>
                          <a:spcPts val="0"/>
                        </a:spcAft>
                        <a:buNone/>
                      </a:pPr>
                      <a:r>
                        <a:rPr lang="de-DE" sz="700"/>
                        <a:t>0.0</a:t>
                      </a:r>
                      <a:endParaRPr/>
                    </a:p>
                    <a:p>
                      <a:pPr indent="0" lvl="0" marL="0" marR="0" rtl="0" algn="r">
                        <a:spcBef>
                          <a:spcPts val="0"/>
                        </a:spcBef>
                        <a:spcAft>
                          <a:spcPts val="0"/>
                        </a:spcAft>
                        <a:buNone/>
                      </a:pPr>
                      <a:r>
                        <a:rPr lang="de-DE" sz="700"/>
                        <a:t>0.0</a:t>
                      </a:r>
                      <a:endParaRPr/>
                    </a:p>
                    <a:p>
                      <a:pPr indent="0" lvl="0" marL="0" marR="0" rtl="0" algn="r">
                        <a:spcBef>
                          <a:spcPts val="0"/>
                        </a:spcBef>
                        <a:spcAft>
                          <a:spcPts val="0"/>
                        </a:spcAft>
                        <a:buNone/>
                      </a:pPr>
                      <a:r>
                        <a:rPr lang="de-DE" sz="700"/>
                        <a:t>0.25</a:t>
                      </a:r>
                      <a:endParaRPr/>
                    </a:p>
                    <a:p>
                      <a:pPr indent="0" lvl="0" marL="0" marR="0" rtl="0" algn="r">
                        <a:spcBef>
                          <a:spcPts val="0"/>
                        </a:spcBef>
                        <a:spcAft>
                          <a:spcPts val="0"/>
                        </a:spcAft>
                        <a:buNone/>
                      </a:pPr>
                      <a:r>
                        <a:rPr lang="de-DE" sz="700"/>
                        <a:t>0.0</a:t>
                      </a:r>
                      <a:endParaRPr/>
                    </a:p>
                    <a:p>
                      <a:pPr indent="0" lvl="0" marL="0" marR="0" rtl="0" algn="r">
                        <a:spcBef>
                          <a:spcPts val="0"/>
                        </a:spcBef>
                        <a:spcAft>
                          <a:spcPts val="0"/>
                        </a:spcAft>
                        <a:buNone/>
                      </a:pPr>
                      <a:r>
                        <a:rPr lang="de-DE" sz="700"/>
                        <a:t>0.0</a:t>
                      </a:r>
                      <a:endParaRPr/>
                    </a:p>
                    <a:p>
                      <a:pPr indent="0" lvl="0" marL="0" marR="0" rtl="0" algn="r">
                        <a:spcBef>
                          <a:spcPts val="0"/>
                        </a:spcBef>
                        <a:spcAft>
                          <a:spcPts val="0"/>
                        </a:spcAft>
                        <a:buNone/>
                      </a:pPr>
                      <a:r>
                        <a:rPr lang="de-DE" sz="700"/>
                        <a:t>5.25</a:t>
                      </a:r>
                      <a:endParaRPr/>
                    </a:p>
                    <a:p>
                      <a:pPr indent="0" lvl="0" marL="0" marR="0" rtl="0" algn="r">
                        <a:spcBef>
                          <a:spcPts val="0"/>
                        </a:spcBef>
                        <a:spcAft>
                          <a:spcPts val="0"/>
                        </a:spcAft>
                        <a:buNone/>
                      </a:pPr>
                      <a:r>
                        <a:rPr lang="de-DE" sz="700"/>
                        <a:t>0.25</a:t>
                      </a:r>
                      <a:endParaRPr/>
                    </a:p>
                  </a:txBody>
                  <a:tcPr marT="45725" marB="45725" marR="91450" marL="91450"/>
                </a:tc>
                <a:tc>
                  <a:txBody>
                    <a:bodyPr/>
                    <a:lstStyle/>
                    <a:p>
                      <a:pPr indent="0" lvl="0" marL="0" marR="0" rtl="0" algn="r">
                        <a:spcBef>
                          <a:spcPts val="0"/>
                        </a:spcBef>
                        <a:spcAft>
                          <a:spcPts val="0"/>
                        </a:spcAft>
                        <a:buNone/>
                      </a:pPr>
                      <a:r>
                        <a:rPr lang="de-DE" sz="700"/>
                        <a:t>0.35</a:t>
                      </a:r>
                      <a:endParaRPr/>
                    </a:p>
                    <a:p>
                      <a:pPr indent="0" lvl="0" marL="0" marR="0" rtl="0" algn="r">
                        <a:spcBef>
                          <a:spcPts val="0"/>
                        </a:spcBef>
                        <a:spcAft>
                          <a:spcPts val="0"/>
                        </a:spcAft>
                        <a:buNone/>
                      </a:pPr>
                      <a:r>
                        <a:rPr lang="de-DE" sz="700"/>
                        <a:t>0.0</a:t>
                      </a:r>
                      <a:endParaRPr/>
                    </a:p>
                    <a:p>
                      <a:pPr indent="0" lvl="0" marL="0" marR="0" rtl="0" algn="r">
                        <a:spcBef>
                          <a:spcPts val="0"/>
                        </a:spcBef>
                        <a:spcAft>
                          <a:spcPts val="0"/>
                        </a:spcAft>
                        <a:buNone/>
                      </a:pPr>
                      <a:r>
                        <a:rPr lang="de-DE" sz="700"/>
                        <a:t>0.0</a:t>
                      </a:r>
                      <a:endParaRPr/>
                    </a:p>
                    <a:p>
                      <a:pPr indent="0" lvl="0" marL="0" marR="0" rtl="0" algn="r">
                        <a:spcBef>
                          <a:spcPts val="0"/>
                        </a:spcBef>
                        <a:spcAft>
                          <a:spcPts val="0"/>
                        </a:spcAft>
                        <a:buNone/>
                      </a:pPr>
                      <a:r>
                        <a:rPr lang="de-DE" sz="700"/>
                        <a:t>0.0</a:t>
                      </a:r>
                      <a:endParaRPr/>
                    </a:p>
                    <a:p>
                      <a:pPr indent="0" lvl="0" marL="0" marR="0" rtl="0" algn="r">
                        <a:spcBef>
                          <a:spcPts val="0"/>
                        </a:spcBef>
                        <a:spcAft>
                          <a:spcPts val="0"/>
                        </a:spcAft>
                        <a:buNone/>
                      </a:pPr>
                      <a:r>
                        <a:rPr lang="de-DE" sz="700"/>
                        <a:t>0.0</a:t>
                      </a:r>
                      <a:endParaRPr/>
                    </a:p>
                    <a:p>
                      <a:pPr indent="0" lvl="0" marL="0" marR="0" rtl="0" algn="r">
                        <a:spcBef>
                          <a:spcPts val="0"/>
                        </a:spcBef>
                        <a:spcAft>
                          <a:spcPts val="0"/>
                        </a:spcAft>
                        <a:buNone/>
                      </a:pPr>
                      <a:r>
                        <a:rPr lang="de-DE" sz="700"/>
                        <a:t>0.88</a:t>
                      </a:r>
                      <a:endParaRPr/>
                    </a:p>
                    <a:p>
                      <a:pPr indent="0" lvl="0" marL="0" marR="0" rtl="0" algn="r">
                        <a:spcBef>
                          <a:spcPts val="0"/>
                        </a:spcBef>
                        <a:spcAft>
                          <a:spcPts val="0"/>
                        </a:spcAft>
                        <a:buNone/>
                      </a:pPr>
                      <a:r>
                        <a:rPr lang="de-DE" sz="700"/>
                        <a:t>1.95</a:t>
                      </a:r>
                      <a:endParaRPr/>
                    </a:p>
                  </a:txBody>
                  <a:tcPr marT="45725" marB="45725" marR="91450" marL="91450"/>
                </a:tc>
              </a:tr>
            </a:tbl>
          </a:graphicData>
        </a:graphic>
      </p:graphicFrame>
      <p:pic>
        <p:nvPicPr>
          <p:cNvPr descr="Information Storage and Retrieval Using Mumps" id="118" name="Google Shape;118;p5"/>
          <p:cNvPicPr preferRelativeResize="0"/>
          <p:nvPr/>
        </p:nvPicPr>
        <p:blipFill rotWithShape="1">
          <a:blip r:embed="rId3">
            <a:alphaModFix/>
          </a:blip>
          <a:srcRect b="0" l="0" r="0" t="0"/>
          <a:stretch/>
        </p:blipFill>
        <p:spPr>
          <a:xfrm>
            <a:off x="5407433" y="3372485"/>
            <a:ext cx="3675607" cy="25135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125" name="Google Shape;125;p6"/>
          <p:cNvSpPr/>
          <p:nvPr/>
        </p:nvSpPr>
        <p:spPr>
          <a:xfrm>
            <a:off x="28315" y="721225"/>
            <a:ext cx="4978588" cy="5095611"/>
          </a:xfrm>
          <a:prstGeom prst="rect">
            <a:avLst/>
          </a:prstGeom>
          <a:noFill/>
          <a:ln>
            <a:noFill/>
          </a:ln>
        </p:spPr>
        <p:txBody>
          <a:bodyPr anchorCtr="0" anchor="ctr" bIns="15850" lIns="253900" spcFirstLastPara="1" rIns="0" wrap="square" tIns="31725">
            <a:spAutoFit/>
          </a:bodyPr>
          <a:lstStyle/>
          <a:p>
            <a:pPr indent="0" lvl="0" marL="0" marR="0" rtl="0" algn="l">
              <a:lnSpc>
                <a:spcPct val="100000"/>
              </a:lnSpc>
              <a:spcBef>
                <a:spcPts val="0"/>
              </a:spcBef>
              <a:spcAft>
                <a:spcPts val="0"/>
              </a:spcAft>
              <a:buClr>
                <a:srgbClr val="202122"/>
              </a:buClr>
              <a:buSzPts val="2000"/>
              <a:buFont typeface="Arial"/>
              <a:buNone/>
            </a:pPr>
            <a:r>
              <a:rPr b="0" i="0" lang="de-DE" sz="2000" u="none" cap="none" strike="noStrike">
                <a:solidFill>
                  <a:srgbClr val="202122"/>
                </a:solidFill>
                <a:latin typeface="Arial"/>
                <a:ea typeface="Arial"/>
                <a:cs typeface="Arial"/>
                <a:sym typeface="Arial"/>
              </a:rPr>
              <a:t>Documents and queries are represented </a:t>
            </a:r>
            <a:endParaRPr/>
          </a:p>
          <a:p>
            <a:pPr indent="0" lvl="0" marL="0" marR="0" rtl="0" algn="l">
              <a:lnSpc>
                <a:spcPct val="100000"/>
              </a:lnSpc>
              <a:spcBef>
                <a:spcPts val="0"/>
              </a:spcBef>
              <a:spcAft>
                <a:spcPts val="0"/>
              </a:spcAft>
              <a:buClr>
                <a:srgbClr val="202122"/>
              </a:buClr>
              <a:buSzPts val="2000"/>
              <a:buFont typeface="Arial"/>
              <a:buNone/>
            </a:pPr>
            <a:r>
              <a:rPr b="0" i="0" lang="de-DE" sz="2000" u="none" cap="none" strike="noStrike">
                <a:solidFill>
                  <a:srgbClr val="202122"/>
                </a:solidFill>
                <a:latin typeface="Arial"/>
                <a:ea typeface="Arial"/>
                <a:cs typeface="Arial"/>
                <a:sym typeface="Arial"/>
              </a:rPr>
              <a:t>as vectors.</a:t>
            </a:r>
            <a:endParaRPr b="0" i="0" sz="1200" u="none" cap="none" strike="noStrike">
              <a:solidFill>
                <a:schemeClr val="dk1"/>
              </a:solidFill>
              <a:latin typeface="Arial"/>
              <a:ea typeface="Arial"/>
              <a:cs typeface="Arial"/>
              <a:sym typeface="Arial"/>
            </a:endParaRPr>
          </a:p>
          <a:p>
            <a:pPr indent="-457200" lvl="1" marL="457200" marR="0" rtl="0" algn="l">
              <a:lnSpc>
                <a:spcPct val="100000"/>
              </a:lnSpc>
              <a:spcBef>
                <a:spcPts val="0"/>
              </a:spcBef>
              <a:spcAft>
                <a:spcPts val="0"/>
              </a:spcAft>
              <a:buClr>
                <a:srgbClr val="202122"/>
              </a:buClr>
              <a:buSzPts val="2000"/>
              <a:buFont typeface="Arial"/>
              <a:buNone/>
            </a:pPr>
            <a:r>
              <a:rPr b="0" i="0" lang="de-DE" sz="2000" u="none" cap="none" strike="noStrike">
                <a:solidFill>
                  <a:srgbClr val="202122"/>
                </a:solidFill>
                <a:latin typeface="Arial"/>
                <a:ea typeface="Arial"/>
                <a:cs typeface="Arial"/>
                <a:sym typeface="Arial"/>
              </a:rPr>
              <a:t>  </a:t>
            </a:r>
            <a:r>
              <a:rPr b="0" i="0" lang="de-DE" sz="4400" u="none" cap="none" strike="noStrike">
                <a:solidFill>
                  <a:srgbClr val="202122"/>
                </a:solidFill>
                <a:latin typeface="Arial"/>
                <a:ea typeface="Arial"/>
                <a:cs typeface="Arial"/>
                <a:sym typeface="Arial"/>
              </a:rPr>
              <a:t>     </a:t>
            </a:r>
            <a:endParaRPr b="0" i="0" sz="2000" u="none" cap="none" strike="noStrike">
              <a:solidFill>
                <a:srgbClr val="202122"/>
              </a:solidFill>
              <a:latin typeface="Arial"/>
              <a:ea typeface="Arial"/>
              <a:cs typeface="Arial"/>
              <a:sym typeface="Arial"/>
            </a:endParaRPr>
          </a:p>
          <a:p>
            <a:pPr indent="-457200" lvl="1" marL="457200" marR="0" rtl="0" algn="l">
              <a:lnSpc>
                <a:spcPct val="100000"/>
              </a:lnSpc>
              <a:spcBef>
                <a:spcPts val="0"/>
              </a:spcBef>
              <a:spcAft>
                <a:spcPts val="0"/>
              </a:spcAft>
              <a:buClr>
                <a:srgbClr val="202122"/>
              </a:buClr>
              <a:buSzPts val="2000"/>
              <a:buFont typeface="Arial"/>
              <a:buNone/>
            </a:pPr>
            <a:r>
              <a:rPr b="0" i="0" lang="de-DE" sz="2000" u="none" cap="none" strike="noStrike">
                <a:solidFill>
                  <a:srgbClr val="202122"/>
                </a:solidFill>
                <a:latin typeface="Arial"/>
                <a:ea typeface="Arial"/>
                <a:cs typeface="Arial"/>
                <a:sym typeface="Arial"/>
              </a:rPr>
              <a:t> </a:t>
            </a:r>
            <a:endParaRPr/>
          </a:p>
          <a:p>
            <a:pPr indent="-285750" lvl="0" marL="285750" marR="0" rtl="0" algn="l">
              <a:lnSpc>
                <a:spcPct val="100000"/>
              </a:lnSpc>
              <a:spcBef>
                <a:spcPts val="0"/>
              </a:spcBef>
              <a:spcAft>
                <a:spcPts val="0"/>
              </a:spcAft>
              <a:buClr>
                <a:schemeClr val="dk1"/>
              </a:buClr>
              <a:buSzPts val="1600"/>
              <a:buFont typeface="Arial"/>
              <a:buChar char="•"/>
            </a:pPr>
            <a:r>
              <a:rPr lang="de-DE" sz="1600">
                <a:solidFill>
                  <a:schemeClr val="dk1"/>
                </a:solidFill>
                <a:latin typeface="Arial"/>
                <a:ea typeface="Arial"/>
                <a:cs typeface="Arial"/>
                <a:sym typeface="Arial"/>
              </a:rPr>
              <a:t>Each dimension corresponds to a separate term. </a:t>
            </a:r>
            <a:endParaRPr/>
          </a:p>
          <a:p>
            <a:pPr indent="-285750" lvl="0" marL="285750" marR="0" rtl="0" algn="l">
              <a:lnSpc>
                <a:spcPct val="100000"/>
              </a:lnSpc>
              <a:spcBef>
                <a:spcPts val="0"/>
              </a:spcBef>
              <a:spcAft>
                <a:spcPts val="0"/>
              </a:spcAft>
              <a:buClr>
                <a:schemeClr val="dk1"/>
              </a:buClr>
              <a:buSzPts val="1600"/>
              <a:buFont typeface="Arial"/>
              <a:buChar char="•"/>
            </a:pPr>
            <a:r>
              <a:rPr lang="de-DE" sz="1600">
                <a:solidFill>
                  <a:schemeClr val="dk1"/>
                </a:solidFill>
                <a:latin typeface="Arial"/>
                <a:ea typeface="Arial"/>
                <a:cs typeface="Arial"/>
                <a:sym typeface="Arial"/>
              </a:rPr>
              <a:t>If a term occurs in the document, its value in the vector is non-zero. </a:t>
            </a:r>
            <a:endParaRPr/>
          </a:p>
          <a:p>
            <a:pPr indent="-285750" lvl="0" marL="285750" marR="0" rtl="0" algn="l">
              <a:lnSpc>
                <a:spcPct val="100000"/>
              </a:lnSpc>
              <a:spcBef>
                <a:spcPts val="0"/>
              </a:spcBef>
              <a:spcAft>
                <a:spcPts val="0"/>
              </a:spcAft>
              <a:buClr>
                <a:schemeClr val="dk1"/>
              </a:buClr>
              <a:buSzPts val="1600"/>
              <a:buFont typeface="Arial"/>
              <a:buChar char="•"/>
            </a:pPr>
            <a:r>
              <a:rPr lang="de-DE" sz="1600" u="sng">
                <a:solidFill>
                  <a:schemeClr val="dk1"/>
                </a:solidFill>
                <a:latin typeface="Arial"/>
                <a:ea typeface="Arial"/>
                <a:cs typeface="Arial"/>
                <a:sym typeface="Arial"/>
                <a:hlinkClick r:id="rId4">
                  <a:extLst>
                    <a:ext uri="{A12FA001-AC4F-418D-AE19-62706E023703}">
                      <ahyp:hlinkClr val="tx"/>
                    </a:ext>
                  </a:extLst>
                </a:hlinkClick>
              </a:rPr>
              <a:t>Term </a:t>
            </a:r>
            <a:r>
              <a:rPr lang="de-DE" sz="1600" u="sng">
                <a:solidFill>
                  <a:schemeClr val="dk1"/>
                </a:solidFill>
                <a:hlinkClick r:id="rId5">
                  <a:extLst>
                    <a:ext uri="{A12FA001-AC4F-418D-AE19-62706E023703}">
                      <ahyp:hlinkClr val="tx"/>
                    </a:ext>
                  </a:extLst>
                </a:hlinkClick>
              </a:rPr>
              <a:t>weighting</a:t>
            </a:r>
            <a:r>
              <a:rPr lang="de-DE" sz="1600" u="sng">
                <a:solidFill>
                  <a:schemeClr val="dk1"/>
                </a:solidFill>
                <a:latin typeface="Arial"/>
                <a:ea typeface="Arial"/>
                <a:cs typeface="Arial"/>
                <a:sym typeface="Arial"/>
                <a:hlinkClick r:id="rId6">
                  <a:extLst>
                    <a:ext uri="{A12FA001-AC4F-418D-AE19-62706E023703}">
                      <ahyp:hlinkClr val="tx"/>
                    </a:ext>
                  </a:extLst>
                </a:hlinkClick>
              </a:rPr>
              <a:t> can be applied tf-idf</a:t>
            </a:r>
            <a:r>
              <a:rPr lang="de-DE" sz="1600">
                <a:solidFill>
                  <a:schemeClr val="dk1"/>
                </a:solidFill>
                <a:latin typeface="Arial"/>
                <a:ea typeface="Arial"/>
                <a:cs typeface="Arial"/>
                <a:sym typeface="Arial"/>
              </a:rPr>
              <a:t> weighting (we covered this).</a:t>
            </a:r>
            <a:endParaRPr/>
          </a:p>
          <a:p>
            <a:pPr indent="-285750" lvl="0" marL="285750" marR="0" rtl="0" algn="l">
              <a:lnSpc>
                <a:spcPct val="100000"/>
              </a:lnSpc>
              <a:spcBef>
                <a:spcPts val="0"/>
              </a:spcBef>
              <a:spcAft>
                <a:spcPts val="0"/>
              </a:spcAft>
              <a:buClr>
                <a:schemeClr val="dk1"/>
              </a:buClr>
              <a:buSzPts val="1600"/>
              <a:buFont typeface="Arial"/>
              <a:buChar char="•"/>
            </a:pPr>
            <a:r>
              <a:rPr lang="de-DE" sz="1600">
                <a:solidFill>
                  <a:schemeClr val="dk1"/>
                </a:solidFill>
                <a:latin typeface="Arial"/>
                <a:ea typeface="Arial"/>
                <a:cs typeface="Arial"/>
                <a:sym typeface="Arial"/>
              </a:rPr>
              <a:t>The definition of term depends on the application. Typically terms are single words, keywords, or longer phrases. If words are chosen to be the terms, the dimensionality of the vector is the number of words in the vocabulary (the number of distinct words occurring in the corpus).</a:t>
            </a:r>
            <a:endParaRPr/>
          </a:p>
          <a:p>
            <a:pPr indent="-285750" lvl="0" marL="285750" marR="0" rtl="0" algn="l">
              <a:lnSpc>
                <a:spcPct val="100000"/>
              </a:lnSpc>
              <a:spcBef>
                <a:spcPts val="0"/>
              </a:spcBef>
              <a:spcAft>
                <a:spcPts val="0"/>
              </a:spcAft>
              <a:buClr>
                <a:schemeClr val="dk1"/>
              </a:buClr>
              <a:buSzPts val="1600"/>
              <a:buFont typeface="Arial"/>
              <a:buChar char="•"/>
            </a:pPr>
            <a:r>
              <a:rPr lang="de-DE" sz="1600">
                <a:solidFill>
                  <a:schemeClr val="dk1"/>
                </a:solidFill>
                <a:latin typeface="Arial"/>
                <a:ea typeface="Arial"/>
                <a:cs typeface="Arial"/>
                <a:sym typeface="Arial"/>
              </a:rPr>
              <a:t>Vector operations can be used to compare documents with queries.</a:t>
            </a:r>
            <a:endParaRPr/>
          </a:p>
        </p:txBody>
      </p:sp>
      <p:graphicFrame>
        <p:nvGraphicFramePr>
          <p:cNvPr id="126" name="Google Shape;126;p6"/>
          <p:cNvGraphicFramePr/>
          <p:nvPr/>
        </p:nvGraphicFramePr>
        <p:xfrm>
          <a:off x="1177208" y="1412776"/>
          <a:ext cx="2736304" cy="822654"/>
        </p:xfrm>
        <a:graphic>
          <a:graphicData uri="http://schemas.openxmlformats.org/presentationml/2006/ole">
            <mc:AlternateContent>
              <mc:Choice Requires="v">
                <p:oleObj r:id="rId7" imgH="822654" imgW="2736304" progId="Paint.Picture" spid="_x0000_s1">
                  <p:embed/>
                </p:oleObj>
              </mc:Choice>
              <mc:Fallback>
                <p:oleObj r:id="rId8" imgH="822654" imgW="2736304" progId="Paint.Picture">
                  <p:embed/>
                  <p:pic>
                    <p:nvPicPr>
                      <p:cNvPr id="126" name="Google Shape;126;p6"/>
                      <p:cNvPicPr preferRelativeResize="0"/>
                      <p:nvPr/>
                    </p:nvPicPr>
                    <p:blipFill rotWithShape="1">
                      <a:blip r:embed="rId9">
                        <a:alphaModFix/>
                      </a:blip>
                      <a:srcRect b="0" l="0" r="0" t="0"/>
                      <a:stretch/>
                    </p:blipFill>
                    <p:spPr>
                      <a:xfrm>
                        <a:off x="1177208" y="1412776"/>
                        <a:ext cx="2736304" cy="822654"/>
                      </a:xfrm>
                      <a:prstGeom prst="rect">
                        <a:avLst/>
                      </a:prstGeom>
                      <a:noFill/>
                      <a:ln>
                        <a:noFill/>
                      </a:ln>
                    </p:spPr>
                  </p:pic>
                </p:oleObj>
              </mc:Fallback>
            </mc:AlternateContent>
          </a:graphicData>
        </a:graphic>
      </p:graphicFrame>
      <p:sp>
        <p:nvSpPr>
          <p:cNvPr id="127" name="Google Shape;127;p6"/>
          <p:cNvSpPr txBox="1"/>
          <p:nvPr/>
        </p:nvSpPr>
        <p:spPr>
          <a:xfrm>
            <a:off x="114240" y="305489"/>
            <a:ext cx="8572560" cy="43363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de-DE" sz="3600">
                <a:solidFill>
                  <a:schemeClr val="dk1"/>
                </a:solidFill>
                <a:latin typeface="Arial"/>
                <a:ea typeface="Arial"/>
                <a:cs typeface="Arial"/>
                <a:sym typeface="Arial"/>
              </a:rPr>
              <a:t>Documents as vectors</a:t>
            </a:r>
            <a:endParaRPr sz="3600">
              <a:solidFill>
                <a:schemeClr val="dk1"/>
              </a:solidFill>
              <a:latin typeface="Arial"/>
              <a:ea typeface="Arial"/>
              <a:cs typeface="Arial"/>
              <a:sym typeface="Arial"/>
            </a:endParaRPr>
          </a:p>
        </p:txBody>
      </p:sp>
      <p:graphicFrame>
        <p:nvGraphicFramePr>
          <p:cNvPr id="128" name="Google Shape;128;p6"/>
          <p:cNvGraphicFramePr/>
          <p:nvPr/>
        </p:nvGraphicFramePr>
        <p:xfrm>
          <a:off x="5349860" y="530100"/>
          <a:ext cx="3000000" cy="3000000"/>
        </p:xfrm>
        <a:graphic>
          <a:graphicData uri="http://schemas.openxmlformats.org/drawingml/2006/table">
            <a:tbl>
              <a:tblPr bandRow="1" firstRow="1">
                <a:noFill/>
                <a:tableStyleId>{5D1093D2-8335-42E4-B4CC-AEE675B86379}</a:tableStyleId>
              </a:tblPr>
              <a:tblGrid>
                <a:gridCol w="1182700"/>
                <a:gridCol w="1057550"/>
                <a:gridCol w="942325"/>
              </a:tblGrid>
              <a:tr h="592825">
                <a:tc>
                  <a:txBody>
                    <a:bodyPr/>
                    <a:lstStyle/>
                    <a:p>
                      <a:pPr indent="0" lvl="0" marL="0" marR="0" rtl="0" algn="l">
                        <a:spcBef>
                          <a:spcPts val="0"/>
                        </a:spcBef>
                        <a:spcAft>
                          <a:spcPts val="0"/>
                        </a:spcAft>
                        <a:buNone/>
                      </a:pPr>
                      <a:r>
                        <a:t/>
                      </a:r>
                      <a:endParaRPr b="0" sz="1400"/>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Arial"/>
                        <a:buNone/>
                      </a:pPr>
                      <a:r>
                        <a:rPr b="0" lang="de-DE" sz="1400"/>
                        <a:t>Anthony and  Cleopatra</a:t>
                      </a:r>
                      <a:endParaRPr b="0" sz="1400">
                        <a:solidFill>
                          <a:schemeClr val="lt1"/>
                        </a:solidFill>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b="0" lang="de-DE" sz="1400"/>
                        <a:t>Julius Caesar </a:t>
                      </a:r>
                      <a:endParaRPr b="0" sz="1400"/>
                    </a:p>
                  </a:txBody>
                  <a:tcPr marT="45725" marB="45725" marR="91450" marL="91450"/>
                </a:tc>
              </a:tr>
              <a:tr h="1160950">
                <a:tc>
                  <a:txBody>
                    <a:bodyPr/>
                    <a:lstStyle/>
                    <a:p>
                      <a:pPr indent="0" lvl="0" marL="0" marR="0" rtl="0" algn="l">
                        <a:spcBef>
                          <a:spcPts val="0"/>
                        </a:spcBef>
                        <a:spcAft>
                          <a:spcPts val="0"/>
                        </a:spcAft>
                        <a:buNone/>
                      </a:pPr>
                      <a:r>
                        <a:rPr lang="de-DE" sz="1100"/>
                        <a:t>ANTHONY</a:t>
                      </a:r>
                      <a:endParaRPr/>
                    </a:p>
                    <a:p>
                      <a:pPr indent="0" lvl="0" marL="0" marR="0" rtl="0" algn="l">
                        <a:spcBef>
                          <a:spcPts val="0"/>
                        </a:spcBef>
                        <a:spcAft>
                          <a:spcPts val="0"/>
                        </a:spcAft>
                        <a:buNone/>
                      </a:pPr>
                      <a:r>
                        <a:rPr lang="de-DE" sz="1100"/>
                        <a:t>BRUTUS</a:t>
                      </a:r>
                      <a:r>
                        <a:rPr lang="de-DE" sz="1100"/>
                        <a:t> </a:t>
                      </a:r>
                      <a:endParaRPr/>
                    </a:p>
                    <a:p>
                      <a:pPr indent="0" lvl="0" marL="0" marR="0" rtl="0" algn="l">
                        <a:spcBef>
                          <a:spcPts val="0"/>
                        </a:spcBef>
                        <a:spcAft>
                          <a:spcPts val="0"/>
                        </a:spcAft>
                        <a:buNone/>
                      </a:pPr>
                      <a:r>
                        <a:rPr lang="de-DE" sz="1100"/>
                        <a:t>CAESAR</a:t>
                      </a:r>
                      <a:endParaRPr/>
                    </a:p>
                    <a:p>
                      <a:pPr indent="0" lvl="0" marL="0" marR="0" rtl="0" algn="l">
                        <a:spcBef>
                          <a:spcPts val="0"/>
                        </a:spcBef>
                        <a:spcAft>
                          <a:spcPts val="0"/>
                        </a:spcAft>
                        <a:buNone/>
                      </a:pPr>
                      <a:r>
                        <a:rPr lang="de-DE" sz="1100"/>
                        <a:t>CALPURNIA</a:t>
                      </a:r>
                      <a:endParaRPr/>
                    </a:p>
                    <a:p>
                      <a:pPr indent="0" lvl="0" marL="0" marR="0" rtl="0" algn="l">
                        <a:spcBef>
                          <a:spcPts val="0"/>
                        </a:spcBef>
                        <a:spcAft>
                          <a:spcPts val="0"/>
                        </a:spcAft>
                        <a:buNone/>
                      </a:pPr>
                      <a:r>
                        <a:rPr lang="de-DE" sz="1100"/>
                        <a:t>CLEOPATRA</a:t>
                      </a:r>
                      <a:endParaRPr/>
                    </a:p>
                    <a:p>
                      <a:pPr indent="0" lvl="0" marL="0" marR="0" rtl="0" algn="l">
                        <a:spcBef>
                          <a:spcPts val="0"/>
                        </a:spcBef>
                        <a:spcAft>
                          <a:spcPts val="0"/>
                        </a:spcAft>
                        <a:buNone/>
                      </a:pPr>
                      <a:r>
                        <a:rPr lang="de-DE" sz="1100"/>
                        <a:t>MERCY</a:t>
                      </a:r>
                      <a:endParaRPr/>
                    </a:p>
                    <a:p>
                      <a:pPr indent="0" lvl="0" marL="0" marR="0" rtl="0" algn="l">
                        <a:spcBef>
                          <a:spcPts val="0"/>
                        </a:spcBef>
                        <a:spcAft>
                          <a:spcPts val="0"/>
                        </a:spcAft>
                        <a:buNone/>
                      </a:pPr>
                      <a:r>
                        <a:rPr lang="de-DE" sz="1100"/>
                        <a:t>WORSER</a:t>
                      </a:r>
                      <a:endParaRPr/>
                    </a:p>
                    <a:p>
                      <a:pPr indent="0" lvl="0" marL="0" marR="0" rtl="0" algn="l">
                        <a:spcBef>
                          <a:spcPts val="0"/>
                        </a:spcBef>
                        <a:spcAft>
                          <a:spcPts val="0"/>
                        </a:spcAft>
                        <a:buNone/>
                      </a:pPr>
                      <a:r>
                        <a:rPr lang="de-DE" sz="1100"/>
                        <a:t>. . .</a:t>
                      </a:r>
                      <a:endParaRPr sz="1100"/>
                    </a:p>
                  </a:txBody>
                  <a:tcPr marT="45725" marB="45725" marR="91450" marL="91450"/>
                </a:tc>
                <a:tc>
                  <a:txBody>
                    <a:bodyPr/>
                    <a:lstStyle/>
                    <a:p>
                      <a:pPr indent="0" lvl="0" marL="0" marR="0" rtl="0" algn="r">
                        <a:spcBef>
                          <a:spcPts val="0"/>
                        </a:spcBef>
                        <a:spcAft>
                          <a:spcPts val="0"/>
                        </a:spcAft>
                        <a:buNone/>
                      </a:pPr>
                      <a:r>
                        <a:rPr lang="de-DE" sz="1100"/>
                        <a:t>5.25 </a:t>
                      </a:r>
                      <a:endParaRPr/>
                    </a:p>
                    <a:p>
                      <a:pPr indent="0" lvl="0" marL="0" marR="0" rtl="0" algn="r">
                        <a:spcBef>
                          <a:spcPts val="0"/>
                        </a:spcBef>
                        <a:spcAft>
                          <a:spcPts val="0"/>
                        </a:spcAft>
                        <a:buNone/>
                      </a:pPr>
                      <a:r>
                        <a:rPr lang="de-DE" sz="1100"/>
                        <a:t>1.21</a:t>
                      </a:r>
                      <a:endParaRPr/>
                    </a:p>
                    <a:p>
                      <a:pPr indent="0" lvl="0" marL="0" marR="0" rtl="0" algn="r">
                        <a:spcBef>
                          <a:spcPts val="0"/>
                        </a:spcBef>
                        <a:spcAft>
                          <a:spcPts val="0"/>
                        </a:spcAft>
                        <a:buNone/>
                      </a:pPr>
                      <a:r>
                        <a:rPr lang="de-DE" sz="1100"/>
                        <a:t>8.59</a:t>
                      </a:r>
                      <a:endParaRPr/>
                    </a:p>
                    <a:p>
                      <a:pPr indent="0" lvl="0" marL="0" marR="0" rtl="0" algn="r">
                        <a:spcBef>
                          <a:spcPts val="0"/>
                        </a:spcBef>
                        <a:spcAft>
                          <a:spcPts val="0"/>
                        </a:spcAft>
                        <a:buNone/>
                      </a:pPr>
                      <a:r>
                        <a:rPr lang="de-DE" sz="1100"/>
                        <a:t>0.0</a:t>
                      </a:r>
                      <a:endParaRPr/>
                    </a:p>
                    <a:p>
                      <a:pPr indent="0" lvl="0" marL="0" marR="0" rtl="0" algn="r">
                        <a:spcBef>
                          <a:spcPts val="0"/>
                        </a:spcBef>
                        <a:spcAft>
                          <a:spcPts val="0"/>
                        </a:spcAft>
                        <a:buNone/>
                      </a:pPr>
                      <a:r>
                        <a:rPr lang="de-DE" sz="1100"/>
                        <a:t>2.85</a:t>
                      </a:r>
                      <a:endParaRPr/>
                    </a:p>
                    <a:p>
                      <a:pPr indent="0" lvl="0" marL="0" marR="0" rtl="0" algn="r">
                        <a:spcBef>
                          <a:spcPts val="0"/>
                        </a:spcBef>
                        <a:spcAft>
                          <a:spcPts val="0"/>
                        </a:spcAft>
                        <a:buNone/>
                      </a:pPr>
                      <a:r>
                        <a:rPr lang="de-DE" sz="1100"/>
                        <a:t>1.51</a:t>
                      </a:r>
                      <a:endParaRPr/>
                    </a:p>
                    <a:p>
                      <a:pPr indent="0" lvl="0" marL="0" marR="0" rtl="0" algn="r">
                        <a:spcBef>
                          <a:spcPts val="0"/>
                        </a:spcBef>
                        <a:spcAft>
                          <a:spcPts val="0"/>
                        </a:spcAft>
                        <a:buNone/>
                      </a:pPr>
                      <a:r>
                        <a:rPr lang="de-DE" sz="1100"/>
                        <a:t>1.37</a:t>
                      </a:r>
                      <a:endParaRPr/>
                    </a:p>
                  </a:txBody>
                  <a:tcPr marT="45725" marB="45725" marR="91450" marL="91450"/>
                </a:tc>
                <a:tc>
                  <a:txBody>
                    <a:bodyPr/>
                    <a:lstStyle/>
                    <a:p>
                      <a:pPr indent="0" lvl="0" marL="0" marR="0" rtl="0" algn="r">
                        <a:spcBef>
                          <a:spcPts val="0"/>
                        </a:spcBef>
                        <a:spcAft>
                          <a:spcPts val="0"/>
                        </a:spcAft>
                        <a:buNone/>
                      </a:pPr>
                      <a:r>
                        <a:rPr lang="de-DE" sz="1100"/>
                        <a:t>3.18</a:t>
                      </a:r>
                      <a:endParaRPr/>
                    </a:p>
                    <a:p>
                      <a:pPr indent="0" lvl="0" marL="0" marR="0" rtl="0" algn="r">
                        <a:spcBef>
                          <a:spcPts val="0"/>
                        </a:spcBef>
                        <a:spcAft>
                          <a:spcPts val="0"/>
                        </a:spcAft>
                        <a:buNone/>
                      </a:pPr>
                      <a:r>
                        <a:rPr lang="de-DE" sz="1100"/>
                        <a:t>6.10</a:t>
                      </a:r>
                      <a:endParaRPr/>
                    </a:p>
                    <a:p>
                      <a:pPr indent="0" lvl="0" marL="0" marR="0" rtl="0" algn="r">
                        <a:spcBef>
                          <a:spcPts val="0"/>
                        </a:spcBef>
                        <a:spcAft>
                          <a:spcPts val="0"/>
                        </a:spcAft>
                        <a:buNone/>
                      </a:pPr>
                      <a:r>
                        <a:rPr lang="de-DE" sz="1100"/>
                        <a:t>2.54</a:t>
                      </a:r>
                      <a:endParaRPr/>
                    </a:p>
                    <a:p>
                      <a:pPr indent="0" lvl="0" marL="0" marR="0" rtl="0" algn="r">
                        <a:spcBef>
                          <a:spcPts val="0"/>
                        </a:spcBef>
                        <a:spcAft>
                          <a:spcPts val="0"/>
                        </a:spcAft>
                        <a:buNone/>
                      </a:pPr>
                      <a:r>
                        <a:rPr lang="de-DE" sz="1100"/>
                        <a:t>1.54</a:t>
                      </a:r>
                      <a:endParaRPr/>
                    </a:p>
                    <a:p>
                      <a:pPr indent="0" lvl="0" marL="0" marR="0" rtl="0" algn="r">
                        <a:spcBef>
                          <a:spcPts val="0"/>
                        </a:spcBef>
                        <a:spcAft>
                          <a:spcPts val="0"/>
                        </a:spcAft>
                        <a:buNone/>
                      </a:pPr>
                      <a:r>
                        <a:rPr lang="de-DE" sz="1100"/>
                        <a:t>0.0</a:t>
                      </a:r>
                      <a:endParaRPr/>
                    </a:p>
                    <a:p>
                      <a:pPr indent="0" lvl="0" marL="0" marR="0" rtl="0" algn="r">
                        <a:spcBef>
                          <a:spcPts val="0"/>
                        </a:spcBef>
                        <a:spcAft>
                          <a:spcPts val="0"/>
                        </a:spcAft>
                        <a:buNone/>
                      </a:pPr>
                      <a:r>
                        <a:rPr lang="de-DE" sz="1100"/>
                        <a:t>0.0</a:t>
                      </a:r>
                      <a:endParaRPr/>
                    </a:p>
                    <a:p>
                      <a:pPr indent="0" lvl="0" marL="0" marR="0" rtl="0" algn="r">
                        <a:spcBef>
                          <a:spcPts val="0"/>
                        </a:spcBef>
                        <a:spcAft>
                          <a:spcPts val="0"/>
                        </a:spcAft>
                        <a:buNone/>
                      </a:pPr>
                      <a:r>
                        <a:rPr lang="de-DE" sz="1100"/>
                        <a:t>0.0</a:t>
                      </a:r>
                      <a:endParaRPr/>
                    </a:p>
                    <a:p>
                      <a:pPr indent="0" lvl="0" marL="0" marR="0" rtl="0" algn="r">
                        <a:spcBef>
                          <a:spcPts val="0"/>
                        </a:spcBef>
                        <a:spcAft>
                          <a:spcPts val="0"/>
                        </a:spcAft>
                        <a:buNone/>
                      </a:pPr>
                      <a:r>
                        <a:t/>
                      </a:r>
                      <a:endParaRPr sz="1100"/>
                    </a:p>
                  </a:txBody>
                  <a:tcPr marT="45725" marB="45725" marR="91450" marL="91450"/>
                </a:tc>
              </a:tr>
            </a:tbl>
          </a:graphicData>
        </a:graphic>
      </p:graphicFrame>
      <p:graphicFrame>
        <p:nvGraphicFramePr>
          <p:cNvPr id="129" name="Google Shape;129;p6"/>
          <p:cNvGraphicFramePr/>
          <p:nvPr/>
        </p:nvGraphicFramePr>
        <p:xfrm>
          <a:off x="5349861" y="3329140"/>
          <a:ext cx="3000000" cy="3000000"/>
        </p:xfrm>
        <a:graphic>
          <a:graphicData uri="http://schemas.openxmlformats.org/drawingml/2006/table">
            <a:tbl>
              <a:tblPr bandRow="1" firstRow="1">
                <a:noFill/>
                <a:tableStyleId>{5D1093D2-8335-42E4-B4CC-AEE675B86379}</a:tableStyleId>
              </a:tblPr>
              <a:tblGrid>
                <a:gridCol w="1145175"/>
                <a:gridCol w="1029275"/>
                <a:gridCol w="907125"/>
              </a:tblGrid>
              <a:tr h="323825">
                <a:tc>
                  <a:txBody>
                    <a:bodyPr/>
                    <a:lstStyle/>
                    <a:p>
                      <a:pPr indent="0" lvl="0" marL="0" marR="0" rtl="0" algn="l">
                        <a:spcBef>
                          <a:spcPts val="0"/>
                        </a:spcBef>
                        <a:spcAft>
                          <a:spcPts val="0"/>
                        </a:spcAft>
                        <a:buNone/>
                      </a:pPr>
                      <a:r>
                        <a:t/>
                      </a:r>
                      <a:endParaRPr b="0" sz="1400"/>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Arial"/>
                        <a:buNone/>
                      </a:pPr>
                      <a:r>
                        <a:rPr b="0" lang="de-DE" sz="1400"/>
                        <a:t>Anthony and  Cleopatra</a:t>
                      </a:r>
                      <a:endParaRPr b="0" sz="1400">
                        <a:solidFill>
                          <a:schemeClr val="lt1"/>
                        </a:solidFill>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b="0" lang="de-DE" sz="1400"/>
                        <a:t>Julius Caesar </a:t>
                      </a:r>
                      <a:endParaRPr b="0" sz="1400"/>
                    </a:p>
                  </a:txBody>
                  <a:tcPr marT="45725" marB="45725" marR="91450" marL="91450"/>
                </a:tc>
              </a:tr>
              <a:tr h="895275">
                <a:tc>
                  <a:txBody>
                    <a:bodyPr/>
                    <a:lstStyle/>
                    <a:p>
                      <a:pPr indent="0" lvl="0" marL="0" marR="0" rtl="0" algn="l">
                        <a:spcBef>
                          <a:spcPts val="0"/>
                        </a:spcBef>
                        <a:spcAft>
                          <a:spcPts val="0"/>
                        </a:spcAft>
                        <a:buNone/>
                      </a:pPr>
                      <a:r>
                        <a:rPr lang="de-DE" sz="1100"/>
                        <a:t>ANTHONY</a:t>
                      </a:r>
                      <a:endParaRPr/>
                    </a:p>
                    <a:p>
                      <a:pPr indent="0" lvl="0" marL="0" marR="0" rtl="0" algn="l">
                        <a:spcBef>
                          <a:spcPts val="0"/>
                        </a:spcBef>
                        <a:spcAft>
                          <a:spcPts val="0"/>
                        </a:spcAft>
                        <a:buNone/>
                      </a:pPr>
                      <a:r>
                        <a:rPr lang="de-DE" sz="1100"/>
                        <a:t>BRUTUS</a:t>
                      </a:r>
                      <a:r>
                        <a:rPr lang="de-DE" sz="1100"/>
                        <a:t> </a:t>
                      </a:r>
                      <a:endParaRPr/>
                    </a:p>
                    <a:p>
                      <a:pPr indent="0" lvl="0" marL="0" marR="0" rtl="0" algn="l">
                        <a:spcBef>
                          <a:spcPts val="0"/>
                        </a:spcBef>
                        <a:spcAft>
                          <a:spcPts val="0"/>
                        </a:spcAft>
                        <a:buNone/>
                      </a:pPr>
                      <a:r>
                        <a:rPr lang="de-DE" sz="1100"/>
                        <a:t>CAESAR</a:t>
                      </a:r>
                      <a:endParaRPr/>
                    </a:p>
                    <a:p>
                      <a:pPr indent="0" lvl="0" marL="0" marR="0" rtl="0" algn="l">
                        <a:spcBef>
                          <a:spcPts val="0"/>
                        </a:spcBef>
                        <a:spcAft>
                          <a:spcPts val="0"/>
                        </a:spcAft>
                        <a:buNone/>
                      </a:pPr>
                      <a:r>
                        <a:rPr lang="de-DE" sz="1100"/>
                        <a:t>CALPURNIA</a:t>
                      </a:r>
                      <a:endParaRPr/>
                    </a:p>
                    <a:p>
                      <a:pPr indent="0" lvl="0" marL="0" marR="0" rtl="0" algn="l">
                        <a:spcBef>
                          <a:spcPts val="0"/>
                        </a:spcBef>
                        <a:spcAft>
                          <a:spcPts val="0"/>
                        </a:spcAft>
                        <a:buNone/>
                      </a:pPr>
                      <a:r>
                        <a:rPr lang="de-DE" sz="1100"/>
                        <a:t>CLEOPATRA</a:t>
                      </a:r>
                      <a:endParaRPr/>
                    </a:p>
                    <a:p>
                      <a:pPr indent="0" lvl="0" marL="0" marR="0" rtl="0" algn="l">
                        <a:spcBef>
                          <a:spcPts val="0"/>
                        </a:spcBef>
                        <a:spcAft>
                          <a:spcPts val="0"/>
                        </a:spcAft>
                        <a:buNone/>
                      </a:pPr>
                      <a:r>
                        <a:rPr lang="de-DE" sz="1100"/>
                        <a:t>MERCY</a:t>
                      </a:r>
                      <a:endParaRPr/>
                    </a:p>
                    <a:p>
                      <a:pPr indent="0" lvl="0" marL="0" marR="0" rtl="0" algn="l">
                        <a:spcBef>
                          <a:spcPts val="0"/>
                        </a:spcBef>
                        <a:spcAft>
                          <a:spcPts val="0"/>
                        </a:spcAft>
                        <a:buNone/>
                      </a:pPr>
                      <a:r>
                        <a:rPr lang="de-DE" sz="1100"/>
                        <a:t>WORSER</a:t>
                      </a:r>
                      <a:endParaRPr/>
                    </a:p>
                    <a:p>
                      <a:pPr indent="0" lvl="0" marL="0" marR="0" rtl="0" algn="l">
                        <a:spcBef>
                          <a:spcPts val="0"/>
                        </a:spcBef>
                        <a:spcAft>
                          <a:spcPts val="0"/>
                        </a:spcAft>
                        <a:buNone/>
                      </a:pPr>
                      <a:r>
                        <a:rPr lang="de-DE" sz="1100"/>
                        <a:t>. . .</a:t>
                      </a:r>
                      <a:endParaRPr sz="1100"/>
                    </a:p>
                  </a:txBody>
                  <a:tcPr marT="45725" marB="45725" marR="91450" marL="91450"/>
                </a:tc>
                <a:tc>
                  <a:txBody>
                    <a:bodyPr/>
                    <a:lstStyle/>
                    <a:p>
                      <a:pPr indent="0" lvl="0" marL="0" marR="0" rtl="0" algn="r">
                        <a:lnSpc>
                          <a:spcPct val="100000"/>
                        </a:lnSpc>
                        <a:spcBef>
                          <a:spcPts val="0"/>
                        </a:spcBef>
                        <a:spcAft>
                          <a:spcPts val="0"/>
                        </a:spcAft>
                        <a:buClr>
                          <a:schemeClr val="dk1"/>
                        </a:buClr>
                        <a:buSzPts val="1100"/>
                        <a:buFont typeface="Arial"/>
                        <a:buNone/>
                      </a:pPr>
                      <a:r>
                        <a:rPr lang="de-DE" sz="1100"/>
                        <a:t>w(1,1)</a:t>
                      </a:r>
                      <a:endParaRPr/>
                    </a:p>
                    <a:p>
                      <a:pPr indent="0" lvl="0" marL="0" marR="0" rtl="0" algn="r">
                        <a:lnSpc>
                          <a:spcPct val="100000"/>
                        </a:lnSpc>
                        <a:spcBef>
                          <a:spcPts val="0"/>
                        </a:spcBef>
                        <a:spcAft>
                          <a:spcPts val="0"/>
                        </a:spcAft>
                        <a:buClr>
                          <a:schemeClr val="dk1"/>
                        </a:buClr>
                        <a:buSzPts val="1100"/>
                        <a:buFont typeface="Arial"/>
                        <a:buNone/>
                      </a:pPr>
                      <a:r>
                        <a:rPr lang="de-DE" sz="1100"/>
                        <a:t>w(2,1)</a:t>
                      </a:r>
                      <a:endParaRPr/>
                    </a:p>
                    <a:p>
                      <a:pPr indent="0" lvl="0" marL="0" marR="0" rtl="0" algn="r">
                        <a:lnSpc>
                          <a:spcPct val="100000"/>
                        </a:lnSpc>
                        <a:spcBef>
                          <a:spcPts val="0"/>
                        </a:spcBef>
                        <a:spcAft>
                          <a:spcPts val="0"/>
                        </a:spcAft>
                        <a:buClr>
                          <a:schemeClr val="dk1"/>
                        </a:buClr>
                        <a:buSzPts val="1100"/>
                        <a:buFont typeface="Arial"/>
                        <a:buNone/>
                      </a:pPr>
                      <a:r>
                        <a:rPr lang="de-DE" sz="1100"/>
                        <a:t>w(3,1)</a:t>
                      </a:r>
                      <a:endParaRPr/>
                    </a:p>
                    <a:p>
                      <a:pPr indent="0" lvl="0" marL="0" marR="0" rtl="0" algn="r">
                        <a:lnSpc>
                          <a:spcPct val="100000"/>
                        </a:lnSpc>
                        <a:spcBef>
                          <a:spcPts val="0"/>
                        </a:spcBef>
                        <a:spcAft>
                          <a:spcPts val="0"/>
                        </a:spcAft>
                        <a:buClr>
                          <a:schemeClr val="dk1"/>
                        </a:buClr>
                        <a:buSzPts val="1100"/>
                        <a:buFont typeface="Arial"/>
                        <a:buNone/>
                      </a:pPr>
                      <a:r>
                        <a:rPr lang="de-DE" sz="1100"/>
                        <a:t>w(4,1)</a:t>
                      </a:r>
                      <a:endParaRPr/>
                    </a:p>
                    <a:p>
                      <a:pPr indent="0" lvl="0" marL="0" marR="0" rtl="0" algn="r">
                        <a:lnSpc>
                          <a:spcPct val="100000"/>
                        </a:lnSpc>
                        <a:spcBef>
                          <a:spcPts val="0"/>
                        </a:spcBef>
                        <a:spcAft>
                          <a:spcPts val="0"/>
                        </a:spcAft>
                        <a:buClr>
                          <a:schemeClr val="dk1"/>
                        </a:buClr>
                        <a:buSzPts val="1100"/>
                        <a:buFont typeface="Arial"/>
                        <a:buNone/>
                      </a:pPr>
                      <a:r>
                        <a:rPr lang="de-DE" sz="1100"/>
                        <a:t>w(5,1)</a:t>
                      </a:r>
                      <a:endParaRPr/>
                    </a:p>
                    <a:p>
                      <a:pPr indent="0" lvl="0" marL="0" marR="0" rtl="0" algn="r">
                        <a:lnSpc>
                          <a:spcPct val="100000"/>
                        </a:lnSpc>
                        <a:spcBef>
                          <a:spcPts val="0"/>
                        </a:spcBef>
                        <a:spcAft>
                          <a:spcPts val="0"/>
                        </a:spcAft>
                        <a:buClr>
                          <a:schemeClr val="dk1"/>
                        </a:buClr>
                        <a:buSzPts val="1100"/>
                        <a:buFont typeface="Arial"/>
                        <a:buNone/>
                      </a:pPr>
                      <a:r>
                        <a:rPr lang="de-DE" sz="1100"/>
                        <a:t>w(6,1)</a:t>
                      </a:r>
                      <a:endParaRPr/>
                    </a:p>
                    <a:p>
                      <a:pPr indent="0" lvl="0" marL="0" marR="0" rtl="0" algn="r">
                        <a:lnSpc>
                          <a:spcPct val="100000"/>
                        </a:lnSpc>
                        <a:spcBef>
                          <a:spcPts val="0"/>
                        </a:spcBef>
                        <a:spcAft>
                          <a:spcPts val="0"/>
                        </a:spcAft>
                        <a:buClr>
                          <a:schemeClr val="dk1"/>
                        </a:buClr>
                        <a:buSzPts val="1100"/>
                        <a:buFont typeface="Arial"/>
                        <a:buNone/>
                      </a:pPr>
                      <a:r>
                        <a:rPr lang="de-DE" sz="1100"/>
                        <a:t>w(7,1)</a:t>
                      </a:r>
                      <a:endParaRPr/>
                    </a:p>
                    <a:p>
                      <a:pPr indent="0" lvl="0" marL="0" marR="0" rtl="0" algn="r">
                        <a:lnSpc>
                          <a:spcPct val="100000"/>
                        </a:lnSpc>
                        <a:spcBef>
                          <a:spcPts val="0"/>
                        </a:spcBef>
                        <a:spcAft>
                          <a:spcPts val="0"/>
                        </a:spcAft>
                        <a:buClr>
                          <a:schemeClr val="dk1"/>
                        </a:buClr>
                        <a:buSzPts val="1100"/>
                        <a:buFont typeface="Arial"/>
                        <a:buNone/>
                      </a:pPr>
                      <a:r>
                        <a:rPr lang="de-DE" sz="1100"/>
                        <a:t>w(8,1)</a:t>
                      </a:r>
                      <a:endParaRPr/>
                    </a:p>
                  </a:txBody>
                  <a:tcPr marT="45725" marB="45725" marR="91450" marL="91450"/>
                </a:tc>
                <a:tc>
                  <a:txBody>
                    <a:bodyPr/>
                    <a:lstStyle/>
                    <a:p>
                      <a:pPr indent="0" lvl="0" marL="0" marR="0" rtl="0" algn="r">
                        <a:lnSpc>
                          <a:spcPct val="100000"/>
                        </a:lnSpc>
                        <a:spcBef>
                          <a:spcPts val="0"/>
                        </a:spcBef>
                        <a:spcAft>
                          <a:spcPts val="0"/>
                        </a:spcAft>
                        <a:buClr>
                          <a:schemeClr val="dk1"/>
                        </a:buClr>
                        <a:buSzPts val="1100"/>
                        <a:buFont typeface="Arial"/>
                        <a:buNone/>
                      </a:pPr>
                      <a:r>
                        <a:rPr lang="de-DE" sz="1100"/>
                        <a:t>w(1,2)</a:t>
                      </a:r>
                      <a:endParaRPr/>
                    </a:p>
                    <a:p>
                      <a:pPr indent="0" lvl="0" marL="0" marR="0" rtl="0" algn="r">
                        <a:lnSpc>
                          <a:spcPct val="100000"/>
                        </a:lnSpc>
                        <a:spcBef>
                          <a:spcPts val="0"/>
                        </a:spcBef>
                        <a:spcAft>
                          <a:spcPts val="0"/>
                        </a:spcAft>
                        <a:buClr>
                          <a:schemeClr val="dk1"/>
                        </a:buClr>
                        <a:buSzPts val="1100"/>
                        <a:buFont typeface="Arial"/>
                        <a:buNone/>
                      </a:pPr>
                      <a:r>
                        <a:rPr lang="de-DE" sz="1100"/>
                        <a:t>w(2,2)</a:t>
                      </a:r>
                      <a:endParaRPr/>
                    </a:p>
                    <a:p>
                      <a:pPr indent="0" lvl="0" marL="0" marR="0" rtl="0" algn="r">
                        <a:lnSpc>
                          <a:spcPct val="100000"/>
                        </a:lnSpc>
                        <a:spcBef>
                          <a:spcPts val="0"/>
                        </a:spcBef>
                        <a:spcAft>
                          <a:spcPts val="0"/>
                        </a:spcAft>
                        <a:buClr>
                          <a:schemeClr val="dk1"/>
                        </a:buClr>
                        <a:buSzPts val="1100"/>
                        <a:buFont typeface="Arial"/>
                        <a:buNone/>
                      </a:pPr>
                      <a:r>
                        <a:rPr lang="de-DE" sz="1100"/>
                        <a:t>w(3,2)</a:t>
                      </a:r>
                      <a:endParaRPr/>
                    </a:p>
                    <a:p>
                      <a:pPr indent="0" lvl="0" marL="0" marR="0" rtl="0" algn="r">
                        <a:lnSpc>
                          <a:spcPct val="100000"/>
                        </a:lnSpc>
                        <a:spcBef>
                          <a:spcPts val="0"/>
                        </a:spcBef>
                        <a:spcAft>
                          <a:spcPts val="0"/>
                        </a:spcAft>
                        <a:buClr>
                          <a:schemeClr val="dk1"/>
                        </a:buClr>
                        <a:buSzPts val="1100"/>
                        <a:buFont typeface="Arial"/>
                        <a:buNone/>
                      </a:pPr>
                      <a:r>
                        <a:rPr lang="de-DE" sz="1100"/>
                        <a:t>w(4,2)</a:t>
                      </a:r>
                      <a:endParaRPr/>
                    </a:p>
                    <a:p>
                      <a:pPr indent="0" lvl="0" marL="0" marR="0" rtl="0" algn="r">
                        <a:lnSpc>
                          <a:spcPct val="100000"/>
                        </a:lnSpc>
                        <a:spcBef>
                          <a:spcPts val="0"/>
                        </a:spcBef>
                        <a:spcAft>
                          <a:spcPts val="0"/>
                        </a:spcAft>
                        <a:buClr>
                          <a:schemeClr val="dk1"/>
                        </a:buClr>
                        <a:buSzPts val="1100"/>
                        <a:buFont typeface="Arial"/>
                        <a:buNone/>
                      </a:pPr>
                      <a:r>
                        <a:rPr lang="de-DE" sz="1100"/>
                        <a:t>w(5,2)</a:t>
                      </a:r>
                      <a:endParaRPr/>
                    </a:p>
                    <a:p>
                      <a:pPr indent="0" lvl="0" marL="0" marR="0" rtl="0" algn="r">
                        <a:lnSpc>
                          <a:spcPct val="100000"/>
                        </a:lnSpc>
                        <a:spcBef>
                          <a:spcPts val="0"/>
                        </a:spcBef>
                        <a:spcAft>
                          <a:spcPts val="0"/>
                        </a:spcAft>
                        <a:buClr>
                          <a:schemeClr val="dk1"/>
                        </a:buClr>
                        <a:buSzPts val="1100"/>
                        <a:buFont typeface="Arial"/>
                        <a:buNone/>
                      </a:pPr>
                      <a:r>
                        <a:rPr lang="de-DE" sz="1100"/>
                        <a:t>w(6,2)</a:t>
                      </a:r>
                      <a:endParaRPr/>
                    </a:p>
                    <a:p>
                      <a:pPr indent="0" lvl="0" marL="0" marR="0" rtl="0" algn="r">
                        <a:lnSpc>
                          <a:spcPct val="100000"/>
                        </a:lnSpc>
                        <a:spcBef>
                          <a:spcPts val="0"/>
                        </a:spcBef>
                        <a:spcAft>
                          <a:spcPts val="0"/>
                        </a:spcAft>
                        <a:buClr>
                          <a:schemeClr val="dk1"/>
                        </a:buClr>
                        <a:buSzPts val="1100"/>
                        <a:buFont typeface="Arial"/>
                        <a:buNone/>
                      </a:pPr>
                      <a:r>
                        <a:rPr lang="de-DE" sz="1100"/>
                        <a:t>w(7,2)</a:t>
                      </a:r>
                      <a:endParaRPr/>
                    </a:p>
                    <a:p>
                      <a:pPr indent="0" lvl="0" marL="0" marR="0" rtl="0" algn="r">
                        <a:lnSpc>
                          <a:spcPct val="100000"/>
                        </a:lnSpc>
                        <a:spcBef>
                          <a:spcPts val="0"/>
                        </a:spcBef>
                        <a:spcAft>
                          <a:spcPts val="0"/>
                        </a:spcAft>
                        <a:buClr>
                          <a:schemeClr val="dk1"/>
                        </a:buClr>
                        <a:buSzPts val="1100"/>
                        <a:buFont typeface="Arial"/>
                        <a:buNone/>
                      </a:pPr>
                      <a:r>
                        <a:rPr lang="de-DE" sz="1100"/>
                        <a:t>w(8,2)</a:t>
                      </a:r>
                      <a:endParaRPr/>
                    </a:p>
                    <a:p>
                      <a:pPr indent="0" lvl="0" marL="0" marR="0" rtl="0" algn="r">
                        <a:spcBef>
                          <a:spcPts val="0"/>
                        </a:spcBef>
                        <a:spcAft>
                          <a:spcPts val="0"/>
                        </a:spcAft>
                        <a:buNone/>
                      </a:pPr>
                      <a:r>
                        <a:t/>
                      </a:r>
                      <a:endParaRPr sz="1100"/>
                    </a:p>
                  </a:txBody>
                  <a:tcPr marT="45725" marB="45725" marR="91450" marL="91450"/>
                </a:tc>
              </a:tr>
            </a:tbl>
          </a:graphicData>
        </a:graphic>
      </p:graphicFrame>
      <p:sp>
        <p:nvSpPr>
          <p:cNvPr id="130" name="Google Shape;130;p6"/>
          <p:cNvSpPr txBox="1"/>
          <p:nvPr/>
        </p:nvSpPr>
        <p:spPr>
          <a:xfrm>
            <a:off x="5508104" y="2924944"/>
            <a:ext cx="99899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2400">
                <a:solidFill>
                  <a:schemeClr val="dk1"/>
                </a:solidFill>
                <a:latin typeface="Lucida Sans"/>
                <a:ea typeface="Lucida Sans"/>
                <a:cs typeface="Lucida Sans"/>
                <a:sym typeface="Lucida Sans"/>
              </a:rPr>
              <a:t>w(i,j)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7"/>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graphicFrame>
        <p:nvGraphicFramePr>
          <p:cNvPr id="137" name="Google Shape;137;p7"/>
          <p:cNvGraphicFramePr/>
          <p:nvPr/>
        </p:nvGraphicFramePr>
        <p:xfrm>
          <a:off x="467544" y="1484784"/>
          <a:ext cx="4311222" cy="1296144"/>
        </p:xfrm>
        <a:graphic>
          <a:graphicData uri="http://schemas.openxmlformats.org/presentationml/2006/ole">
            <mc:AlternateContent>
              <mc:Choice Requires="v">
                <p:oleObj r:id="rId4" imgH="1296144" imgW="4311222" progId="Paint.Picture" spid="_x0000_s1">
                  <p:embed/>
                </p:oleObj>
              </mc:Choice>
              <mc:Fallback>
                <p:oleObj r:id="rId5" imgH="1296144" imgW="4311222" progId="Paint.Picture">
                  <p:embed/>
                  <p:pic>
                    <p:nvPicPr>
                      <p:cNvPr id="137" name="Google Shape;137;p7"/>
                      <p:cNvPicPr preferRelativeResize="0"/>
                      <p:nvPr/>
                    </p:nvPicPr>
                    <p:blipFill rotWithShape="1">
                      <a:blip r:embed="rId6">
                        <a:alphaModFix/>
                      </a:blip>
                      <a:srcRect b="0" l="0" r="0" t="0"/>
                      <a:stretch/>
                    </p:blipFill>
                    <p:spPr>
                      <a:xfrm>
                        <a:off x="467544" y="1484784"/>
                        <a:ext cx="4311222" cy="1296144"/>
                      </a:xfrm>
                      <a:prstGeom prst="rect">
                        <a:avLst/>
                      </a:prstGeom>
                      <a:noFill/>
                      <a:ln>
                        <a:noFill/>
                      </a:ln>
                    </p:spPr>
                  </p:pic>
                </p:oleObj>
              </mc:Fallback>
            </mc:AlternateContent>
          </a:graphicData>
        </a:graphic>
      </p:graphicFrame>
      <p:sp>
        <p:nvSpPr>
          <p:cNvPr id="138" name="Google Shape;138;p7"/>
          <p:cNvSpPr txBox="1"/>
          <p:nvPr/>
        </p:nvSpPr>
        <p:spPr>
          <a:xfrm>
            <a:off x="114240" y="305489"/>
            <a:ext cx="8572560" cy="43363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de-DE" sz="3600">
                <a:solidFill>
                  <a:schemeClr val="dk1"/>
                </a:solidFill>
                <a:latin typeface="Arial"/>
                <a:ea typeface="Arial"/>
                <a:cs typeface="Arial"/>
                <a:sym typeface="Arial"/>
              </a:rPr>
              <a:t>Documents as vectors</a:t>
            </a:r>
            <a:endParaRPr sz="3600">
              <a:solidFill>
                <a:schemeClr val="dk1"/>
              </a:solidFill>
              <a:latin typeface="Arial"/>
              <a:ea typeface="Arial"/>
              <a:cs typeface="Arial"/>
              <a:sym typeface="Arial"/>
            </a:endParaRPr>
          </a:p>
        </p:txBody>
      </p:sp>
      <p:graphicFrame>
        <p:nvGraphicFramePr>
          <p:cNvPr id="139" name="Google Shape;139;p7"/>
          <p:cNvGraphicFramePr/>
          <p:nvPr/>
        </p:nvGraphicFramePr>
        <p:xfrm>
          <a:off x="5349860" y="530100"/>
          <a:ext cx="3000000" cy="3000000"/>
        </p:xfrm>
        <a:graphic>
          <a:graphicData uri="http://schemas.openxmlformats.org/drawingml/2006/table">
            <a:tbl>
              <a:tblPr bandRow="1" firstRow="1">
                <a:noFill/>
                <a:tableStyleId>{5D1093D2-8335-42E4-B4CC-AEE675B86379}</a:tableStyleId>
              </a:tblPr>
              <a:tblGrid>
                <a:gridCol w="1182700"/>
                <a:gridCol w="1057550"/>
                <a:gridCol w="942325"/>
              </a:tblGrid>
              <a:tr h="592825">
                <a:tc>
                  <a:txBody>
                    <a:bodyPr/>
                    <a:lstStyle/>
                    <a:p>
                      <a:pPr indent="0" lvl="0" marL="0" marR="0" rtl="0" algn="l">
                        <a:spcBef>
                          <a:spcPts val="0"/>
                        </a:spcBef>
                        <a:spcAft>
                          <a:spcPts val="0"/>
                        </a:spcAft>
                        <a:buNone/>
                      </a:pPr>
                      <a:r>
                        <a:t/>
                      </a:r>
                      <a:endParaRPr b="0" sz="1400"/>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Arial"/>
                        <a:buNone/>
                      </a:pPr>
                      <a:r>
                        <a:rPr b="0" lang="de-DE" sz="1400"/>
                        <a:t>Anthony and  Cleopatra</a:t>
                      </a:r>
                      <a:endParaRPr b="0" sz="1400">
                        <a:solidFill>
                          <a:schemeClr val="lt1"/>
                        </a:solidFill>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b="0" lang="de-DE" sz="1400"/>
                        <a:t>Julius Caesar </a:t>
                      </a:r>
                      <a:endParaRPr b="0" sz="1400"/>
                    </a:p>
                  </a:txBody>
                  <a:tcPr marT="45725" marB="45725" marR="91450" marL="91450"/>
                </a:tc>
              </a:tr>
              <a:tr h="1160950">
                <a:tc>
                  <a:txBody>
                    <a:bodyPr/>
                    <a:lstStyle/>
                    <a:p>
                      <a:pPr indent="0" lvl="0" marL="0" marR="0" rtl="0" algn="l">
                        <a:spcBef>
                          <a:spcPts val="0"/>
                        </a:spcBef>
                        <a:spcAft>
                          <a:spcPts val="0"/>
                        </a:spcAft>
                        <a:buNone/>
                      </a:pPr>
                      <a:r>
                        <a:rPr lang="de-DE" sz="1100"/>
                        <a:t>ANTHONY</a:t>
                      </a:r>
                      <a:endParaRPr/>
                    </a:p>
                    <a:p>
                      <a:pPr indent="0" lvl="0" marL="0" marR="0" rtl="0" algn="l">
                        <a:spcBef>
                          <a:spcPts val="0"/>
                        </a:spcBef>
                        <a:spcAft>
                          <a:spcPts val="0"/>
                        </a:spcAft>
                        <a:buNone/>
                      </a:pPr>
                      <a:r>
                        <a:rPr lang="de-DE" sz="1100"/>
                        <a:t>BRUTUS</a:t>
                      </a:r>
                      <a:r>
                        <a:rPr lang="de-DE" sz="1100"/>
                        <a:t> </a:t>
                      </a:r>
                      <a:endParaRPr/>
                    </a:p>
                    <a:p>
                      <a:pPr indent="0" lvl="0" marL="0" marR="0" rtl="0" algn="l">
                        <a:spcBef>
                          <a:spcPts val="0"/>
                        </a:spcBef>
                        <a:spcAft>
                          <a:spcPts val="0"/>
                        </a:spcAft>
                        <a:buNone/>
                      </a:pPr>
                      <a:r>
                        <a:rPr lang="de-DE" sz="1100"/>
                        <a:t>CAESAR</a:t>
                      </a:r>
                      <a:endParaRPr/>
                    </a:p>
                    <a:p>
                      <a:pPr indent="0" lvl="0" marL="0" marR="0" rtl="0" algn="l">
                        <a:spcBef>
                          <a:spcPts val="0"/>
                        </a:spcBef>
                        <a:spcAft>
                          <a:spcPts val="0"/>
                        </a:spcAft>
                        <a:buNone/>
                      </a:pPr>
                      <a:r>
                        <a:rPr lang="de-DE" sz="1100"/>
                        <a:t>CALPURNIA</a:t>
                      </a:r>
                      <a:endParaRPr/>
                    </a:p>
                    <a:p>
                      <a:pPr indent="0" lvl="0" marL="0" marR="0" rtl="0" algn="l">
                        <a:spcBef>
                          <a:spcPts val="0"/>
                        </a:spcBef>
                        <a:spcAft>
                          <a:spcPts val="0"/>
                        </a:spcAft>
                        <a:buNone/>
                      </a:pPr>
                      <a:r>
                        <a:rPr lang="de-DE" sz="1100"/>
                        <a:t>CLEOPATRA</a:t>
                      </a:r>
                      <a:endParaRPr/>
                    </a:p>
                    <a:p>
                      <a:pPr indent="0" lvl="0" marL="0" marR="0" rtl="0" algn="l">
                        <a:spcBef>
                          <a:spcPts val="0"/>
                        </a:spcBef>
                        <a:spcAft>
                          <a:spcPts val="0"/>
                        </a:spcAft>
                        <a:buNone/>
                      </a:pPr>
                      <a:r>
                        <a:rPr lang="de-DE" sz="1100"/>
                        <a:t>MERCY</a:t>
                      </a:r>
                      <a:endParaRPr/>
                    </a:p>
                    <a:p>
                      <a:pPr indent="0" lvl="0" marL="0" marR="0" rtl="0" algn="l">
                        <a:spcBef>
                          <a:spcPts val="0"/>
                        </a:spcBef>
                        <a:spcAft>
                          <a:spcPts val="0"/>
                        </a:spcAft>
                        <a:buNone/>
                      </a:pPr>
                      <a:r>
                        <a:rPr lang="de-DE" sz="1100"/>
                        <a:t>WORSER</a:t>
                      </a:r>
                      <a:endParaRPr/>
                    </a:p>
                    <a:p>
                      <a:pPr indent="0" lvl="0" marL="0" marR="0" rtl="0" algn="l">
                        <a:spcBef>
                          <a:spcPts val="0"/>
                        </a:spcBef>
                        <a:spcAft>
                          <a:spcPts val="0"/>
                        </a:spcAft>
                        <a:buNone/>
                      </a:pPr>
                      <a:r>
                        <a:rPr lang="de-DE" sz="1100"/>
                        <a:t>. . .</a:t>
                      </a:r>
                      <a:endParaRPr sz="1100"/>
                    </a:p>
                  </a:txBody>
                  <a:tcPr marT="45725" marB="45725" marR="91450" marL="91450"/>
                </a:tc>
                <a:tc>
                  <a:txBody>
                    <a:bodyPr/>
                    <a:lstStyle/>
                    <a:p>
                      <a:pPr indent="0" lvl="0" marL="0" marR="0" rtl="0" algn="r">
                        <a:spcBef>
                          <a:spcPts val="0"/>
                        </a:spcBef>
                        <a:spcAft>
                          <a:spcPts val="0"/>
                        </a:spcAft>
                        <a:buNone/>
                      </a:pPr>
                      <a:r>
                        <a:rPr lang="de-DE" sz="1100"/>
                        <a:t>5.25 </a:t>
                      </a:r>
                      <a:endParaRPr/>
                    </a:p>
                    <a:p>
                      <a:pPr indent="0" lvl="0" marL="0" marR="0" rtl="0" algn="r">
                        <a:spcBef>
                          <a:spcPts val="0"/>
                        </a:spcBef>
                        <a:spcAft>
                          <a:spcPts val="0"/>
                        </a:spcAft>
                        <a:buNone/>
                      </a:pPr>
                      <a:r>
                        <a:rPr lang="de-DE" sz="1100"/>
                        <a:t>1.21</a:t>
                      </a:r>
                      <a:endParaRPr/>
                    </a:p>
                    <a:p>
                      <a:pPr indent="0" lvl="0" marL="0" marR="0" rtl="0" algn="r">
                        <a:spcBef>
                          <a:spcPts val="0"/>
                        </a:spcBef>
                        <a:spcAft>
                          <a:spcPts val="0"/>
                        </a:spcAft>
                        <a:buNone/>
                      </a:pPr>
                      <a:r>
                        <a:rPr lang="de-DE" sz="1100"/>
                        <a:t>8.59</a:t>
                      </a:r>
                      <a:endParaRPr/>
                    </a:p>
                    <a:p>
                      <a:pPr indent="0" lvl="0" marL="0" marR="0" rtl="0" algn="r">
                        <a:spcBef>
                          <a:spcPts val="0"/>
                        </a:spcBef>
                        <a:spcAft>
                          <a:spcPts val="0"/>
                        </a:spcAft>
                        <a:buNone/>
                      </a:pPr>
                      <a:r>
                        <a:rPr lang="de-DE" sz="1100"/>
                        <a:t>0.0</a:t>
                      </a:r>
                      <a:endParaRPr/>
                    </a:p>
                    <a:p>
                      <a:pPr indent="0" lvl="0" marL="0" marR="0" rtl="0" algn="r">
                        <a:spcBef>
                          <a:spcPts val="0"/>
                        </a:spcBef>
                        <a:spcAft>
                          <a:spcPts val="0"/>
                        </a:spcAft>
                        <a:buNone/>
                      </a:pPr>
                      <a:r>
                        <a:rPr lang="de-DE" sz="1100"/>
                        <a:t>2.85</a:t>
                      </a:r>
                      <a:endParaRPr/>
                    </a:p>
                    <a:p>
                      <a:pPr indent="0" lvl="0" marL="0" marR="0" rtl="0" algn="r">
                        <a:spcBef>
                          <a:spcPts val="0"/>
                        </a:spcBef>
                        <a:spcAft>
                          <a:spcPts val="0"/>
                        </a:spcAft>
                        <a:buNone/>
                      </a:pPr>
                      <a:r>
                        <a:rPr lang="de-DE" sz="1100"/>
                        <a:t>1.51</a:t>
                      </a:r>
                      <a:endParaRPr/>
                    </a:p>
                    <a:p>
                      <a:pPr indent="0" lvl="0" marL="0" marR="0" rtl="0" algn="r">
                        <a:spcBef>
                          <a:spcPts val="0"/>
                        </a:spcBef>
                        <a:spcAft>
                          <a:spcPts val="0"/>
                        </a:spcAft>
                        <a:buNone/>
                      </a:pPr>
                      <a:r>
                        <a:rPr lang="de-DE" sz="1100"/>
                        <a:t>1.37</a:t>
                      </a:r>
                      <a:endParaRPr/>
                    </a:p>
                  </a:txBody>
                  <a:tcPr marT="45725" marB="45725" marR="91450" marL="91450"/>
                </a:tc>
                <a:tc>
                  <a:txBody>
                    <a:bodyPr/>
                    <a:lstStyle/>
                    <a:p>
                      <a:pPr indent="0" lvl="0" marL="0" marR="0" rtl="0" algn="r">
                        <a:spcBef>
                          <a:spcPts val="0"/>
                        </a:spcBef>
                        <a:spcAft>
                          <a:spcPts val="0"/>
                        </a:spcAft>
                        <a:buNone/>
                      </a:pPr>
                      <a:r>
                        <a:rPr lang="de-DE" sz="1100"/>
                        <a:t>3.18</a:t>
                      </a:r>
                      <a:endParaRPr/>
                    </a:p>
                    <a:p>
                      <a:pPr indent="0" lvl="0" marL="0" marR="0" rtl="0" algn="r">
                        <a:spcBef>
                          <a:spcPts val="0"/>
                        </a:spcBef>
                        <a:spcAft>
                          <a:spcPts val="0"/>
                        </a:spcAft>
                        <a:buNone/>
                      </a:pPr>
                      <a:r>
                        <a:rPr lang="de-DE" sz="1100"/>
                        <a:t>6.10</a:t>
                      </a:r>
                      <a:endParaRPr/>
                    </a:p>
                    <a:p>
                      <a:pPr indent="0" lvl="0" marL="0" marR="0" rtl="0" algn="r">
                        <a:spcBef>
                          <a:spcPts val="0"/>
                        </a:spcBef>
                        <a:spcAft>
                          <a:spcPts val="0"/>
                        </a:spcAft>
                        <a:buNone/>
                      </a:pPr>
                      <a:r>
                        <a:rPr lang="de-DE" sz="1100"/>
                        <a:t>2.54</a:t>
                      </a:r>
                      <a:endParaRPr/>
                    </a:p>
                    <a:p>
                      <a:pPr indent="0" lvl="0" marL="0" marR="0" rtl="0" algn="r">
                        <a:spcBef>
                          <a:spcPts val="0"/>
                        </a:spcBef>
                        <a:spcAft>
                          <a:spcPts val="0"/>
                        </a:spcAft>
                        <a:buNone/>
                      </a:pPr>
                      <a:r>
                        <a:rPr lang="de-DE" sz="1100"/>
                        <a:t>1.54</a:t>
                      </a:r>
                      <a:endParaRPr/>
                    </a:p>
                    <a:p>
                      <a:pPr indent="0" lvl="0" marL="0" marR="0" rtl="0" algn="r">
                        <a:spcBef>
                          <a:spcPts val="0"/>
                        </a:spcBef>
                        <a:spcAft>
                          <a:spcPts val="0"/>
                        </a:spcAft>
                        <a:buNone/>
                      </a:pPr>
                      <a:r>
                        <a:rPr lang="de-DE" sz="1100"/>
                        <a:t>0.0</a:t>
                      </a:r>
                      <a:endParaRPr/>
                    </a:p>
                    <a:p>
                      <a:pPr indent="0" lvl="0" marL="0" marR="0" rtl="0" algn="r">
                        <a:spcBef>
                          <a:spcPts val="0"/>
                        </a:spcBef>
                        <a:spcAft>
                          <a:spcPts val="0"/>
                        </a:spcAft>
                        <a:buNone/>
                      </a:pPr>
                      <a:r>
                        <a:rPr lang="de-DE" sz="1100"/>
                        <a:t>0.0</a:t>
                      </a:r>
                      <a:endParaRPr/>
                    </a:p>
                    <a:p>
                      <a:pPr indent="0" lvl="0" marL="0" marR="0" rtl="0" algn="r">
                        <a:spcBef>
                          <a:spcPts val="0"/>
                        </a:spcBef>
                        <a:spcAft>
                          <a:spcPts val="0"/>
                        </a:spcAft>
                        <a:buNone/>
                      </a:pPr>
                      <a:r>
                        <a:rPr lang="de-DE" sz="1100"/>
                        <a:t>0.0</a:t>
                      </a:r>
                      <a:endParaRPr/>
                    </a:p>
                    <a:p>
                      <a:pPr indent="0" lvl="0" marL="0" marR="0" rtl="0" algn="r">
                        <a:spcBef>
                          <a:spcPts val="0"/>
                        </a:spcBef>
                        <a:spcAft>
                          <a:spcPts val="0"/>
                        </a:spcAft>
                        <a:buNone/>
                      </a:pPr>
                      <a:r>
                        <a:t/>
                      </a:r>
                      <a:endParaRPr sz="1100"/>
                    </a:p>
                  </a:txBody>
                  <a:tcPr marT="45725" marB="45725" marR="91450" marL="91450"/>
                </a:tc>
              </a:tr>
            </a:tbl>
          </a:graphicData>
        </a:graphic>
      </p:graphicFrame>
      <p:graphicFrame>
        <p:nvGraphicFramePr>
          <p:cNvPr id="140" name="Google Shape;140;p7"/>
          <p:cNvGraphicFramePr/>
          <p:nvPr/>
        </p:nvGraphicFramePr>
        <p:xfrm>
          <a:off x="5349860" y="3429000"/>
          <a:ext cx="3000000" cy="3000000"/>
        </p:xfrm>
        <a:graphic>
          <a:graphicData uri="http://schemas.openxmlformats.org/drawingml/2006/table">
            <a:tbl>
              <a:tblPr bandRow="1" firstRow="1">
                <a:noFill/>
                <a:tableStyleId>{5D1093D2-8335-42E4-B4CC-AEE675B86379}</a:tableStyleId>
              </a:tblPr>
              <a:tblGrid>
                <a:gridCol w="1145175"/>
                <a:gridCol w="1029275"/>
                <a:gridCol w="907125"/>
              </a:tblGrid>
              <a:tr h="323825">
                <a:tc>
                  <a:txBody>
                    <a:bodyPr/>
                    <a:lstStyle/>
                    <a:p>
                      <a:pPr indent="0" lvl="0" marL="0" marR="0" rtl="0" algn="l">
                        <a:spcBef>
                          <a:spcPts val="0"/>
                        </a:spcBef>
                        <a:spcAft>
                          <a:spcPts val="0"/>
                        </a:spcAft>
                        <a:buNone/>
                      </a:pPr>
                      <a:r>
                        <a:t/>
                      </a:r>
                      <a:endParaRPr b="0" sz="1400"/>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Arial"/>
                        <a:buNone/>
                      </a:pPr>
                      <a:r>
                        <a:rPr b="0" lang="de-DE" sz="1400"/>
                        <a:t>Anthony and  Cleopatra</a:t>
                      </a:r>
                      <a:endParaRPr b="0" sz="1400">
                        <a:solidFill>
                          <a:schemeClr val="lt1"/>
                        </a:solidFill>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b="0" lang="de-DE" sz="1400"/>
                        <a:t>Julius Caesar </a:t>
                      </a:r>
                      <a:endParaRPr b="0" sz="1400"/>
                    </a:p>
                  </a:txBody>
                  <a:tcPr marT="45725" marB="45725" marR="91450" marL="91450"/>
                </a:tc>
              </a:tr>
              <a:tr h="895275">
                <a:tc>
                  <a:txBody>
                    <a:bodyPr/>
                    <a:lstStyle/>
                    <a:p>
                      <a:pPr indent="0" lvl="0" marL="0" marR="0" rtl="0" algn="l">
                        <a:spcBef>
                          <a:spcPts val="0"/>
                        </a:spcBef>
                        <a:spcAft>
                          <a:spcPts val="0"/>
                        </a:spcAft>
                        <a:buNone/>
                      </a:pPr>
                      <a:r>
                        <a:rPr lang="de-DE" sz="1100"/>
                        <a:t>ANTHONY</a:t>
                      </a:r>
                      <a:endParaRPr/>
                    </a:p>
                    <a:p>
                      <a:pPr indent="0" lvl="0" marL="0" marR="0" rtl="0" algn="l">
                        <a:spcBef>
                          <a:spcPts val="0"/>
                        </a:spcBef>
                        <a:spcAft>
                          <a:spcPts val="0"/>
                        </a:spcAft>
                        <a:buNone/>
                      </a:pPr>
                      <a:r>
                        <a:rPr lang="de-DE" sz="1100"/>
                        <a:t>BRUTUS</a:t>
                      </a:r>
                      <a:r>
                        <a:rPr lang="de-DE" sz="1100"/>
                        <a:t> </a:t>
                      </a:r>
                      <a:endParaRPr/>
                    </a:p>
                    <a:p>
                      <a:pPr indent="0" lvl="0" marL="0" marR="0" rtl="0" algn="l">
                        <a:spcBef>
                          <a:spcPts val="0"/>
                        </a:spcBef>
                        <a:spcAft>
                          <a:spcPts val="0"/>
                        </a:spcAft>
                        <a:buNone/>
                      </a:pPr>
                      <a:r>
                        <a:rPr lang="de-DE" sz="1100"/>
                        <a:t>CAESAR</a:t>
                      </a:r>
                      <a:endParaRPr/>
                    </a:p>
                    <a:p>
                      <a:pPr indent="0" lvl="0" marL="0" marR="0" rtl="0" algn="l">
                        <a:spcBef>
                          <a:spcPts val="0"/>
                        </a:spcBef>
                        <a:spcAft>
                          <a:spcPts val="0"/>
                        </a:spcAft>
                        <a:buNone/>
                      </a:pPr>
                      <a:r>
                        <a:rPr lang="de-DE" sz="1100"/>
                        <a:t>CALPURNIA</a:t>
                      </a:r>
                      <a:endParaRPr/>
                    </a:p>
                    <a:p>
                      <a:pPr indent="0" lvl="0" marL="0" marR="0" rtl="0" algn="l">
                        <a:spcBef>
                          <a:spcPts val="0"/>
                        </a:spcBef>
                        <a:spcAft>
                          <a:spcPts val="0"/>
                        </a:spcAft>
                        <a:buNone/>
                      </a:pPr>
                      <a:r>
                        <a:rPr lang="de-DE" sz="1100"/>
                        <a:t>CLEOPATRA</a:t>
                      </a:r>
                      <a:endParaRPr/>
                    </a:p>
                    <a:p>
                      <a:pPr indent="0" lvl="0" marL="0" marR="0" rtl="0" algn="l">
                        <a:spcBef>
                          <a:spcPts val="0"/>
                        </a:spcBef>
                        <a:spcAft>
                          <a:spcPts val="0"/>
                        </a:spcAft>
                        <a:buNone/>
                      </a:pPr>
                      <a:r>
                        <a:rPr lang="de-DE" sz="1100"/>
                        <a:t>MERCY</a:t>
                      </a:r>
                      <a:endParaRPr/>
                    </a:p>
                    <a:p>
                      <a:pPr indent="0" lvl="0" marL="0" marR="0" rtl="0" algn="l">
                        <a:spcBef>
                          <a:spcPts val="0"/>
                        </a:spcBef>
                        <a:spcAft>
                          <a:spcPts val="0"/>
                        </a:spcAft>
                        <a:buNone/>
                      </a:pPr>
                      <a:r>
                        <a:rPr lang="de-DE" sz="1100"/>
                        <a:t>WORSER</a:t>
                      </a:r>
                      <a:endParaRPr/>
                    </a:p>
                    <a:p>
                      <a:pPr indent="0" lvl="0" marL="0" marR="0" rtl="0" algn="l">
                        <a:spcBef>
                          <a:spcPts val="0"/>
                        </a:spcBef>
                        <a:spcAft>
                          <a:spcPts val="0"/>
                        </a:spcAft>
                        <a:buNone/>
                      </a:pPr>
                      <a:r>
                        <a:rPr lang="de-DE" sz="1100"/>
                        <a:t>. . .</a:t>
                      </a:r>
                      <a:endParaRPr sz="1100"/>
                    </a:p>
                  </a:txBody>
                  <a:tcPr marT="45725" marB="45725" marR="91450" marL="91450"/>
                </a:tc>
                <a:tc>
                  <a:txBody>
                    <a:bodyPr/>
                    <a:lstStyle/>
                    <a:p>
                      <a:pPr indent="0" lvl="0" marL="0" marR="0" rtl="0" algn="r">
                        <a:lnSpc>
                          <a:spcPct val="100000"/>
                        </a:lnSpc>
                        <a:spcBef>
                          <a:spcPts val="0"/>
                        </a:spcBef>
                        <a:spcAft>
                          <a:spcPts val="0"/>
                        </a:spcAft>
                        <a:buClr>
                          <a:schemeClr val="dk1"/>
                        </a:buClr>
                        <a:buSzPts val="1100"/>
                        <a:buFont typeface="Arial"/>
                        <a:buNone/>
                      </a:pPr>
                      <a:r>
                        <a:rPr lang="de-DE" sz="1100"/>
                        <a:t>w(1,1)</a:t>
                      </a:r>
                      <a:endParaRPr/>
                    </a:p>
                    <a:p>
                      <a:pPr indent="0" lvl="0" marL="0" marR="0" rtl="0" algn="r">
                        <a:lnSpc>
                          <a:spcPct val="100000"/>
                        </a:lnSpc>
                        <a:spcBef>
                          <a:spcPts val="0"/>
                        </a:spcBef>
                        <a:spcAft>
                          <a:spcPts val="0"/>
                        </a:spcAft>
                        <a:buClr>
                          <a:schemeClr val="dk1"/>
                        </a:buClr>
                        <a:buSzPts val="1100"/>
                        <a:buFont typeface="Arial"/>
                        <a:buNone/>
                      </a:pPr>
                      <a:r>
                        <a:rPr lang="de-DE" sz="1100"/>
                        <a:t>w(2,1)</a:t>
                      </a:r>
                      <a:endParaRPr/>
                    </a:p>
                    <a:p>
                      <a:pPr indent="0" lvl="0" marL="0" marR="0" rtl="0" algn="r">
                        <a:lnSpc>
                          <a:spcPct val="100000"/>
                        </a:lnSpc>
                        <a:spcBef>
                          <a:spcPts val="0"/>
                        </a:spcBef>
                        <a:spcAft>
                          <a:spcPts val="0"/>
                        </a:spcAft>
                        <a:buClr>
                          <a:schemeClr val="dk1"/>
                        </a:buClr>
                        <a:buSzPts val="1100"/>
                        <a:buFont typeface="Arial"/>
                        <a:buNone/>
                      </a:pPr>
                      <a:r>
                        <a:rPr lang="de-DE" sz="1100"/>
                        <a:t>w(3,1)</a:t>
                      </a:r>
                      <a:endParaRPr/>
                    </a:p>
                    <a:p>
                      <a:pPr indent="0" lvl="0" marL="0" marR="0" rtl="0" algn="r">
                        <a:lnSpc>
                          <a:spcPct val="100000"/>
                        </a:lnSpc>
                        <a:spcBef>
                          <a:spcPts val="0"/>
                        </a:spcBef>
                        <a:spcAft>
                          <a:spcPts val="0"/>
                        </a:spcAft>
                        <a:buClr>
                          <a:schemeClr val="dk1"/>
                        </a:buClr>
                        <a:buSzPts val="1100"/>
                        <a:buFont typeface="Arial"/>
                        <a:buNone/>
                      </a:pPr>
                      <a:r>
                        <a:rPr lang="de-DE" sz="1100"/>
                        <a:t>w(4,1)</a:t>
                      </a:r>
                      <a:endParaRPr/>
                    </a:p>
                    <a:p>
                      <a:pPr indent="0" lvl="0" marL="0" marR="0" rtl="0" algn="r">
                        <a:lnSpc>
                          <a:spcPct val="100000"/>
                        </a:lnSpc>
                        <a:spcBef>
                          <a:spcPts val="0"/>
                        </a:spcBef>
                        <a:spcAft>
                          <a:spcPts val="0"/>
                        </a:spcAft>
                        <a:buClr>
                          <a:schemeClr val="dk1"/>
                        </a:buClr>
                        <a:buSzPts val="1100"/>
                        <a:buFont typeface="Arial"/>
                        <a:buNone/>
                      </a:pPr>
                      <a:r>
                        <a:rPr lang="de-DE" sz="1100"/>
                        <a:t>w(5,1)</a:t>
                      </a:r>
                      <a:endParaRPr/>
                    </a:p>
                    <a:p>
                      <a:pPr indent="0" lvl="0" marL="0" marR="0" rtl="0" algn="r">
                        <a:lnSpc>
                          <a:spcPct val="100000"/>
                        </a:lnSpc>
                        <a:spcBef>
                          <a:spcPts val="0"/>
                        </a:spcBef>
                        <a:spcAft>
                          <a:spcPts val="0"/>
                        </a:spcAft>
                        <a:buClr>
                          <a:schemeClr val="dk1"/>
                        </a:buClr>
                        <a:buSzPts val="1100"/>
                        <a:buFont typeface="Arial"/>
                        <a:buNone/>
                      </a:pPr>
                      <a:r>
                        <a:rPr lang="de-DE" sz="1100"/>
                        <a:t>w(6,1)</a:t>
                      </a:r>
                      <a:endParaRPr/>
                    </a:p>
                    <a:p>
                      <a:pPr indent="0" lvl="0" marL="0" marR="0" rtl="0" algn="r">
                        <a:lnSpc>
                          <a:spcPct val="100000"/>
                        </a:lnSpc>
                        <a:spcBef>
                          <a:spcPts val="0"/>
                        </a:spcBef>
                        <a:spcAft>
                          <a:spcPts val="0"/>
                        </a:spcAft>
                        <a:buClr>
                          <a:schemeClr val="dk1"/>
                        </a:buClr>
                        <a:buSzPts val="1100"/>
                        <a:buFont typeface="Arial"/>
                        <a:buNone/>
                      </a:pPr>
                      <a:r>
                        <a:rPr lang="de-DE" sz="1100"/>
                        <a:t>w(7,1)</a:t>
                      </a:r>
                      <a:endParaRPr/>
                    </a:p>
                    <a:p>
                      <a:pPr indent="0" lvl="0" marL="0" marR="0" rtl="0" algn="r">
                        <a:lnSpc>
                          <a:spcPct val="100000"/>
                        </a:lnSpc>
                        <a:spcBef>
                          <a:spcPts val="0"/>
                        </a:spcBef>
                        <a:spcAft>
                          <a:spcPts val="0"/>
                        </a:spcAft>
                        <a:buClr>
                          <a:schemeClr val="dk1"/>
                        </a:buClr>
                        <a:buSzPts val="1100"/>
                        <a:buFont typeface="Arial"/>
                        <a:buNone/>
                      </a:pPr>
                      <a:r>
                        <a:rPr lang="de-DE" sz="1100"/>
                        <a:t>w(8,1)</a:t>
                      </a:r>
                      <a:endParaRPr/>
                    </a:p>
                  </a:txBody>
                  <a:tcPr marT="45725" marB="45725" marR="91450" marL="91450"/>
                </a:tc>
                <a:tc>
                  <a:txBody>
                    <a:bodyPr/>
                    <a:lstStyle/>
                    <a:p>
                      <a:pPr indent="0" lvl="0" marL="0" marR="0" rtl="0" algn="r">
                        <a:lnSpc>
                          <a:spcPct val="100000"/>
                        </a:lnSpc>
                        <a:spcBef>
                          <a:spcPts val="0"/>
                        </a:spcBef>
                        <a:spcAft>
                          <a:spcPts val="0"/>
                        </a:spcAft>
                        <a:buClr>
                          <a:schemeClr val="dk1"/>
                        </a:buClr>
                        <a:buSzPts val="1100"/>
                        <a:buFont typeface="Arial"/>
                        <a:buNone/>
                      </a:pPr>
                      <a:r>
                        <a:rPr lang="de-DE" sz="1100"/>
                        <a:t>w(1,2)</a:t>
                      </a:r>
                      <a:endParaRPr/>
                    </a:p>
                    <a:p>
                      <a:pPr indent="0" lvl="0" marL="0" marR="0" rtl="0" algn="r">
                        <a:lnSpc>
                          <a:spcPct val="100000"/>
                        </a:lnSpc>
                        <a:spcBef>
                          <a:spcPts val="0"/>
                        </a:spcBef>
                        <a:spcAft>
                          <a:spcPts val="0"/>
                        </a:spcAft>
                        <a:buClr>
                          <a:schemeClr val="dk1"/>
                        </a:buClr>
                        <a:buSzPts val="1100"/>
                        <a:buFont typeface="Arial"/>
                        <a:buNone/>
                      </a:pPr>
                      <a:r>
                        <a:rPr lang="de-DE" sz="1100"/>
                        <a:t>w(2,2)</a:t>
                      </a:r>
                      <a:endParaRPr/>
                    </a:p>
                    <a:p>
                      <a:pPr indent="0" lvl="0" marL="0" marR="0" rtl="0" algn="r">
                        <a:lnSpc>
                          <a:spcPct val="100000"/>
                        </a:lnSpc>
                        <a:spcBef>
                          <a:spcPts val="0"/>
                        </a:spcBef>
                        <a:spcAft>
                          <a:spcPts val="0"/>
                        </a:spcAft>
                        <a:buClr>
                          <a:schemeClr val="dk1"/>
                        </a:buClr>
                        <a:buSzPts val="1100"/>
                        <a:buFont typeface="Arial"/>
                        <a:buNone/>
                      </a:pPr>
                      <a:r>
                        <a:rPr lang="de-DE" sz="1100"/>
                        <a:t>w(3,2)</a:t>
                      </a:r>
                      <a:endParaRPr/>
                    </a:p>
                    <a:p>
                      <a:pPr indent="0" lvl="0" marL="0" marR="0" rtl="0" algn="r">
                        <a:lnSpc>
                          <a:spcPct val="100000"/>
                        </a:lnSpc>
                        <a:spcBef>
                          <a:spcPts val="0"/>
                        </a:spcBef>
                        <a:spcAft>
                          <a:spcPts val="0"/>
                        </a:spcAft>
                        <a:buClr>
                          <a:schemeClr val="dk1"/>
                        </a:buClr>
                        <a:buSzPts val="1100"/>
                        <a:buFont typeface="Arial"/>
                        <a:buNone/>
                      </a:pPr>
                      <a:r>
                        <a:rPr lang="de-DE" sz="1100"/>
                        <a:t>w(4,2)</a:t>
                      </a:r>
                      <a:endParaRPr/>
                    </a:p>
                    <a:p>
                      <a:pPr indent="0" lvl="0" marL="0" marR="0" rtl="0" algn="r">
                        <a:lnSpc>
                          <a:spcPct val="100000"/>
                        </a:lnSpc>
                        <a:spcBef>
                          <a:spcPts val="0"/>
                        </a:spcBef>
                        <a:spcAft>
                          <a:spcPts val="0"/>
                        </a:spcAft>
                        <a:buClr>
                          <a:schemeClr val="dk1"/>
                        </a:buClr>
                        <a:buSzPts val="1100"/>
                        <a:buFont typeface="Arial"/>
                        <a:buNone/>
                      </a:pPr>
                      <a:r>
                        <a:rPr lang="de-DE" sz="1100"/>
                        <a:t>w(5,2)</a:t>
                      </a:r>
                      <a:endParaRPr/>
                    </a:p>
                    <a:p>
                      <a:pPr indent="0" lvl="0" marL="0" marR="0" rtl="0" algn="r">
                        <a:lnSpc>
                          <a:spcPct val="100000"/>
                        </a:lnSpc>
                        <a:spcBef>
                          <a:spcPts val="0"/>
                        </a:spcBef>
                        <a:spcAft>
                          <a:spcPts val="0"/>
                        </a:spcAft>
                        <a:buClr>
                          <a:schemeClr val="dk1"/>
                        </a:buClr>
                        <a:buSzPts val="1100"/>
                        <a:buFont typeface="Arial"/>
                        <a:buNone/>
                      </a:pPr>
                      <a:r>
                        <a:rPr lang="de-DE" sz="1100"/>
                        <a:t>w(6,2)</a:t>
                      </a:r>
                      <a:endParaRPr/>
                    </a:p>
                    <a:p>
                      <a:pPr indent="0" lvl="0" marL="0" marR="0" rtl="0" algn="r">
                        <a:lnSpc>
                          <a:spcPct val="100000"/>
                        </a:lnSpc>
                        <a:spcBef>
                          <a:spcPts val="0"/>
                        </a:spcBef>
                        <a:spcAft>
                          <a:spcPts val="0"/>
                        </a:spcAft>
                        <a:buClr>
                          <a:schemeClr val="dk1"/>
                        </a:buClr>
                        <a:buSzPts val="1100"/>
                        <a:buFont typeface="Arial"/>
                        <a:buNone/>
                      </a:pPr>
                      <a:r>
                        <a:rPr lang="de-DE" sz="1100"/>
                        <a:t>w(7,2)</a:t>
                      </a:r>
                      <a:endParaRPr/>
                    </a:p>
                    <a:p>
                      <a:pPr indent="0" lvl="0" marL="0" marR="0" rtl="0" algn="r">
                        <a:lnSpc>
                          <a:spcPct val="100000"/>
                        </a:lnSpc>
                        <a:spcBef>
                          <a:spcPts val="0"/>
                        </a:spcBef>
                        <a:spcAft>
                          <a:spcPts val="0"/>
                        </a:spcAft>
                        <a:buClr>
                          <a:schemeClr val="dk1"/>
                        </a:buClr>
                        <a:buSzPts val="1100"/>
                        <a:buFont typeface="Arial"/>
                        <a:buNone/>
                      </a:pPr>
                      <a:r>
                        <a:rPr lang="de-DE" sz="1100"/>
                        <a:t>w(8,2)</a:t>
                      </a:r>
                      <a:endParaRPr/>
                    </a:p>
                    <a:p>
                      <a:pPr indent="0" lvl="0" marL="0" marR="0" rtl="0" algn="r">
                        <a:spcBef>
                          <a:spcPts val="0"/>
                        </a:spcBef>
                        <a:spcAft>
                          <a:spcPts val="0"/>
                        </a:spcAft>
                        <a:buNone/>
                      </a:pPr>
                      <a:r>
                        <a:t/>
                      </a:r>
                      <a:endParaRPr sz="1100"/>
                    </a:p>
                  </a:txBody>
                  <a:tcPr marT="45725" marB="45725" marR="91450" marL="91450"/>
                </a:tc>
              </a:tr>
            </a:tbl>
          </a:graphicData>
        </a:graphic>
      </p:graphicFrame>
      <p:sp>
        <p:nvSpPr>
          <p:cNvPr id="141" name="Google Shape;141;p7"/>
          <p:cNvSpPr txBox="1"/>
          <p:nvPr/>
        </p:nvSpPr>
        <p:spPr>
          <a:xfrm>
            <a:off x="5508104" y="2924944"/>
            <a:ext cx="99899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2400">
                <a:solidFill>
                  <a:schemeClr val="dk1"/>
                </a:solidFill>
                <a:latin typeface="Lucida Sans"/>
                <a:ea typeface="Lucida Sans"/>
                <a:cs typeface="Lucida Sans"/>
                <a:sym typeface="Lucida Sans"/>
              </a:rPr>
              <a:t>w(i,j) </a:t>
            </a:r>
            <a:endParaRPr/>
          </a:p>
        </p:txBody>
      </p:sp>
      <p:cxnSp>
        <p:nvCxnSpPr>
          <p:cNvPr id="142" name="Google Shape;142;p7"/>
          <p:cNvCxnSpPr/>
          <p:nvPr/>
        </p:nvCxnSpPr>
        <p:spPr>
          <a:xfrm flipH="1">
            <a:off x="1259632" y="1988840"/>
            <a:ext cx="648072" cy="1944216"/>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47"/>
              </a:srgbClr>
            </a:outerShdw>
          </a:effectLst>
        </p:spPr>
      </p:cxnSp>
      <p:sp>
        <p:nvSpPr>
          <p:cNvPr id="143" name="Google Shape;143;p7"/>
          <p:cNvSpPr txBox="1"/>
          <p:nvPr/>
        </p:nvSpPr>
        <p:spPr>
          <a:xfrm>
            <a:off x="712552" y="3933056"/>
            <a:ext cx="300595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2400">
                <a:solidFill>
                  <a:schemeClr val="dk1"/>
                </a:solidFill>
                <a:latin typeface="Lucida Sans"/>
                <a:ea typeface="Lucida Sans"/>
                <a:cs typeface="Lucida Sans"/>
                <a:sym typeface="Lucida Sans"/>
              </a:rPr>
              <a:t>Index of the term t</a:t>
            </a:r>
            <a:endParaRPr/>
          </a:p>
        </p:txBody>
      </p:sp>
      <p:sp>
        <p:nvSpPr>
          <p:cNvPr id="144" name="Google Shape;144;p7"/>
          <p:cNvSpPr txBox="1"/>
          <p:nvPr/>
        </p:nvSpPr>
        <p:spPr>
          <a:xfrm>
            <a:off x="1259632" y="4550304"/>
            <a:ext cx="380104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2400">
                <a:solidFill>
                  <a:schemeClr val="dk1"/>
                </a:solidFill>
                <a:latin typeface="Lucida Sans"/>
                <a:ea typeface="Lucida Sans"/>
                <a:cs typeface="Lucida Sans"/>
                <a:sym typeface="Lucida Sans"/>
              </a:rPr>
              <a:t>Index of the document j</a:t>
            </a:r>
            <a:endParaRPr/>
          </a:p>
        </p:txBody>
      </p:sp>
      <p:cxnSp>
        <p:nvCxnSpPr>
          <p:cNvPr id="145" name="Google Shape;145;p7"/>
          <p:cNvCxnSpPr/>
          <p:nvPr/>
        </p:nvCxnSpPr>
        <p:spPr>
          <a:xfrm>
            <a:off x="2215527" y="1988840"/>
            <a:ext cx="2068441" cy="2592288"/>
          </a:xfrm>
          <a:prstGeom prst="straightConnector1">
            <a:avLst/>
          </a:prstGeom>
          <a:noFill/>
          <a:ln cap="flat" cmpd="sng" w="25400">
            <a:solidFill>
              <a:schemeClr val="accent6"/>
            </a:solidFill>
            <a:prstDash val="solid"/>
            <a:round/>
            <a:headEnd len="sm" w="sm" type="none"/>
            <a:tailEnd len="med" w="med" type="triangle"/>
          </a:ln>
          <a:effectLst>
            <a:outerShdw blurRad="40000" rotWithShape="0" dir="5400000" dist="20000">
              <a:srgbClr val="000000">
                <a:alpha val="37647"/>
              </a:srgbClr>
            </a:outerShdw>
          </a:effectLst>
        </p:spPr>
      </p:cxnSp>
      <p:sp>
        <p:nvSpPr>
          <p:cNvPr id="146" name="Google Shape;146;p7"/>
          <p:cNvSpPr txBox="1"/>
          <p:nvPr/>
        </p:nvSpPr>
        <p:spPr>
          <a:xfrm>
            <a:off x="319013" y="811765"/>
            <a:ext cx="4608284"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02122"/>
              </a:buClr>
              <a:buSzPts val="1600"/>
              <a:buFont typeface="Arial"/>
              <a:buNone/>
            </a:pPr>
            <a:r>
              <a:rPr b="0" i="0" lang="de-DE" sz="1600" u="none" cap="none" strike="noStrike">
                <a:solidFill>
                  <a:srgbClr val="202122"/>
                </a:solidFill>
                <a:latin typeface="Arial"/>
                <a:ea typeface="Arial"/>
                <a:cs typeface="Arial"/>
                <a:sym typeface="Arial"/>
              </a:rPr>
              <a:t>Documents and queries are represented </a:t>
            </a:r>
            <a:endParaRPr/>
          </a:p>
          <a:p>
            <a:pPr indent="0" lvl="0" marL="0" marR="0" rtl="0" algn="l">
              <a:lnSpc>
                <a:spcPct val="100000"/>
              </a:lnSpc>
              <a:spcBef>
                <a:spcPts val="0"/>
              </a:spcBef>
              <a:spcAft>
                <a:spcPts val="0"/>
              </a:spcAft>
              <a:buClr>
                <a:srgbClr val="202122"/>
              </a:buClr>
              <a:buSzPts val="1600"/>
              <a:buFont typeface="Arial"/>
              <a:buNone/>
            </a:pPr>
            <a:r>
              <a:rPr b="0" i="0" lang="de-DE" sz="1600" u="none" cap="none" strike="noStrike">
                <a:solidFill>
                  <a:srgbClr val="202122"/>
                </a:solidFill>
                <a:latin typeface="Arial"/>
                <a:ea typeface="Arial"/>
                <a:cs typeface="Arial"/>
                <a:sym typeface="Arial"/>
              </a:rPr>
              <a:t>as vectors.</a:t>
            </a:r>
            <a:endParaRPr b="0" i="0" sz="1050" u="none" cap="none" strike="noStrike">
              <a:solidFill>
                <a:schemeClr val="dk1"/>
              </a:solidFill>
              <a:latin typeface="Lucida Sans"/>
              <a:ea typeface="Lucida Sans"/>
              <a:cs typeface="Lucida Sans"/>
              <a:sym typeface="Lucid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8"/>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id="153" name="Google Shape;153;p8"/>
          <p:cNvPicPr preferRelativeResize="0"/>
          <p:nvPr/>
        </p:nvPicPr>
        <p:blipFill rotWithShape="1">
          <a:blip r:embed="rId4">
            <a:alphaModFix/>
          </a:blip>
          <a:srcRect b="0" l="0" r="0" t="0"/>
          <a:stretch/>
        </p:blipFill>
        <p:spPr>
          <a:xfrm>
            <a:off x="199508" y="2186630"/>
            <a:ext cx="8898955" cy="3474617"/>
          </a:xfrm>
          <a:prstGeom prst="rect">
            <a:avLst/>
          </a:prstGeom>
          <a:noFill/>
          <a:ln>
            <a:noFill/>
          </a:ln>
        </p:spPr>
      </p:pic>
      <p:sp>
        <p:nvSpPr>
          <p:cNvPr id="154" name="Google Shape;154;p8"/>
          <p:cNvSpPr txBox="1"/>
          <p:nvPr/>
        </p:nvSpPr>
        <p:spPr>
          <a:xfrm>
            <a:off x="135840" y="479890"/>
            <a:ext cx="8572560" cy="43363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de-DE" sz="3600">
                <a:solidFill>
                  <a:schemeClr val="dk1"/>
                </a:solidFill>
                <a:latin typeface="Arial"/>
                <a:ea typeface="Arial"/>
                <a:cs typeface="Arial"/>
                <a:sym typeface="Arial"/>
              </a:rPr>
              <a:t>Documents as vectors</a:t>
            </a:r>
            <a:endParaRPr/>
          </a:p>
        </p:txBody>
      </p:sp>
      <p:pic>
        <p:nvPicPr>
          <p:cNvPr id="155" name="Google Shape;155;p8"/>
          <p:cNvPicPr preferRelativeResize="0"/>
          <p:nvPr/>
        </p:nvPicPr>
        <p:blipFill rotWithShape="1">
          <a:blip r:embed="rId5">
            <a:alphaModFix/>
          </a:blip>
          <a:srcRect b="0" l="0" r="0" t="0"/>
          <a:stretch/>
        </p:blipFill>
        <p:spPr>
          <a:xfrm>
            <a:off x="7069973" y="3519413"/>
            <a:ext cx="1656667" cy="1630160"/>
          </a:xfrm>
          <a:prstGeom prst="rect">
            <a:avLst/>
          </a:prstGeom>
          <a:noFill/>
          <a:ln>
            <a:noFill/>
          </a:ln>
        </p:spPr>
      </p:pic>
      <p:sp>
        <p:nvSpPr>
          <p:cNvPr id="156" name="Google Shape;156;p8"/>
          <p:cNvSpPr txBox="1"/>
          <p:nvPr/>
        </p:nvSpPr>
        <p:spPr>
          <a:xfrm>
            <a:off x="2339752" y="3537709"/>
            <a:ext cx="3690728" cy="400110"/>
          </a:xfrm>
          <a:prstGeom prst="rect">
            <a:avLst/>
          </a:prstGeom>
          <a:solidFill>
            <a:srgbClr val="FDE9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de-DE" sz="1000">
                <a:solidFill>
                  <a:srgbClr val="404040"/>
                </a:solidFill>
                <a:latin typeface="Arial"/>
                <a:ea typeface="Arial"/>
                <a:cs typeface="Arial"/>
                <a:sym typeface="Arial"/>
              </a:rPr>
              <a:t>The Euclidean norm (also called the vector magnitude, Euclidean length, or 2-norm) of a vector q with </a:t>
            </a:r>
            <a:r>
              <a:rPr lang="de-DE" sz="1000">
                <a:solidFill>
                  <a:srgbClr val="404040"/>
                </a:solidFill>
                <a:latin typeface="Arial"/>
                <a:ea typeface="Arial"/>
                <a:cs typeface="Arial"/>
                <a:sym typeface="Arial"/>
              </a:rPr>
              <a:t>n</a:t>
            </a:r>
            <a:r>
              <a:rPr b="0" i="0" lang="de-DE" sz="1000">
                <a:solidFill>
                  <a:srgbClr val="404040"/>
                </a:solidFill>
                <a:latin typeface="Arial"/>
                <a:ea typeface="Arial"/>
                <a:cs typeface="Arial"/>
                <a:sym typeface="Arial"/>
              </a:rPr>
              <a:t> elements</a:t>
            </a:r>
            <a:endParaRPr sz="1000">
              <a:solidFill>
                <a:schemeClr val="lt1"/>
              </a:solidFill>
              <a:latin typeface="Lucida Sans"/>
              <a:ea typeface="Lucida Sans"/>
              <a:cs typeface="Lucida Sans"/>
              <a:sym typeface="Lucida Sans"/>
            </a:endParaRPr>
          </a:p>
        </p:txBody>
      </p:sp>
      <p:graphicFrame>
        <p:nvGraphicFramePr>
          <p:cNvPr id="157" name="Google Shape;157;p8"/>
          <p:cNvGraphicFramePr/>
          <p:nvPr/>
        </p:nvGraphicFramePr>
        <p:xfrm>
          <a:off x="6531226" y="1002254"/>
          <a:ext cx="2455638" cy="738274"/>
        </p:xfrm>
        <a:graphic>
          <a:graphicData uri="http://schemas.openxmlformats.org/presentationml/2006/ole">
            <mc:AlternateContent>
              <mc:Choice Requires="v">
                <p:oleObj r:id="rId6" imgH="738274" imgW="2455638" progId="Paint.Picture" spid="_x0000_s1">
                  <p:embed/>
                </p:oleObj>
              </mc:Choice>
              <mc:Fallback>
                <p:oleObj r:id="rId7" imgH="738274" imgW="2455638" progId="Paint.Picture">
                  <p:embed/>
                  <p:pic>
                    <p:nvPicPr>
                      <p:cNvPr id="157" name="Google Shape;157;p8"/>
                      <p:cNvPicPr preferRelativeResize="0"/>
                      <p:nvPr/>
                    </p:nvPicPr>
                    <p:blipFill rotWithShape="1">
                      <a:blip r:embed="rId8">
                        <a:alphaModFix/>
                      </a:blip>
                      <a:srcRect b="0" l="0" r="0" t="0"/>
                      <a:stretch/>
                    </p:blipFill>
                    <p:spPr>
                      <a:xfrm>
                        <a:off x="6531226" y="1002254"/>
                        <a:ext cx="2455638" cy="738274"/>
                      </a:xfrm>
                      <a:prstGeom prst="rect">
                        <a:avLst/>
                      </a:prstGeom>
                      <a:noFill/>
                      <a:ln>
                        <a:noFill/>
                      </a:ln>
                    </p:spPr>
                  </p:pic>
                </p:oleObj>
              </mc:Fallback>
            </mc:AlternateContent>
          </a:graphicData>
        </a:graphic>
      </p:graphicFrame>
      <p:sp>
        <p:nvSpPr>
          <p:cNvPr id="158" name="Google Shape;158;p8"/>
          <p:cNvSpPr txBox="1"/>
          <p:nvPr/>
        </p:nvSpPr>
        <p:spPr>
          <a:xfrm>
            <a:off x="157136" y="928354"/>
            <a:ext cx="6170129"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400">
                <a:solidFill>
                  <a:schemeClr val="dk1"/>
                </a:solidFill>
                <a:latin typeface="Arial"/>
                <a:ea typeface="Arial"/>
                <a:cs typeface="Arial"/>
                <a:sym typeface="Arial"/>
              </a:rPr>
              <a:t>The original query can be represented as a query vector with same dimension as the vectors that represent the other documents. The query is treated as another document vector with term weights corresponding to each term in the corpus (document collection dictionary). Then the similarity between the query vector q and all other documents can be calculated.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6"/>
                                        </p:tgtEl>
                                        <p:attrNameLst>
                                          <p:attrName>style.visibility</p:attrName>
                                        </p:attrNameLst>
                                      </p:cBhvr>
                                      <p:to>
                                        <p:strVal val="visible"/>
                                      </p:to>
                                    </p:set>
                                    <p:anim calcmode="lin" valueType="num">
                                      <p:cBhvr additive="base">
                                        <p:cTn dur="500"/>
                                        <p:tgtEl>
                                          <p:spTgt spid="15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9"/>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id="165" name="Google Shape;165;p9"/>
          <p:cNvPicPr preferRelativeResize="0"/>
          <p:nvPr/>
        </p:nvPicPr>
        <p:blipFill rotWithShape="1">
          <a:blip r:embed="rId3">
            <a:alphaModFix/>
          </a:blip>
          <a:srcRect b="0" l="0" r="0" t="0"/>
          <a:stretch/>
        </p:blipFill>
        <p:spPr>
          <a:xfrm>
            <a:off x="5071" y="-35970"/>
            <a:ext cx="9144000" cy="6053784"/>
          </a:xfrm>
          <a:prstGeom prst="rect">
            <a:avLst/>
          </a:prstGeom>
          <a:noFill/>
          <a:ln>
            <a:noFill/>
          </a:ln>
        </p:spPr>
      </p:pic>
      <p:sp>
        <p:nvSpPr>
          <p:cNvPr id="166" name="Google Shape;166;p9"/>
          <p:cNvSpPr txBox="1"/>
          <p:nvPr/>
        </p:nvSpPr>
        <p:spPr>
          <a:xfrm>
            <a:off x="-1" y="1268760"/>
            <a:ext cx="9138929" cy="720080"/>
          </a:xfrm>
          <a:prstGeom prst="rect">
            <a:avLst/>
          </a:prstGeom>
          <a:solidFill>
            <a:srgbClr val="FFFF00">
              <a:alpha val="5882"/>
            </a:srgbClr>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lt1"/>
              </a:solidFill>
              <a:latin typeface="Lucida Sans"/>
              <a:ea typeface="Lucida Sans"/>
              <a:cs typeface="Lucida Sans"/>
              <a:sym typeface="Lucida Sans"/>
            </a:endParaRPr>
          </a:p>
        </p:txBody>
      </p:sp>
      <p:cxnSp>
        <p:nvCxnSpPr>
          <p:cNvPr id="167" name="Google Shape;167;p9"/>
          <p:cNvCxnSpPr/>
          <p:nvPr/>
        </p:nvCxnSpPr>
        <p:spPr>
          <a:xfrm rot="10800000">
            <a:off x="5652120" y="2780928"/>
            <a:ext cx="648072" cy="0"/>
          </a:xfrm>
          <a:prstGeom prst="straightConnector1">
            <a:avLst/>
          </a:prstGeom>
          <a:noFill/>
          <a:ln cap="flat" cmpd="sng" w="25400">
            <a:solidFill>
              <a:schemeClr val="accent5"/>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168" name="Google Shape;168;p9"/>
          <p:cNvCxnSpPr/>
          <p:nvPr/>
        </p:nvCxnSpPr>
        <p:spPr>
          <a:xfrm rot="10800000">
            <a:off x="5652120" y="2204864"/>
            <a:ext cx="648072" cy="0"/>
          </a:xfrm>
          <a:prstGeom prst="straightConnector1">
            <a:avLst/>
          </a:prstGeom>
          <a:noFill/>
          <a:ln cap="flat" cmpd="sng" w="25400">
            <a:solidFill>
              <a:schemeClr val="accent5"/>
            </a:solidFill>
            <a:prstDash val="solid"/>
            <a:round/>
            <a:headEnd len="sm" w="sm" type="none"/>
            <a:tailEnd len="med" w="med" type="triangle"/>
          </a:ln>
          <a:effectLst>
            <a:outerShdw blurRad="40000" rotWithShape="0" dir="5400000" dist="20000">
              <a:srgbClr val="000000">
                <a:alpha val="37647"/>
              </a:srgbClr>
            </a:outerShdw>
          </a:effectLst>
        </p:spPr>
      </p:cxnSp>
      <p:sp>
        <p:nvSpPr>
          <p:cNvPr id="169" name="Google Shape;169;p9"/>
          <p:cNvSpPr txBox="1"/>
          <p:nvPr/>
        </p:nvSpPr>
        <p:spPr>
          <a:xfrm>
            <a:off x="6277091" y="1942376"/>
            <a:ext cx="150874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2000">
                <a:solidFill>
                  <a:schemeClr val="dk1"/>
                </a:solidFill>
                <a:latin typeface="Arial"/>
                <a:ea typeface="Arial"/>
                <a:cs typeface="Arial"/>
                <a:sym typeface="Arial"/>
              </a:rPr>
              <a:t>Dot product</a:t>
            </a:r>
            <a:endParaRPr/>
          </a:p>
        </p:txBody>
      </p:sp>
      <p:sp>
        <p:nvSpPr>
          <p:cNvPr id="170" name="Google Shape;170;p9"/>
          <p:cNvSpPr txBox="1"/>
          <p:nvPr/>
        </p:nvSpPr>
        <p:spPr>
          <a:xfrm>
            <a:off x="6320886" y="2590812"/>
            <a:ext cx="138211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2000">
                <a:solidFill>
                  <a:schemeClr val="dk1"/>
                </a:solidFill>
                <a:latin typeface="Arial"/>
                <a:ea typeface="Arial"/>
                <a:cs typeface="Arial"/>
                <a:sym typeface="Arial"/>
              </a:rPr>
              <a:t>magnitude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2009-09-21T23:46:17Z</dcterms:created>
  <dc:creator>Christopher Manning</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0x010100ED00116557677142AA30D4737F93468D</vt:lpwstr>
  </property>
</Properties>
</file>