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4" r:id="rId7"/>
    <p:sldId id="265"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66FC-59FF-46E6-943E-25EBC9C03E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BE6071-8A44-4C4F-941F-30DCB35B9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48FA66-08E6-41BE-BECC-A4B4C3576630}"/>
              </a:ext>
            </a:extLst>
          </p:cNvPr>
          <p:cNvSpPr>
            <a:spLocks noGrp="1"/>
          </p:cNvSpPr>
          <p:nvPr>
            <p:ph type="dt" sz="half" idx="10"/>
          </p:nvPr>
        </p:nvSpPr>
        <p:spPr/>
        <p:txBody>
          <a:bodyPr/>
          <a:lstStyle/>
          <a:p>
            <a:fld id="{08814B70-349D-4FC6-9D51-E0CAAEBCF262}" type="datetimeFigureOut">
              <a:rPr lang="en-US" smtClean="0"/>
              <a:t>8/23/2021</a:t>
            </a:fld>
            <a:endParaRPr lang="en-US"/>
          </a:p>
        </p:txBody>
      </p:sp>
      <p:sp>
        <p:nvSpPr>
          <p:cNvPr id="5" name="Footer Placeholder 4">
            <a:extLst>
              <a:ext uri="{FF2B5EF4-FFF2-40B4-BE49-F238E27FC236}">
                <a16:creationId xmlns:a16="http://schemas.microsoft.com/office/drawing/2014/main" id="{BBA0D9D4-2082-4327-A0A6-2279941E0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811A6-4B28-4A66-944D-E7C3FB566AB4}"/>
              </a:ext>
            </a:extLst>
          </p:cNvPr>
          <p:cNvSpPr>
            <a:spLocks noGrp="1"/>
          </p:cNvSpPr>
          <p:nvPr>
            <p:ph type="sldNum" sz="quarter" idx="12"/>
          </p:nvPr>
        </p:nvSpPr>
        <p:spPr/>
        <p:txBody>
          <a:bodyPr/>
          <a:lstStyle/>
          <a:p>
            <a:fld id="{34713328-03C6-471C-B380-21B8A38839FB}" type="slidenum">
              <a:rPr lang="en-US" smtClean="0"/>
              <a:t>‹#›</a:t>
            </a:fld>
            <a:endParaRPr lang="en-US"/>
          </a:p>
        </p:txBody>
      </p:sp>
    </p:spTree>
    <p:extLst>
      <p:ext uri="{BB962C8B-B14F-4D97-AF65-F5344CB8AC3E}">
        <p14:creationId xmlns:p14="http://schemas.microsoft.com/office/powerpoint/2010/main" val="233920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87BF-6FAF-418E-849D-4DF5302F8B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561120-B4EA-415D-BA2B-052DB77049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34E08-A4E4-4269-8E85-7BB139BB0AF4}"/>
              </a:ext>
            </a:extLst>
          </p:cNvPr>
          <p:cNvSpPr>
            <a:spLocks noGrp="1"/>
          </p:cNvSpPr>
          <p:nvPr>
            <p:ph type="dt" sz="half" idx="10"/>
          </p:nvPr>
        </p:nvSpPr>
        <p:spPr/>
        <p:txBody>
          <a:bodyPr/>
          <a:lstStyle/>
          <a:p>
            <a:fld id="{08814B70-349D-4FC6-9D51-E0CAAEBCF262}" type="datetimeFigureOut">
              <a:rPr lang="en-US" smtClean="0"/>
              <a:t>8/23/2021</a:t>
            </a:fld>
            <a:endParaRPr lang="en-US"/>
          </a:p>
        </p:txBody>
      </p:sp>
      <p:sp>
        <p:nvSpPr>
          <p:cNvPr id="5" name="Footer Placeholder 4">
            <a:extLst>
              <a:ext uri="{FF2B5EF4-FFF2-40B4-BE49-F238E27FC236}">
                <a16:creationId xmlns:a16="http://schemas.microsoft.com/office/drawing/2014/main" id="{E5C799AB-B6FA-43AF-A4A8-1BEC064C3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DA4F7-7925-46EF-B621-F332F437D703}"/>
              </a:ext>
            </a:extLst>
          </p:cNvPr>
          <p:cNvSpPr>
            <a:spLocks noGrp="1"/>
          </p:cNvSpPr>
          <p:nvPr>
            <p:ph type="sldNum" sz="quarter" idx="12"/>
          </p:nvPr>
        </p:nvSpPr>
        <p:spPr/>
        <p:txBody>
          <a:bodyPr/>
          <a:lstStyle/>
          <a:p>
            <a:fld id="{34713328-03C6-471C-B380-21B8A38839FB}" type="slidenum">
              <a:rPr lang="en-US" smtClean="0"/>
              <a:t>‹#›</a:t>
            </a:fld>
            <a:endParaRPr lang="en-US"/>
          </a:p>
        </p:txBody>
      </p:sp>
    </p:spTree>
    <p:extLst>
      <p:ext uri="{BB962C8B-B14F-4D97-AF65-F5344CB8AC3E}">
        <p14:creationId xmlns:p14="http://schemas.microsoft.com/office/powerpoint/2010/main" val="204520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05DD05-9DAA-46C7-B0AA-0D7C2D34EC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52F820-A031-4620-B11D-99B4F4E7FE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1FAB2-8B54-41B9-999E-6F1AE22C4F69}"/>
              </a:ext>
            </a:extLst>
          </p:cNvPr>
          <p:cNvSpPr>
            <a:spLocks noGrp="1"/>
          </p:cNvSpPr>
          <p:nvPr>
            <p:ph type="dt" sz="half" idx="10"/>
          </p:nvPr>
        </p:nvSpPr>
        <p:spPr/>
        <p:txBody>
          <a:bodyPr/>
          <a:lstStyle/>
          <a:p>
            <a:fld id="{08814B70-349D-4FC6-9D51-E0CAAEBCF262}" type="datetimeFigureOut">
              <a:rPr lang="en-US" smtClean="0"/>
              <a:t>8/23/2021</a:t>
            </a:fld>
            <a:endParaRPr lang="en-US"/>
          </a:p>
        </p:txBody>
      </p:sp>
      <p:sp>
        <p:nvSpPr>
          <p:cNvPr id="5" name="Footer Placeholder 4">
            <a:extLst>
              <a:ext uri="{FF2B5EF4-FFF2-40B4-BE49-F238E27FC236}">
                <a16:creationId xmlns:a16="http://schemas.microsoft.com/office/drawing/2014/main" id="{DB8387AC-27FE-4DB9-BE63-F42AEFBB9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863B3-BF7A-4B02-936E-EC2062E36D67}"/>
              </a:ext>
            </a:extLst>
          </p:cNvPr>
          <p:cNvSpPr>
            <a:spLocks noGrp="1"/>
          </p:cNvSpPr>
          <p:nvPr>
            <p:ph type="sldNum" sz="quarter" idx="12"/>
          </p:nvPr>
        </p:nvSpPr>
        <p:spPr/>
        <p:txBody>
          <a:bodyPr/>
          <a:lstStyle/>
          <a:p>
            <a:fld id="{34713328-03C6-471C-B380-21B8A38839FB}" type="slidenum">
              <a:rPr lang="en-US" smtClean="0"/>
              <a:t>‹#›</a:t>
            </a:fld>
            <a:endParaRPr lang="en-US"/>
          </a:p>
        </p:txBody>
      </p:sp>
    </p:spTree>
    <p:extLst>
      <p:ext uri="{BB962C8B-B14F-4D97-AF65-F5344CB8AC3E}">
        <p14:creationId xmlns:p14="http://schemas.microsoft.com/office/powerpoint/2010/main" val="341854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27E7-A615-458B-A087-6C9E39F8DD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8A05BD-0417-4582-B96E-32817E0146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69E3A-D0BA-44AF-9088-4D53BF87A684}"/>
              </a:ext>
            </a:extLst>
          </p:cNvPr>
          <p:cNvSpPr>
            <a:spLocks noGrp="1"/>
          </p:cNvSpPr>
          <p:nvPr>
            <p:ph type="dt" sz="half" idx="10"/>
          </p:nvPr>
        </p:nvSpPr>
        <p:spPr/>
        <p:txBody>
          <a:bodyPr/>
          <a:lstStyle/>
          <a:p>
            <a:fld id="{08814B70-349D-4FC6-9D51-E0CAAEBCF262}" type="datetimeFigureOut">
              <a:rPr lang="en-US" smtClean="0"/>
              <a:t>8/23/2021</a:t>
            </a:fld>
            <a:endParaRPr lang="en-US"/>
          </a:p>
        </p:txBody>
      </p:sp>
      <p:sp>
        <p:nvSpPr>
          <p:cNvPr id="5" name="Footer Placeholder 4">
            <a:extLst>
              <a:ext uri="{FF2B5EF4-FFF2-40B4-BE49-F238E27FC236}">
                <a16:creationId xmlns:a16="http://schemas.microsoft.com/office/drawing/2014/main" id="{9FE0FD51-4840-4F03-B16F-F18BB4130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BC266-F320-4076-9A8F-093E5E953598}"/>
              </a:ext>
            </a:extLst>
          </p:cNvPr>
          <p:cNvSpPr>
            <a:spLocks noGrp="1"/>
          </p:cNvSpPr>
          <p:nvPr>
            <p:ph type="sldNum" sz="quarter" idx="12"/>
          </p:nvPr>
        </p:nvSpPr>
        <p:spPr/>
        <p:txBody>
          <a:bodyPr/>
          <a:lstStyle/>
          <a:p>
            <a:fld id="{34713328-03C6-471C-B380-21B8A38839FB}" type="slidenum">
              <a:rPr lang="en-US" smtClean="0"/>
              <a:t>‹#›</a:t>
            </a:fld>
            <a:endParaRPr lang="en-US"/>
          </a:p>
        </p:txBody>
      </p:sp>
    </p:spTree>
    <p:extLst>
      <p:ext uri="{BB962C8B-B14F-4D97-AF65-F5344CB8AC3E}">
        <p14:creationId xmlns:p14="http://schemas.microsoft.com/office/powerpoint/2010/main" val="110903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5C16-3761-412A-9CAE-4BF8EBC9E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1D988B-1481-44C1-AC5A-A8484874EF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413F83-08E2-45B5-A952-B66387B83CAB}"/>
              </a:ext>
            </a:extLst>
          </p:cNvPr>
          <p:cNvSpPr>
            <a:spLocks noGrp="1"/>
          </p:cNvSpPr>
          <p:nvPr>
            <p:ph type="dt" sz="half" idx="10"/>
          </p:nvPr>
        </p:nvSpPr>
        <p:spPr/>
        <p:txBody>
          <a:bodyPr/>
          <a:lstStyle/>
          <a:p>
            <a:fld id="{08814B70-349D-4FC6-9D51-E0CAAEBCF262}" type="datetimeFigureOut">
              <a:rPr lang="en-US" smtClean="0"/>
              <a:t>8/23/2021</a:t>
            </a:fld>
            <a:endParaRPr lang="en-US"/>
          </a:p>
        </p:txBody>
      </p:sp>
      <p:sp>
        <p:nvSpPr>
          <p:cNvPr id="5" name="Footer Placeholder 4">
            <a:extLst>
              <a:ext uri="{FF2B5EF4-FFF2-40B4-BE49-F238E27FC236}">
                <a16:creationId xmlns:a16="http://schemas.microsoft.com/office/drawing/2014/main" id="{0FABA2B7-EE83-4EB4-ACAF-F637DEF12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24F04-FAE2-47EB-8CFA-7D97DFE07983}"/>
              </a:ext>
            </a:extLst>
          </p:cNvPr>
          <p:cNvSpPr>
            <a:spLocks noGrp="1"/>
          </p:cNvSpPr>
          <p:nvPr>
            <p:ph type="sldNum" sz="quarter" idx="12"/>
          </p:nvPr>
        </p:nvSpPr>
        <p:spPr/>
        <p:txBody>
          <a:bodyPr/>
          <a:lstStyle/>
          <a:p>
            <a:fld id="{34713328-03C6-471C-B380-21B8A38839FB}" type="slidenum">
              <a:rPr lang="en-US" smtClean="0"/>
              <a:t>‹#›</a:t>
            </a:fld>
            <a:endParaRPr lang="en-US"/>
          </a:p>
        </p:txBody>
      </p:sp>
    </p:spTree>
    <p:extLst>
      <p:ext uri="{BB962C8B-B14F-4D97-AF65-F5344CB8AC3E}">
        <p14:creationId xmlns:p14="http://schemas.microsoft.com/office/powerpoint/2010/main" val="96330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F290-D978-482A-B7AA-8D63CD35BE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5BD8E-D920-405A-A1AE-F6A358681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660DF2-5B04-4A93-BA70-DC3A3FFA5F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440347-FDB3-4A35-ACD0-FC174BD735F1}"/>
              </a:ext>
            </a:extLst>
          </p:cNvPr>
          <p:cNvSpPr>
            <a:spLocks noGrp="1"/>
          </p:cNvSpPr>
          <p:nvPr>
            <p:ph type="dt" sz="half" idx="10"/>
          </p:nvPr>
        </p:nvSpPr>
        <p:spPr/>
        <p:txBody>
          <a:bodyPr/>
          <a:lstStyle/>
          <a:p>
            <a:fld id="{08814B70-349D-4FC6-9D51-E0CAAEBCF262}" type="datetimeFigureOut">
              <a:rPr lang="en-US" smtClean="0"/>
              <a:t>8/23/2021</a:t>
            </a:fld>
            <a:endParaRPr lang="en-US"/>
          </a:p>
        </p:txBody>
      </p:sp>
      <p:sp>
        <p:nvSpPr>
          <p:cNvPr id="6" name="Footer Placeholder 5">
            <a:extLst>
              <a:ext uri="{FF2B5EF4-FFF2-40B4-BE49-F238E27FC236}">
                <a16:creationId xmlns:a16="http://schemas.microsoft.com/office/drawing/2014/main" id="{966E8249-694A-4984-ADA9-6A5D6A6EE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864FB-5318-45AB-8FEF-EAFC41F56A82}"/>
              </a:ext>
            </a:extLst>
          </p:cNvPr>
          <p:cNvSpPr>
            <a:spLocks noGrp="1"/>
          </p:cNvSpPr>
          <p:nvPr>
            <p:ph type="sldNum" sz="quarter" idx="12"/>
          </p:nvPr>
        </p:nvSpPr>
        <p:spPr/>
        <p:txBody>
          <a:bodyPr/>
          <a:lstStyle/>
          <a:p>
            <a:fld id="{34713328-03C6-471C-B380-21B8A38839FB}" type="slidenum">
              <a:rPr lang="en-US" smtClean="0"/>
              <a:t>‹#›</a:t>
            </a:fld>
            <a:endParaRPr lang="en-US"/>
          </a:p>
        </p:txBody>
      </p:sp>
    </p:spTree>
    <p:extLst>
      <p:ext uri="{BB962C8B-B14F-4D97-AF65-F5344CB8AC3E}">
        <p14:creationId xmlns:p14="http://schemas.microsoft.com/office/powerpoint/2010/main" val="101052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0FCA-AE8E-45F3-B428-8D464D3B59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5CEA81-E191-464C-A064-42DE72B5B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A916F1-4D26-499B-B9A3-D4C769B3D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66DD97-E6D3-4084-B294-F7979BD61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2BC70A-A38B-48EA-AF70-F49E34B0B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CEBAF-7C4E-40A2-A4F9-CA71DA44D8F1}"/>
              </a:ext>
            </a:extLst>
          </p:cNvPr>
          <p:cNvSpPr>
            <a:spLocks noGrp="1"/>
          </p:cNvSpPr>
          <p:nvPr>
            <p:ph type="dt" sz="half" idx="10"/>
          </p:nvPr>
        </p:nvSpPr>
        <p:spPr/>
        <p:txBody>
          <a:bodyPr/>
          <a:lstStyle/>
          <a:p>
            <a:fld id="{08814B70-349D-4FC6-9D51-E0CAAEBCF262}" type="datetimeFigureOut">
              <a:rPr lang="en-US" smtClean="0"/>
              <a:t>8/23/2021</a:t>
            </a:fld>
            <a:endParaRPr lang="en-US"/>
          </a:p>
        </p:txBody>
      </p:sp>
      <p:sp>
        <p:nvSpPr>
          <p:cNvPr id="8" name="Footer Placeholder 7">
            <a:extLst>
              <a:ext uri="{FF2B5EF4-FFF2-40B4-BE49-F238E27FC236}">
                <a16:creationId xmlns:a16="http://schemas.microsoft.com/office/drawing/2014/main" id="{0E6327A1-C970-49CD-996D-FF3083A6AC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3687EE-0683-43F5-9DA0-5D153EDBD16B}"/>
              </a:ext>
            </a:extLst>
          </p:cNvPr>
          <p:cNvSpPr>
            <a:spLocks noGrp="1"/>
          </p:cNvSpPr>
          <p:nvPr>
            <p:ph type="sldNum" sz="quarter" idx="12"/>
          </p:nvPr>
        </p:nvSpPr>
        <p:spPr/>
        <p:txBody>
          <a:bodyPr/>
          <a:lstStyle/>
          <a:p>
            <a:fld id="{34713328-03C6-471C-B380-21B8A38839FB}" type="slidenum">
              <a:rPr lang="en-US" smtClean="0"/>
              <a:t>‹#›</a:t>
            </a:fld>
            <a:endParaRPr lang="en-US"/>
          </a:p>
        </p:txBody>
      </p:sp>
    </p:spTree>
    <p:extLst>
      <p:ext uri="{BB962C8B-B14F-4D97-AF65-F5344CB8AC3E}">
        <p14:creationId xmlns:p14="http://schemas.microsoft.com/office/powerpoint/2010/main" val="70904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5CE0-E91E-4AF1-AC90-2AC71CC0E3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2817D9-A359-4650-BCA0-4D28FCC49966}"/>
              </a:ext>
            </a:extLst>
          </p:cNvPr>
          <p:cNvSpPr>
            <a:spLocks noGrp="1"/>
          </p:cNvSpPr>
          <p:nvPr>
            <p:ph type="dt" sz="half" idx="10"/>
          </p:nvPr>
        </p:nvSpPr>
        <p:spPr/>
        <p:txBody>
          <a:bodyPr/>
          <a:lstStyle/>
          <a:p>
            <a:fld id="{08814B70-349D-4FC6-9D51-E0CAAEBCF262}" type="datetimeFigureOut">
              <a:rPr lang="en-US" smtClean="0"/>
              <a:t>8/23/2021</a:t>
            </a:fld>
            <a:endParaRPr lang="en-US"/>
          </a:p>
        </p:txBody>
      </p:sp>
      <p:sp>
        <p:nvSpPr>
          <p:cNvPr id="4" name="Footer Placeholder 3">
            <a:extLst>
              <a:ext uri="{FF2B5EF4-FFF2-40B4-BE49-F238E27FC236}">
                <a16:creationId xmlns:a16="http://schemas.microsoft.com/office/drawing/2014/main" id="{FB21E058-F9FE-487C-A401-983EEAD80F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0164E-1FFC-434A-A31B-2E55B40413AB}"/>
              </a:ext>
            </a:extLst>
          </p:cNvPr>
          <p:cNvSpPr>
            <a:spLocks noGrp="1"/>
          </p:cNvSpPr>
          <p:nvPr>
            <p:ph type="sldNum" sz="quarter" idx="12"/>
          </p:nvPr>
        </p:nvSpPr>
        <p:spPr/>
        <p:txBody>
          <a:bodyPr/>
          <a:lstStyle/>
          <a:p>
            <a:fld id="{34713328-03C6-471C-B380-21B8A38839FB}" type="slidenum">
              <a:rPr lang="en-US" smtClean="0"/>
              <a:t>‹#›</a:t>
            </a:fld>
            <a:endParaRPr lang="en-US"/>
          </a:p>
        </p:txBody>
      </p:sp>
    </p:spTree>
    <p:extLst>
      <p:ext uri="{BB962C8B-B14F-4D97-AF65-F5344CB8AC3E}">
        <p14:creationId xmlns:p14="http://schemas.microsoft.com/office/powerpoint/2010/main" val="92301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703A6E-0DB2-4B1F-8F6B-A09C90E3BF87}"/>
              </a:ext>
            </a:extLst>
          </p:cNvPr>
          <p:cNvSpPr>
            <a:spLocks noGrp="1"/>
          </p:cNvSpPr>
          <p:nvPr>
            <p:ph type="dt" sz="half" idx="10"/>
          </p:nvPr>
        </p:nvSpPr>
        <p:spPr/>
        <p:txBody>
          <a:bodyPr/>
          <a:lstStyle/>
          <a:p>
            <a:fld id="{08814B70-349D-4FC6-9D51-E0CAAEBCF262}" type="datetimeFigureOut">
              <a:rPr lang="en-US" smtClean="0"/>
              <a:t>8/23/2021</a:t>
            </a:fld>
            <a:endParaRPr lang="en-US"/>
          </a:p>
        </p:txBody>
      </p:sp>
      <p:sp>
        <p:nvSpPr>
          <p:cNvPr id="3" name="Footer Placeholder 2">
            <a:extLst>
              <a:ext uri="{FF2B5EF4-FFF2-40B4-BE49-F238E27FC236}">
                <a16:creationId xmlns:a16="http://schemas.microsoft.com/office/drawing/2014/main" id="{D8FDAA3D-6E77-42CE-A991-521C1FF202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558EA4-2111-4F60-B3DA-8582ABD3EF29}"/>
              </a:ext>
            </a:extLst>
          </p:cNvPr>
          <p:cNvSpPr>
            <a:spLocks noGrp="1"/>
          </p:cNvSpPr>
          <p:nvPr>
            <p:ph type="sldNum" sz="quarter" idx="12"/>
          </p:nvPr>
        </p:nvSpPr>
        <p:spPr/>
        <p:txBody>
          <a:bodyPr/>
          <a:lstStyle/>
          <a:p>
            <a:fld id="{34713328-03C6-471C-B380-21B8A38839FB}" type="slidenum">
              <a:rPr lang="en-US" smtClean="0"/>
              <a:t>‹#›</a:t>
            </a:fld>
            <a:endParaRPr lang="en-US"/>
          </a:p>
        </p:txBody>
      </p:sp>
    </p:spTree>
    <p:extLst>
      <p:ext uri="{BB962C8B-B14F-4D97-AF65-F5344CB8AC3E}">
        <p14:creationId xmlns:p14="http://schemas.microsoft.com/office/powerpoint/2010/main" val="420697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24EC-CB35-4F4A-A1CF-78EEDB35F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60DC3F-70F1-4304-9C17-174D3C53D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B4383E-1A8E-422F-8C00-12E08D45D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2C3D23-1E31-49B6-A2C2-ECB0C499378D}"/>
              </a:ext>
            </a:extLst>
          </p:cNvPr>
          <p:cNvSpPr>
            <a:spLocks noGrp="1"/>
          </p:cNvSpPr>
          <p:nvPr>
            <p:ph type="dt" sz="half" idx="10"/>
          </p:nvPr>
        </p:nvSpPr>
        <p:spPr/>
        <p:txBody>
          <a:bodyPr/>
          <a:lstStyle/>
          <a:p>
            <a:fld id="{08814B70-349D-4FC6-9D51-E0CAAEBCF262}" type="datetimeFigureOut">
              <a:rPr lang="en-US" smtClean="0"/>
              <a:t>8/23/2021</a:t>
            </a:fld>
            <a:endParaRPr lang="en-US"/>
          </a:p>
        </p:txBody>
      </p:sp>
      <p:sp>
        <p:nvSpPr>
          <p:cNvPr id="6" name="Footer Placeholder 5">
            <a:extLst>
              <a:ext uri="{FF2B5EF4-FFF2-40B4-BE49-F238E27FC236}">
                <a16:creationId xmlns:a16="http://schemas.microsoft.com/office/drawing/2014/main" id="{FC767B0D-B517-4F0E-AEA1-5F423B1CB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AC5F9-B554-4F53-9AF8-17DB42875A2B}"/>
              </a:ext>
            </a:extLst>
          </p:cNvPr>
          <p:cNvSpPr>
            <a:spLocks noGrp="1"/>
          </p:cNvSpPr>
          <p:nvPr>
            <p:ph type="sldNum" sz="quarter" idx="12"/>
          </p:nvPr>
        </p:nvSpPr>
        <p:spPr/>
        <p:txBody>
          <a:bodyPr/>
          <a:lstStyle/>
          <a:p>
            <a:fld id="{34713328-03C6-471C-B380-21B8A38839FB}" type="slidenum">
              <a:rPr lang="en-US" smtClean="0"/>
              <a:t>‹#›</a:t>
            </a:fld>
            <a:endParaRPr lang="en-US"/>
          </a:p>
        </p:txBody>
      </p:sp>
    </p:spTree>
    <p:extLst>
      <p:ext uri="{BB962C8B-B14F-4D97-AF65-F5344CB8AC3E}">
        <p14:creationId xmlns:p14="http://schemas.microsoft.com/office/powerpoint/2010/main" val="391223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5147-24A6-4942-9544-BBD415FAA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680F15-8365-4024-A9DB-8BCECE38F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2C9632-5A8B-4927-B7EA-AED0A9127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38F35-9E95-40E1-B648-DE07059E1E13}"/>
              </a:ext>
            </a:extLst>
          </p:cNvPr>
          <p:cNvSpPr>
            <a:spLocks noGrp="1"/>
          </p:cNvSpPr>
          <p:nvPr>
            <p:ph type="dt" sz="half" idx="10"/>
          </p:nvPr>
        </p:nvSpPr>
        <p:spPr/>
        <p:txBody>
          <a:bodyPr/>
          <a:lstStyle/>
          <a:p>
            <a:fld id="{08814B70-349D-4FC6-9D51-E0CAAEBCF262}" type="datetimeFigureOut">
              <a:rPr lang="en-US" smtClean="0"/>
              <a:t>8/23/2021</a:t>
            </a:fld>
            <a:endParaRPr lang="en-US"/>
          </a:p>
        </p:txBody>
      </p:sp>
      <p:sp>
        <p:nvSpPr>
          <p:cNvPr id="6" name="Footer Placeholder 5">
            <a:extLst>
              <a:ext uri="{FF2B5EF4-FFF2-40B4-BE49-F238E27FC236}">
                <a16:creationId xmlns:a16="http://schemas.microsoft.com/office/drawing/2014/main" id="{736DE117-A279-4995-BC6B-4D7317853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2DC778-E9B2-4A15-AA61-FE18806E5C30}"/>
              </a:ext>
            </a:extLst>
          </p:cNvPr>
          <p:cNvSpPr>
            <a:spLocks noGrp="1"/>
          </p:cNvSpPr>
          <p:nvPr>
            <p:ph type="sldNum" sz="quarter" idx="12"/>
          </p:nvPr>
        </p:nvSpPr>
        <p:spPr/>
        <p:txBody>
          <a:bodyPr/>
          <a:lstStyle/>
          <a:p>
            <a:fld id="{34713328-03C6-471C-B380-21B8A38839FB}" type="slidenum">
              <a:rPr lang="en-US" smtClean="0"/>
              <a:t>‹#›</a:t>
            </a:fld>
            <a:endParaRPr lang="en-US"/>
          </a:p>
        </p:txBody>
      </p:sp>
    </p:spTree>
    <p:extLst>
      <p:ext uri="{BB962C8B-B14F-4D97-AF65-F5344CB8AC3E}">
        <p14:creationId xmlns:p14="http://schemas.microsoft.com/office/powerpoint/2010/main" val="53293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66F8D6-EFAE-40AD-9B97-8791D92B56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E9518-8B43-4879-905B-7996B3CA5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BD408-D061-4CEB-AD1D-ECE25F891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14B70-349D-4FC6-9D51-E0CAAEBCF262}" type="datetimeFigureOut">
              <a:rPr lang="en-US" smtClean="0"/>
              <a:t>8/23/2021</a:t>
            </a:fld>
            <a:endParaRPr lang="en-US"/>
          </a:p>
        </p:txBody>
      </p:sp>
      <p:sp>
        <p:nvSpPr>
          <p:cNvPr id="5" name="Footer Placeholder 4">
            <a:extLst>
              <a:ext uri="{FF2B5EF4-FFF2-40B4-BE49-F238E27FC236}">
                <a16:creationId xmlns:a16="http://schemas.microsoft.com/office/drawing/2014/main" id="{231442F4-3CB4-4253-B270-FEC2F8DFA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3F2103-BCD0-4377-8635-5C52FFC3A2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13328-03C6-471C-B380-21B8A38839FB}" type="slidenum">
              <a:rPr lang="en-US" smtClean="0"/>
              <a:t>‹#›</a:t>
            </a:fld>
            <a:endParaRPr lang="en-US"/>
          </a:p>
        </p:txBody>
      </p:sp>
    </p:spTree>
    <p:extLst>
      <p:ext uri="{BB962C8B-B14F-4D97-AF65-F5344CB8AC3E}">
        <p14:creationId xmlns:p14="http://schemas.microsoft.com/office/powerpoint/2010/main" val="2395606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CA5E-5443-4722-9E4F-440035C22BBA}"/>
              </a:ext>
            </a:extLst>
          </p:cNvPr>
          <p:cNvSpPr>
            <a:spLocks noGrp="1"/>
          </p:cNvSpPr>
          <p:nvPr>
            <p:ph type="ctrTitle"/>
          </p:nvPr>
        </p:nvSpPr>
        <p:spPr/>
        <p:txBody>
          <a:bodyPr/>
          <a:lstStyle/>
          <a:p>
            <a:r>
              <a:rPr lang="en-US" dirty="0"/>
              <a:t>Selecting neighborhood to live in</a:t>
            </a:r>
          </a:p>
        </p:txBody>
      </p:sp>
      <p:sp>
        <p:nvSpPr>
          <p:cNvPr id="3" name="Subtitle 2">
            <a:extLst>
              <a:ext uri="{FF2B5EF4-FFF2-40B4-BE49-F238E27FC236}">
                <a16:creationId xmlns:a16="http://schemas.microsoft.com/office/drawing/2014/main" id="{9F6E23C0-4938-452E-924E-809E32EBDBD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7482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2CBA-CE2B-457C-B0A7-B96C5A28DF2D}"/>
              </a:ext>
            </a:extLst>
          </p:cNvPr>
          <p:cNvSpPr>
            <a:spLocks noGrp="1"/>
          </p:cNvSpPr>
          <p:nvPr>
            <p:ph type="title"/>
          </p:nvPr>
        </p:nvSpPr>
        <p:spPr/>
        <p:txBody>
          <a:bodyPr/>
          <a:lstStyle/>
          <a:p>
            <a:r>
              <a:rPr lang="en-US" dirty="0"/>
              <a:t>Recommendations</a:t>
            </a:r>
          </a:p>
        </p:txBody>
      </p:sp>
      <p:sp>
        <p:nvSpPr>
          <p:cNvPr id="5" name="Content Placeholder 4">
            <a:extLst>
              <a:ext uri="{FF2B5EF4-FFF2-40B4-BE49-F238E27FC236}">
                <a16:creationId xmlns:a16="http://schemas.microsoft.com/office/drawing/2014/main" id="{04AAA562-5860-4658-9C6D-B4E38A36F44B}"/>
              </a:ext>
            </a:extLst>
          </p:cNvPr>
          <p:cNvSpPr>
            <a:spLocks noGrp="1"/>
          </p:cNvSpPr>
          <p:nvPr>
            <p:ph idx="1"/>
          </p:nvPr>
        </p:nvSpPr>
        <p:spPr/>
        <p:txBody>
          <a:bodyPr/>
          <a:lstStyle/>
          <a:p>
            <a:r>
              <a:rPr lang="en-US" dirty="0"/>
              <a:t>Based on proximity and number of options within each category recommend that the graduate look to live in Howard University neighborhood first.</a:t>
            </a:r>
          </a:p>
          <a:p>
            <a:r>
              <a:rPr lang="en-US" dirty="0"/>
              <a:t>If Howard University is not possible, look to live in Stronghold.</a:t>
            </a:r>
          </a:p>
        </p:txBody>
      </p:sp>
    </p:spTree>
    <p:extLst>
      <p:ext uri="{BB962C8B-B14F-4D97-AF65-F5344CB8AC3E}">
        <p14:creationId xmlns:p14="http://schemas.microsoft.com/office/powerpoint/2010/main" val="283839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AA4E-4A2B-4365-B690-FD187C32DCDD}"/>
              </a:ext>
            </a:extLst>
          </p:cNvPr>
          <p:cNvSpPr>
            <a:spLocks noGrp="1"/>
          </p:cNvSpPr>
          <p:nvPr>
            <p:ph type="title"/>
          </p:nvPr>
        </p:nvSpPr>
        <p:spPr/>
        <p:txBody>
          <a:bodyPr/>
          <a:lstStyle/>
          <a:p>
            <a:r>
              <a:rPr lang="en-US" dirty="0"/>
              <a:t>Rationale</a:t>
            </a:r>
          </a:p>
        </p:txBody>
      </p:sp>
      <p:sp>
        <p:nvSpPr>
          <p:cNvPr id="3" name="Content Placeholder 2">
            <a:extLst>
              <a:ext uri="{FF2B5EF4-FFF2-40B4-BE49-F238E27FC236}">
                <a16:creationId xmlns:a16="http://schemas.microsoft.com/office/drawing/2014/main" id="{BF39E061-D28B-4030-9578-44A952C11839}"/>
              </a:ext>
            </a:extLst>
          </p:cNvPr>
          <p:cNvSpPr>
            <a:spLocks noGrp="1"/>
          </p:cNvSpPr>
          <p:nvPr>
            <p:ph idx="1"/>
          </p:nvPr>
        </p:nvSpPr>
        <p:spPr/>
        <p:txBody>
          <a:bodyPr/>
          <a:lstStyle/>
          <a:p>
            <a:r>
              <a:rPr lang="en-US" dirty="0"/>
              <a:t>Each time a person moves they must decide which neighborhood to live in.</a:t>
            </a:r>
          </a:p>
          <a:p>
            <a:r>
              <a:rPr lang="en-US" dirty="0"/>
              <a:t>Each person places value on different items when selecting a place to live. </a:t>
            </a:r>
          </a:p>
          <a:p>
            <a:r>
              <a:rPr lang="en-US" dirty="0"/>
              <a:t>The capability to evaluate the neighborhoods in a new area offers a benefit each time a person moves, especially when the person may be unfamiliar with the area.</a:t>
            </a:r>
          </a:p>
        </p:txBody>
      </p:sp>
    </p:spTree>
    <p:extLst>
      <p:ext uri="{BB962C8B-B14F-4D97-AF65-F5344CB8AC3E}">
        <p14:creationId xmlns:p14="http://schemas.microsoft.com/office/powerpoint/2010/main" val="2337997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260D-6E9E-4DF7-BE20-C8A5AEC5038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4030FEE-6DBA-4534-AF0E-D9F4769F4CFE}"/>
              </a:ext>
            </a:extLst>
          </p:cNvPr>
          <p:cNvSpPr>
            <a:spLocks noGrp="1"/>
          </p:cNvSpPr>
          <p:nvPr>
            <p:ph idx="1"/>
          </p:nvPr>
        </p:nvSpPr>
        <p:spPr/>
        <p:txBody>
          <a:bodyPr/>
          <a:lstStyle/>
          <a:p>
            <a:r>
              <a:rPr lang="en-US" dirty="0"/>
              <a:t>Open Data DC</a:t>
            </a:r>
          </a:p>
          <a:p>
            <a:pPr lvl="1"/>
            <a:r>
              <a:rPr lang="en-US" dirty="0"/>
              <a:t>Unique neighborhoods and latitude/longitude of each.</a:t>
            </a:r>
          </a:p>
          <a:p>
            <a:r>
              <a:rPr lang="en-US" dirty="0"/>
              <a:t>Foursquare</a:t>
            </a:r>
          </a:p>
          <a:p>
            <a:pPr lvl="1"/>
            <a:r>
              <a:rPr lang="en-US" dirty="0"/>
              <a:t>Venues within proximity to each unique neighborhood.</a:t>
            </a:r>
          </a:p>
        </p:txBody>
      </p:sp>
    </p:spTree>
    <p:extLst>
      <p:ext uri="{BB962C8B-B14F-4D97-AF65-F5344CB8AC3E}">
        <p14:creationId xmlns:p14="http://schemas.microsoft.com/office/powerpoint/2010/main" val="163714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E757-76E4-40EA-AD91-3B391DF788B4}"/>
              </a:ext>
            </a:extLst>
          </p:cNvPr>
          <p:cNvSpPr>
            <a:spLocks noGrp="1"/>
          </p:cNvSpPr>
          <p:nvPr>
            <p:ph type="title"/>
          </p:nvPr>
        </p:nvSpPr>
        <p:spPr/>
        <p:txBody>
          <a:bodyPr/>
          <a:lstStyle/>
          <a:p>
            <a:r>
              <a:rPr lang="en-US" dirty="0"/>
              <a:t>Types of venues and categories of interest</a:t>
            </a:r>
          </a:p>
        </p:txBody>
      </p:sp>
      <p:sp>
        <p:nvSpPr>
          <p:cNvPr id="3" name="Content Placeholder 2">
            <a:extLst>
              <a:ext uri="{FF2B5EF4-FFF2-40B4-BE49-F238E27FC236}">
                <a16:creationId xmlns:a16="http://schemas.microsoft.com/office/drawing/2014/main" id="{2A86D61B-77DE-4B86-BF76-DE15AB0AEF1A}"/>
              </a:ext>
            </a:extLst>
          </p:cNvPr>
          <p:cNvSpPr>
            <a:spLocks noGrp="1"/>
          </p:cNvSpPr>
          <p:nvPr>
            <p:ph idx="1"/>
          </p:nvPr>
        </p:nvSpPr>
        <p:spPr/>
        <p:txBody>
          <a:bodyPr/>
          <a:lstStyle/>
          <a:p>
            <a:r>
              <a:rPr lang="en-US" dirty="0"/>
              <a:t>317 unique categories </a:t>
            </a:r>
          </a:p>
          <a:p>
            <a:r>
              <a:rPr lang="en-US" dirty="0"/>
              <a:t>Coffee shops</a:t>
            </a:r>
          </a:p>
          <a:p>
            <a:pPr lvl="1"/>
            <a:r>
              <a:rPr lang="en-US" dirty="0"/>
              <a:t>Coffee shops, Bakery, Cupcake shop, Dessert shop, Pie shop, Café, Bagel shop</a:t>
            </a:r>
          </a:p>
          <a:p>
            <a:r>
              <a:rPr lang="en-US" dirty="0"/>
              <a:t>Activities</a:t>
            </a:r>
          </a:p>
          <a:p>
            <a:pPr lvl="1"/>
            <a:r>
              <a:rPr lang="en-US" dirty="0"/>
              <a:t>Indie movie theater, Music venue, Performing arts venue, Theater</a:t>
            </a:r>
          </a:p>
          <a:p>
            <a:r>
              <a:rPr lang="en-US" dirty="0"/>
              <a:t>Gyms</a:t>
            </a:r>
          </a:p>
          <a:p>
            <a:pPr lvl="1"/>
            <a:r>
              <a:rPr lang="en-US" dirty="0"/>
              <a:t>Gym, Cycle studio, Outdoor gym, Roller rink, Gym/fitness center</a:t>
            </a:r>
          </a:p>
        </p:txBody>
      </p:sp>
    </p:spTree>
    <p:extLst>
      <p:ext uri="{BB962C8B-B14F-4D97-AF65-F5344CB8AC3E}">
        <p14:creationId xmlns:p14="http://schemas.microsoft.com/office/powerpoint/2010/main" val="93512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9753-FF00-43BE-A0A0-FC0C15D91A48}"/>
              </a:ext>
            </a:extLst>
          </p:cNvPr>
          <p:cNvSpPr>
            <a:spLocks noGrp="1"/>
          </p:cNvSpPr>
          <p:nvPr>
            <p:ph type="title"/>
          </p:nvPr>
        </p:nvSpPr>
        <p:spPr/>
        <p:txBody>
          <a:bodyPr/>
          <a:lstStyle/>
          <a:p>
            <a:r>
              <a:rPr lang="en-US" dirty="0"/>
              <a:t>Types of venues and categories of interest, cont’d</a:t>
            </a:r>
          </a:p>
        </p:txBody>
      </p:sp>
      <p:sp>
        <p:nvSpPr>
          <p:cNvPr id="3" name="Content Placeholder 2">
            <a:extLst>
              <a:ext uri="{FF2B5EF4-FFF2-40B4-BE49-F238E27FC236}">
                <a16:creationId xmlns:a16="http://schemas.microsoft.com/office/drawing/2014/main" id="{2F95FD08-DF73-4499-85F5-27DA808588E5}"/>
              </a:ext>
            </a:extLst>
          </p:cNvPr>
          <p:cNvSpPr>
            <a:spLocks noGrp="1"/>
          </p:cNvSpPr>
          <p:nvPr>
            <p:ph idx="1"/>
          </p:nvPr>
        </p:nvSpPr>
        <p:spPr/>
        <p:txBody>
          <a:bodyPr>
            <a:normAutofit lnSpcReduction="10000"/>
          </a:bodyPr>
          <a:lstStyle/>
          <a:p>
            <a:r>
              <a:rPr lang="en-US" dirty="0"/>
              <a:t>Restaurants</a:t>
            </a:r>
          </a:p>
          <a:p>
            <a:pPr lvl="1"/>
            <a:r>
              <a:rPr lang="en-US" dirty="0"/>
              <a:t>African Restaurant, Arepa Restaurant, Asian Restaurant, Belgian Restaurant, Brazilian Restaurant, Cajun / Creole Restaurant, Cantonese Restaurant, Caribbean Restaurant, Chinese Restaurant, Comfort Food Restaurant, Cuban Restaurant, Dumpling Restaurant, Eastern European Restaurant, Ethiopian Restaurant, Falafel Restaurant, Filipino Restaurant, Fish &amp; Chips Shop, French Restaurant, Fried Chicken Joint, German Restaurant, Greek Restaurant, Italian Restaurant, Japanese Restaurant, Korean Restaurant, Latin American Restaurant, Mediterranean Restaurant, Mexican Restaurant, Middle Eastern Restaurant, Pakistani Restaurant, Persian Restaurant, Peruvian Restaurant, Portuguese Restaurant, Ramen Restaurant, Scandinavian Restaurant’, 'Seafood Restaurant, South American Restaurant, Spanish Restaurant, Steakhouse, Sushi Restaurant, Taco Place, Tapas Restaurant, Thai Restaurant, Turkish Restaurant, Vietnamese Restaurant'</a:t>
            </a:r>
          </a:p>
        </p:txBody>
      </p:sp>
    </p:spTree>
    <p:extLst>
      <p:ext uri="{BB962C8B-B14F-4D97-AF65-F5344CB8AC3E}">
        <p14:creationId xmlns:p14="http://schemas.microsoft.com/office/powerpoint/2010/main" val="403056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34EA-3DDA-4E47-BEB8-C52C46ACCFFF}"/>
              </a:ext>
            </a:extLst>
          </p:cNvPr>
          <p:cNvSpPr>
            <a:spLocks noGrp="1"/>
          </p:cNvSpPr>
          <p:nvPr>
            <p:ph type="title"/>
          </p:nvPr>
        </p:nvSpPr>
        <p:spPr/>
        <p:txBody>
          <a:bodyPr/>
          <a:lstStyle/>
          <a:p>
            <a:r>
              <a:rPr lang="en-US" dirty="0"/>
              <a:t>Categories of interest statistics</a:t>
            </a:r>
          </a:p>
        </p:txBody>
      </p:sp>
      <p:sp>
        <p:nvSpPr>
          <p:cNvPr id="3" name="Content Placeholder 2">
            <a:extLst>
              <a:ext uri="{FF2B5EF4-FFF2-40B4-BE49-F238E27FC236}">
                <a16:creationId xmlns:a16="http://schemas.microsoft.com/office/drawing/2014/main" id="{13EAA0A4-3D32-4610-ABEB-AE4B4EC68C77}"/>
              </a:ext>
            </a:extLst>
          </p:cNvPr>
          <p:cNvSpPr>
            <a:spLocks noGrp="1"/>
          </p:cNvSpPr>
          <p:nvPr>
            <p:ph idx="1"/>
          </p:nvPr>
        </p:nvSpPr>
        <p:spPr/>
        <p:txBody>
          <a:bodyPr/>
          <a:lstStyle/>
          <a:p>
            <a:r>
              <a:rPr lang="en-US" dirty="0"/>
              <a:t>Determine number of venues within each neighborhood for each category of interest.</a:t>
            </a:r>
          </a:p>
          <a:p>
            <a:r>
              <a:rPr lang="en-US" dirty="0"/>
              <a:t>Examine statistics of the number of distinct venues.</a:t>
            </a:r>
          </a:p>
          <a:p>
            <a:r>
              <a:rPr lang="en-US" dirty="0"/>
              <a:t>Set minimum required number of options within each category of interest.</a:t>
            </a:r>
          </a:p>
        </p:txBody>
      </p:sp>
      <p:pic>
        <p:nvPicPr>
          <p:cNvPr id="5" name="Picture 4" descr="Table&#10;&#10;Description automatically generated">
            <a:extLst>
              <a:ext uri="{FF2B5EF4-FFF2-40B4-BE49-F238E27FC236}">
                <a16:creationId xmlns:a16="http://schemas.microsoft.com/office/drawing/2014/main" id="{71B91C47-87DA-40C9-A3A3-8DC219D0CBE9}"/>
              </a:ext>
            </a:extLst>
          </p:cNvPr>
          <p:cNvPicPr>
            <a:picLocks noChangeAspect="1"/>
          </p:cNvPicPr>
          <p:nvPr/>
        </p:nvPicPr>
        <p:blipFill>
          <a:blip r:embed="rId2"/>
          <a:stretch>
            <a:fillRect/>
          </a:stretch>
        </p:blipFill>
        <p:spPr>
          <a:xfrm>
            <a:off x="4833037" y="3871754"/>
            <a:ext cx="7358963" cy="2986246"/>
          </a:xfrm>
          <a:prstGeom prst="rect">
            <a:avLst/>
          </a:prstGeom>
        </p:spPr>
      </p:pic>
    </p:spTree>
    <p:extLst>
      <p:ext uri="{BB962C8B-B14F-4D97-AF65-F5344CB8AC3E}">
        <p14:creationId xmlns:p14="http://schemas.microsoft.com/office/powerpoint/2010/main" val="123493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5B68-FC34-41A0-85A6-E56DDC88D27B}"/>
              </a:ext>
            </a:extLst>
          </p:cNvPr>
          <p:cNvSpPr>
            <a:spLocks noGrp="1"/>
          </p:cNvSpPr>
          <p:nvPr>
            <p:ph type="title"/>
          </p:nvPr>
        </p:nvSpPr>
        <p:spPr/>
        <p:txBody>
          <a:bodyPr/>
          <a:lstStyle/>
          <a:p>
            <a:r>
              <a:rPr lang="en-US" dirty="0"/>
              <a:t>Requirements for neighborhood</a:t>
            </a:r>
          </a:p>
        </p:txBody>
      </p:sp>
      <p:sp>
        <p:nvSpPr>
          <p:cNvPr id="3" name="Content Placeholder 2">
            <a:extLst>
              <a:ext uri="{FF2B5EF4-FFF2-40B4-BE49-F238E27FC236}">
                <a16:creationId xmlns:a16="http://schemas.microsoft.com/office/drawing/2014/main" id="{85744037-992F-4D74-B8F8-C986C9F31554}"/>
              </a:ext>
            </a:extLst>
          </p:cNvPr>
          <p:cNvSpPr>
            <a:spLocks noGrp="1"/>
          </p:cNvSpPr>
          <p:nvPr>
            <p:ph idx="1"/>
          </p:nvPr>
        </p:nvSpPr>
        <p:spPr/>
        <p:txBody>
          <a:bodyPr/>
          <a:lstStyle/>
          <a:p>
            <a:r>
              <a:rPr lang="en-US" dirty="0"/>
              <a:t>Neighborhood must have at least 6 unique restaurants,</a:t>
            </a:r>
          </a:p>
          <a:p>
            <a:r>
              <a:rPr lang="en-US" dirty="0"/>
              <a:t>at least 3 gym and coffee/bakery options,</a:t>
            </a:r>
          </a:p>
          <a:p>
            <a:r>
              <a:rPr lang="en-US" dirty="0"/>
              <a:t>at least 2 potential activities that could be done with the dog, and</a:t>
            </a:r>
          </a:p>
          <a:p>
            <a:r>
              <a:rPr lang="en-US" dirty="0"/>
              <a:t>at least 1 entertainment activity.</a:t>
            </a:r>
          </a:p>
        </p:txBody>
      </p:sp>
    </p:spTree>
    <p:extLst>
      <p:ext uri="{BB962C8B-B14F-4D97-AF65-F5344CB8AC3E}">
        <p14:creationId xmlns:p14="http://schemas.microsoft.com/office/powerpoint/2010/main" val="155820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BC84-E354-4D8C-A349-AF9A52A28DB2}"/>
              </a:ext>
            </a:extLst>
          </p:cNvPr>
          <p:cNvSpPr>
            <a:spLocks noGrp="1"/>
          </p:cNvSpPr>
          <p:nvPr>
            <p:ph type="title"/>
          </p:nvPr>
        </p:nvSpPr>
        <p:spPr/>
        <p:txBody>
          <a:bodyPr/>
          <a:lstStyle/>
          <a:p>
            <a:r>
              <a:rPr lang="en-US" dirty="0"/>
              <a:t>Examine proximity of neighborhoods</a:t>
            </a:r>
          </a:p>
        </p:txBody>
      </p:sp>
      <p:sp>
        <p:nvSpPr>
          <p:cNvPr id="3" name="Content Placeholder 2">
            <a:extLst>
              <a:ext uri="{FF2B5EF4-FFF2-40B4-BE49-F238E27FC236}">
                <a16:creationId xmlns:a16="http://schemas.microsoft.com/office/drawing/2014/main" id="{1A5D3F10-FE69-4033-9E8F-D9AAB5EC3029}"/>
              </a:ext>
            </a:extLst>
          </p:cNvPr>
          <p:cNvSpPr>
            <a:spLocks noGrp="1"/>
          </p:cNvSpPr>
          <p:nvPr>
            <p:ph idx="1"/>
          </p:nvPr>
        </p:nvSpPr>
        <p:spPr>
          <a:xfrm>
            <a:off x="838200" y="1825625"/>
            <a:ext cx="5257800" cy="4351338"/>
          </a:xfrm>
        </p:spPr>
        <p:txBody>
          <a:bodyPr/>
          <a:lstStyle/>
          <a:p>
            <a:r>
              <a:rPr lang="en-US" dirty="0"/>
              <a:t>Red dot highlights the graduate’s new job.</a:t>
            </a:r>
          </a:p>
          <a:p>
            <a:r>
              <a:rPr lang="en-US" dirty="0"/>
              <a:t>The blue dots surrounding represent the neighborhoods that meet the minimum requirements and is within a mile and a half of the new job.</a:t>
            </a:r>
          </a:p>
        </p:txBody>
      </p:sp>
      <p:pic>
        <p:nvPicPr>
          <p:cNvPr id="5" name="Picture 4" descr="Map&#10;&#10;Description automatically generated">
            <a:extLst>
              <a:ext uri="{FF2B5EF4-FFF2-40B4-BE49-F238E27FC236}">
                <a16:creationId xmlns:a16="http://schemas.microsoft.com/office/drawing/2014/main" id="{8B930492-F6B2-4A05-9C31-1E44C8FE83B1}"/>
              </a:ext>
            </a:extLst>
          </p:cNvPr>
          <p:cNvPicPr>
            <a:picLocks noChangeAspect="1"/>
          </p:cNvPicPr>
          <p:nvPr/>
        </p:nvPicPr>
        <p:blipFill>
          <a:blip r:embed="rId2"/>
          <a:stretch>
            <a:fillRect/>
          </a:stretch>
        </p:blipFill>
        <p:spPr>
          <a:xfrm>
            <a:off x="6376035" y="1549083"/>
            <a:ext cx="5475542" cy="357378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AA13E09C-85D3-4D72-8A47-9B2A13065C6C}"/>
              </a:ext>
            </a:extLst>
          </p:cNvPr>
          <p:cNvPicPr>
            <a:picLocks noChangeAspect="1"/>
          </p:cNvPicPr>
          <p:nvPr/>
        </p:nvPicPr>
        <p:blipFill>
          <a:blip r:embed="rId3"/>
          <a:stretch>
            <a:fillRect/>
          </a:stretch>
        </p:blipFill>
        <p:spPr>
          <a:xfrm>
            <a:off x="1863565" y="4793064"/>
            <a:ext cx="8464869" cy="2064936"/>
          </a:xfrm>
          <a:prstGeom prst="rect">
            <a:avLst/>
          </a:prstGeom>
        </p:spPr>
      </p:pic>
    </p:spTree>
    <p:extLst>
      <p:ext uri="{BB962C8B-B14F-4D97-AF65-F5344CB8AC3E}">
        <p14:creationId xmlns:p14="http://schemas.microsoft.com/office/powerpoint/2010/main" val="179044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DAA8D9-26EB-4C30-BD7D-78FFE6004C3F}"/>
              </a:ext>
            </a:extLst>
          </p:cNvPr>
          <p:cNvSpPr>
            <a:spLocks noGrp="1"/>
          </p:cNvSpPr>
          <p:nvPr>
            <p:ph type="title"/>
          </p:nvPr>
        </p:nvSpPr>
        <p:spPr/>
        <p:txBody>
          <a:bodyPr/>
          <a:lstStyle/>
          <a:p>
            <a:r>
              <a:rPr lang="en-US" dirty="0"/>
              <a:t>Examine unique cuisines in neighborhoods</a:t>
            </a:r>
          </a:p>
        </p:txBody>
      </p:sp>
      <p:sp>
        <p:nvSpPr>
          <p:cNvPr id="5" name="Content Placeholder 4">
            <a:extLst>
              <a:ext uri="{FF2B5EF4-FFF2-40B4-BE49-F238E27FC236}">
                <a16:creationId xmlns:a16="http://schemas.microsoft.com/office/drawing/2014/main" id="{048F6695-B5AE-4AD1-866B-308CA1961F27}"/>
              </a:ext>
            </a:extLst>
          </p:cNvPr>
          <p:cNvSpPr>
            <a:spLocks noGrp="1"/>
          </p:cNvSpPr>
          <p:nvPr>
            <p:ph sz="half" idx="1"/>
          </p:nvPr>
        </p:nvSpPr>
        <p:spPr/>
        <p:txBody>
          <a:bodyPr/>
          <a:lstStyle/>
          <a:p>
            <a:r>
              <a:rPr lang="en-US" dirty="0"/>
              <a:t>Each neighborhood offers similar number of total restaurants, though Edgewood has fewer than others.</a:t>
            </a:r>
          </a:p>
          <a:p>
            <a:r>
              <a:rPr lang="en-US" dirty="0"/>
              <a:t>Therefore, important to also evaluate the number of unique cuisines within each number, as that may serve as distinguisher.</a:t>
            </a:r>
          </a:p>
        </p:txBody>
      </p:sp>
      <p:sp>
        <p:nvSpPr>
          <p:cNvPr id="6" name="Content Placeholder 5">
            <a:extLst>
              <a:ext uri="{FF2B5EF4-FFF2-40B4-BE49-F238E27FC236}">
                <a16:creationId xmlns:a16="http://schemas.microsoft.com/office/drawing/2014/main" id="{570EFE1A-A591-4610-A47B-A5B148350CE0}"/>
              </a:ext>
            </a:extLst>
          </p:cNvPr>
          <p:cNvSpPr>
            <a:spLocks noGrp="1"/>
          </p:cNvSpPr>
          <p:nvPr>
            <p:ph sz="half" idx="2"/>
          </p:nvPr>
        </p:nvSpPr>
        <p:spPr/>
        <p:txBody>
          <a:bodyPr/>
          <a:lstStyle/>
          <a:p>
            <a:r>
              <a:rPr lang="en-US" dirty="0"/>
              <a:t>17 unique cuisines in Adams Morgan</a:t>
            </a:r>
          </a:p>
          <a:p>
            <a:r>
              <a:rPr lang="en-US" dirty="0"/>
              <a:t>15 in Dupont Circle</a:t>
            </a:r>
          </a:p>
          <a:p>
            <a:r>
              <a:rPr lang="en-US" dirty="0"/>
              <a:t>14 in Edgewood</a:t>
            </a:r>
          </a:p>
          <a:p>
            <a:r>
              <a:rPr lang="en-US" dirty="0"/>
              <a:t>16 in Howard University, and </a:t>
            </a:r>
          </a:p>
          <a:p>
            <a:r>
              <a:rPr lang="en-US" dirty="0"/>
              <a:t>14 in Stronghold</a:t>
            </a:r>
          </a:p>
        </p:txBody>
      </p:sp>
    </p:spTree>
    <p:extLst>
      <p:ext uri="{BB962C8B-B14F-4D97-AF65-F5344CB8AC3E}">
        <p14:creationId xmlns:p14="http://schemas.microsoft.com/office/powerpoint/2010/main" val="3028323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515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Selecting neighborhood to live in</vt:lpstr>
      <vt:lpstr>Rationale</vt:lpstr>
      <vt:lpstr>Data</vt:lpstr>
      <vt:lpstr>Types of venues and categories of interest</vt:lpstr>
      <vt:lpstr>Types of venues and categories of interest, cont’d</vt:lpstr>
      <vt:lpstr>Categories of interest statistics</vt:lpstr>
      <vt:lpstr>Requirements for neighborhood</vt:lpstr>
      <vt:lpstr>Examine proximity of neighborhoods</vt:lpstr>
      <vt:lpstr>Examine unique cuisines in neighborhoods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neighborhood to live in</dc:title>
  <dc:creator>Grace Python</dc:creator>
  <cp:lastModifiedBy>Grace Python</cp:lastModifiedBy>
  <cp:revision>1</cp:revision>
  <dcterms:created xsi:type="dcterms:W3CDTF">2021-08-23T23:32:12Z</dcterms:created>
  <dcterms:modified xsi:type="dcterms:W3CDTF">2021-08-24T01:31:16Z</dcterms:modified>
</cp:coreProperties>
</file>