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89" d="100"/>
          <a:sy n="89" d="100"/>
        </p:scale>
        <p:origin x="17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1EC8E4A-A1CF-4B86-8E02-977B7F866130}" type="slidenum">
              <a:rPr lang="es-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240" cy="4813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s-ES" sz="30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14188" y="1626878"/>
            <a:ext cx="4153301" cy="1889744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4000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Big Data </a:t>
            </a:r>
          </a:p>
          <a:p>
            <a:pPr>
              <a:lnSpc>
                <a:spcPct val="100000"/>
              </a:lnSpc>
            </a:pPr>
            <a:r>
              <a:rPr lang="es-ES" sz="4000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Machine Learning Apache Spark</a:t>
            </a:r>
            <a:endParaRPr lang="es-ES" sz="400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772000" y="1979640"/>
            <a:ext cx="1219680" cy="7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4923360" y="1681560"/>
            <a:ext cx="7542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4923360" y="1979640"/>
            <a:ext cx="1219680" cy="7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7053480" y="1681560"/>
            <a:ext cx="68832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Big Data Machine Learning with SparkML — Part 1 — Simple Setup | by Sailaja  Karra | Medium">
            <a:extLst>
              <a:ext uri="{FF2B5EF4-FFF2-40B4-BE49-F238E27FC236}">
                <a16:creationId xmlns:a16="http://schemas.microsoft.com/office/drawing/2014/main" id="{0DB7223C-62E6-E144-B218-B299D7C7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76" y="1787528"/>
            <a:ext cx="4600560" cy="18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95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347880" y="1836360"/>
            <a:ext cx="1459080" cy="14641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690080" y="1836360"/>
            <a:ext cx="1459080" cy="14641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6011280" y="2171520"/>
            <a:ext cx="535320" cy="829080"/>
          </a:xfrm>
          <a:custGeom>
            <a:avLst/>
            <a:gdLst/>
            <a:ahLst/>
            <a:cxnLst/>
            <a:rect l="l" t="t" r="r" b="b"/>
            <a:pathLst>
              <a:path w="15124" h="23419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825520" y="2171520"/>
            <a:ext cx="535320" cy="829080"/>
          </a:xfrm>
          <a:custGeom>
            <a:avLst/>
            <a:gdLst/>
            <a:ahLst/>
            <a:cxnLst/>
            <a:rect l="l" t="t" r="r" b="b"/>
            <a:pathLst>
              <a:path w="15124" h="23419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2998440" y="1836360"/>
            <a:ext cx="1459080" cy="14641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4319640" y="2171520"/>
            <a:ext cx="535320" cy="829080"/>
          </a:xfrm>
          <a:custGeom>
            <a:avLst/>
            <a:gdLst/>
            <a:ahLst/>
            <a:cxnLst/>
            <a:rect l="l" t="t" r="r" b="b"/>
            <a:pathLst>
              <a:path w="15124" h="23419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4133520" y="2171520"/>
            <a:ext cx="535320" cy="829080"/>
          </a:xfrm>
          <a:custGeom>
            <a:avLst/>
            <a:gdLst/>
            <a:ahLst/>
            <a:cxnLst/>
            <a:rect l="l" t="t" r="r" b="b"/>
            <a:pathLst>
              <a:path w="15124" h="23419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TextShape 8"/>
          <p:cNvSpPr txBox="1"/>
          <p:nvPr/>
        </p:nvSpPr>
        <p:spPr>
          <a:xfrm>
            <a:off x="457200" y="411480"/>
            <a:ext cx="8229240" cy="48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30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Aplicación de Series Temporales con </a:t>
            </a:r>
          </a:p>
          <a:p>
            <a:pPr algn="ctr">
              <a:lnSpc>
                <a:spcPct val="100000"/>
              </a:lnSpc>
            </a:pPr>
            <a:r>
              <a:rPr lang="es-ES" sz="30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Scala + Spark = Apache Spark</a:t>
            </a:r>
            <a:endParaRPr lang="es-ES" sz="30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984240" y="1131480"/>
            <a:ext cx="213156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Fira Sans Extra Condensed"/>
                <a:ea typeface="Fira Sans Extra Condensed"/>
              </a:rPr>
              <a:t>Comprensión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1320480" y="1836360"/>
            <a:ext cx="1459080" cy="1464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2641320" y="2171520"/>
            <a:ext cx="535320" cy="829080"/>
          </a:xfrm>
          <a:custGeom>
            <a:avLst/>
            <a:gdLst/>
            <a:ahLst/>
            <a:cxnLst/>
            <a:rect l="l" t="t" r="r" b="b"/>
            <a:pathLst>
              <a:path w="15124" h="23419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2455560" y="2171520"/>
            <a:ext cx="535320" cy="829080"/>
          </a:xfrm>
          <a:custGeom>
            <a:avLst/>
            <a:gdLst/>
            <a:ahLst/>
            <a:cxnLst/>
            <a:rect l="l" t="t" r="r" b="b"/>
            <a:pathLst>
              <a:path w="15124" h="23419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1320480" y="3562200"/>
            <a:ext cx="1459080" cy="11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Comprensión del problema que se presenta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2790720" y="1131480"/>
            <a:ext cx="187200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Fira Sans Extra Condensed"/>
                <a:ea typeface="Fira Sans Extra Condensed"/>
              </a:rPr>
              <a:t>Exploración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2998440" y="3562200"/>
            <a:ext cx="1459080" cy="11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Exploración de las posibles de formas de tratar el problema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690080" y="1131480"/>
            <a:ext cx="145908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Análisis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4690440" y="3562200"/>
            <a:ext cx="1459080" cy="11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Análisis de los datos y creación del modelo</a:t>
            </a:r>
            <a:endParaRPr lang="es-ES" sz="12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6219360" y="1131480"/>
            <a:ext cx="171612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Ejecución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47880" y="3562200"/>
            <a:ext cx="1459080" cy="11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Ejecución del modelo y obtención de resultados</a:t>
            </a:r>
            <a:endParaRPr lang="es-ES" sz="1200" b="0" strike="noStrike" spc="-1">
              <a:latin typeface="Arial"/>
            </a:endParaRPr>
          </a:p>
        </p:txBody>
      </p:sp>
      <p:grpSp>
        <p:nvGrpSpPr>
          <p:cNvPr id="101" name="Group 20"/>
          <p:cNvGrpSpPr/>
          <p:nvPr/>
        </p:nvGrpSpPr>
        <p:grpSpPr>
          <a:xfrm>
            <a:off x="6857640" y="2358000"/>
            <a:ext cx="456840" cy="456840"/>
            <a:chOff x="6857640" y="2358000"/>
            <a:chExt cx="456840" cy="456840"/>
          </a:xfrm>
        </p:grpSpPr>
        <p:sp>
          <p:nvSpPr>
            <p:cNvPr id="102" name="CustomShape 21"/>
            <p:cNvSpPr/>
            <p:nvPr/>
          </p:nvSpPr>
          <p:spPr>
            <a:xfrm>
              <a:off x="6857640" y="235800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22"/>
            <p:cNvSpPr/>
            <p:nvPr/>
          </p:nvSpPr>
          <p:spPr>
            <a:xfrm>
              <a:off x="6996960" y="2526840"/>
              <a:ext cx="180000" cy="118800"/>
            </a:xfrm>
            <a:custGeom>
              <a:avLst/>
              <a:gdLst/>
              <a:ahLst/>
              <a:cxn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" name="Group 23"/>
          <p:cNvGrpSpPr/>
          <p:nvPr/>
        </p:nvGrpSpPr>
        <p:grpSpPr>
          <a:xfrm>
            <a:off x="3525120" y="2358000"/>
            <a:ext cx="456840" cy="456840"/>
            <a:chOff x="3525120" y="2358000"/>
            <a:chExt cx="456840" cy="456840"/>
          </a:xfrm>
        </p:grpSpPr>
        <p:sp>
          <p:nvSpPr>
            <p:cNvPr id="105" name="CustomShape 24"/>
            <p:cNvSpPr/>
            <p:nvPr/>
          </p:nvSpPr>
          <p:spPr>
            <a:xfrm>
              <a:off x="3674160" y="2654640"/>
              <a:ext cx="52560" cy="51480"/>
            </a:xfrm>
            <a:custGeom>
              <a:avLst/>
              <a:gdLst/>
              <a:ahLst/>
              <a:cxnLst/>
              <a:rect l="l" t="t" r="r" b="b"/>
              <a:pathLst>
                <a:path w="1356" h="1324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5"/>
            <p:cNvSpPr/>
            <p:nvPr/>
          </p:nvSpPr>
          <p:spPr>
            <a:xfrm>
              <a:off x="3525120" y="235800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11689" h="1169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6"/>
            <p:cNvSpPr/>
            <p:nvPr/>
          </p:nvSpPr>
          <p:spPr>
            <a:xfrm>
              <a:off x="3900960" y="2478600"/>
              <a:ext cx="52560" cy="52560"/>
            </a:xfrm>
            <a:custGeom>
              <a:avLst/>
              <a:gdLst/>
              <a:ahLst/>
              <a:cxnLst/>
              <a:rect l="l" t="t" r="r" b="b"/>
              <a:pathLst>
                <a:path w="1356" h="1355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" name="Group 27"/>
          <p:cNvGrpSpPr/>
          <p:nvPr/>
        </p:nvGrpSpPr>
        <p:grpSpPr>
          <a:xfrm>
            <a:off x="5204520" y="2358000"/>
            <a:ext cx="456840" cy="456840"/>
            <a:chOff x="5204520" y="2358000"/>
            <a:chExt cx="456840" cy="456840"/>
          </a:xfrm>
        </p:grpSpPr>
        <p:sp>
          <p:nvSpPr>
            <p:cNvPr id="109" name="CustomShape 28"/>
            <p:cNvSpPr/>
            <p:nvPr/>
          </p:nvSpPr>
          <p:spPr>
            <a:xfrm>
              <a:off x="5400720" y="2439360"/>
              <a:ext cx="53640" cy="51480"/>
            </a:xfrm>
            <a:custGeom>
              <a:avLst/>
              <a:gdLst/>
              <a:ahLst/>
              <a:cxnLst/>
              <a:rect l="l" t="t" r="r" b="b"/>
              <a:pathLst>
                <a:path w="1387" h="1324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9"/>
            <p:cNvSpPr/>
            <p:nvPr/>
          </p:nvSpPr>
          <p:spPr>
            <a:xfrm>
              <a:off x="5375160" y="2518560"/>
              <a:ext cx="106200" cy="54000"/>
            </a:xfrm>
            <a:custGeom>
              <a:avLst/>
              <a:gdLst/>
              <a:ahLst/>
              <a:cxnLst/>
              <a:rect l="l" t="t" r="r" b="b"/>
              <a:pathLst>
                <a:path w="2741" h="1388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30"/>
            <p:cNvSpPr/>
            <p:nvPr/>
          </p:nvSpPr>
          <p:spPr>
            <a:xfrm>
              <a:off x="5204520" y="235800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11753" h="11658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" name="Group 31"/>
          <p:cNvGrpSpPr/>
          <p:nvPr/>
        </p:nvGrpSpPr>
        <p:grpSpPr>
          <a:xfrm>
            <a:off x="1836360" y="2378520"/>
            <a:ext cx="456840" cy="415080"/>
            <a:chOff x="1836360" y="2378520"/>
            <a:chExt cx="456840" cy="415080"/>
          </a:xfrm>
        </p:grpSpPr>
        <p:sp>
          <p:nvSpPr>
            <p:cNvPr id="113" name="CustomShape 32"/>
            <p:cNvSpPr/>
            <p:nvPr/>
          </p:nvSpPr>
          <p:spPr>
            <a:xfrm>
              <a:off x="1836360" y="2378520"/>
              <a:ext cx="430920" cy="118080"/>
            </a:xfrm>
            <a:custGeom>
              <a:avLst/>
              <a:gdLst/>
              <a:ahLst/>
              <a:cxnLst/>
              <a:rect l="l" t="t" r="r" b="b"/>
              <a:pathLst>
                <a:path w="12005" h="3309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33"/>
            <p:cNvSpPr/>
            <p:nvPr/>
          </p:nvSpPr>
          <p:spPr>
            <a:xfrm>
              <a:off x="2176920" y="2526480"/>
              <a:ext cx="30240" cy="118080"/>
            </a:xfrm>
            <a:custGeom>
              <a:avLst/>
              <a:gdLst/>
              <a:ahLst/>
              <a:cxnLst/>
              <a:rect l="l" t="t" r="r" b="b"/>
              <a:pathLst>
                <a:path w="852" h="3309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34"/>
            <p:cNvSpPr/>
            <p:nvPr/>
          </p:nvSpPr>
          <p:spPr>
            <a:xfrm>
              <a:off x="2237040" y="2527560"/>
              <a:ext cx="56160" cy="118080"/>
            </a:xfrm>
            <a:custGeom>
              <a:avLst/>
              <a:gdLst/>
              <a:ahLst/>
              <a:cxnLst/>
              <a:rect l="l" t="t" r="r" b="b"/>
              <a:pathLst>
                <a:path w="1576" h="3309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5"/>
            <p:cNvSpPr/>
            <p:nvPr/>
          </p:nvSpPr>
          <p:spPr>
            <a:xfrm>
              <a:off x="1868040" y="2526480"/>
              <a:ext cx="279000" cy="118080"/>
            </a:xfrm>
            <a:custGeom>
              <a:avLst/>
              <a:gdLst/>
              <a:ahLst/>
              <a:cxnLst/>
              <a:rect l="l" t="t" r="r" b="b"/>
              <a:pathLst>
                <a:path w="7782" h="3309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36"/>
            <p:cNvSpPr/>
            <p:nvPr/>
          </p:nvSpPr>
          <p:spPr>
            <a:xfrm>
              <a:off x="1928160" y="2674440"/>
              <a:ext cx="30240" cy="118080"/>
            </a:xfrm>
            <a:custGeom>
              <a:avLst/>
              <a:gdLst/>
              <a:ahLst/>
              <a:cxnLst/>
              <a:rect l="l" t="t" r="r" b="b"/>
              <a:pathLst>
                <a:path w="852" h="3309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7"/>
            <p:cNvSpPr/>
            <p:nvPr/>
          </p:nvSpPr>
          <p:spPr>
            <a:xfrm>
              <a:off x="1987920" y="2676600"/>
              <a:ext cx="273600" cy="117000"/>
            </a:xfrm>
            <a:custGeom>
              <a:avLst/>
              <a:gdLst/>
              <a:ahLst/>
              <a:cxnLst/>
              <a:rect l="l" t="t" r="r" b="b"/>
              <a:pathLst>
                <a:path w="7625" h="3278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8"/>
            <p:cNvSpPr/>
            <p:nvPr/>
          </p:nvSpPr>
          <p:spPr>
            <a:xfrm>
              <a:off x="1836360" y="2675520"/>
              <a:ext cx="61920" cy="118080"/>
            </a:xfrm>
            <a:custGeom>
              <a:avLst/>
              <a:gdLst/>
              <a:ahLst/>
              <a:cxnLst/>
              <a:rect l="l" t="t" r="r" b="b"/>
              <a:pathLst>
                <a:path w="1734" h="330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244183" y="2049840"/>
            <a:ext cx="4367520" cy="1713960"/>
          </a:xfrm>
          <a:custGeom>
            <a:avLst/>
            <a:gdLst/>
            <a:ahLst/>
            <a:cxnLst/>
            <a:rect l="l" t="t" r="r" b="b"/>
            <a:pathLst>
              <a:path w="174719" h="68573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244183" y="2049840"/>
            <a:ext cx="4357080" cy="1694160"/>
          </a:xfrm>
          <a:custGeom>
            <a:avLst/>
            <a:gdLst/>
            <a:ahLst/>
            <a:cxnLst/>
            <a:rect l="l" t="t" r="r" b="b"/>
            <a:pathLst>
              <a:path w="174302" h="67775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2306103" y="2510280"/>
            <a:ext cx="4367160" cy="1233720"/>
          </a:xfrm>
          <a:custGeom>
            <a:avLst/>
            <a:gdLst/>
            <a:ahLst/>
            <a:cxnLst/>
            <a:rect l="l" t="t" r="r" b="b"/>
            <a:pathLst>
              <a:path w="174696" h="49362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457200" y="597218"/>
            <a:ext cx="8229240" cy="48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30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¿Qué es una Serie Temporal y en qué se diferencia de otros modelos?</a:t>
            </a:r>
            <a:endParaRPr lang="es-ES" sz="30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2226183" y="3159360"/>
            <a:ext cx="4375080" cy="584640"/>
          </a:xfrm>
          <a:custGeom>
            <a:avLst/>
            <a:gdLst/>
            <a:ahLst/>
            <a:cxnLst/>
            <a:rect l="l" t="t" r="r" b="b"/>
            <a:pathLst>
              <a:path w="175022" h="23400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92532" y="411480"/>
            <a:ext cx="8558213" cy="48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30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Principales factores a estudiar de una Serie Temporal</a:t>
            </a:r>
            <a:endParaRPr lang="es-ES" sz="30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1894" y="2032200"/>
            <a:ext cx="5902105" cy="107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564920" y="1875240"/>
            <a:ext cx="1392480" cy="1392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3875400" y="1875240"/>
            <a:ext cx="1392480" cy="139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1080000" y="1131480"/>
            <a:ext cx="220140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Estacionalidad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421270" y="3562200"/>
            <a:ext cx="1672219" cy="98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Presencia de periodos constantes que se repiten en el tiempo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3735530" y="3562200"/>
            <a:ext cx="1672219" cy="98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Presencia de crecimiento o decrecimiento continuo en el tiempo</a:t>
            </a:r>
            <a:endParaRPr lang="es-ES" sz="12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3551400" y="1131480"/>
            <a:ext cx="204048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Tendencia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5828760" y="1131480"/>
            <a:ext cx="204048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" name="Group 10"/>
          <p:cNvGrpSpPr/>
          <p:nvPr/>
        </p:nvGrpSpPr>
        <p:grpSpPr>
          <a:xfrm>
            <a:off x="2028960" y="2335680"/>
            <a:ext cx="456840" cy="471960"/>
            <a:chOff x="2028960" y="2335680"/>
            <a:chExt cx="456840" cy="471960"/>
          </a:xfrm>
        </p:grpSpPr>
        <p:sp>
          <p:nvSpPr>
            <p:cNvPr id="135" name="CustomShape 11"/>
            <p:cNvSpPr/>
            <p:nvPr/>
          </p:nvSpPr>
          <p:spPr>
            <a:xfrm>
              <a:off x="2028960" y="2335680"/>
              <a:ext cx="456840" cy="471960"/>
            </a:xfrm>
            <a:custGeom>
              <a:avLst/>
              <a:gdLst/>
              <a:ahLst/>
              <a:cxnLst/>
              <a:rect l="l" t="t" r="r" b="b"/>
              <a:pathLst>
                <a:path w="12445" h="12697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2"/>
            <p:cNvSpPr/>
            <p:nvPr/>
          </p:nvSpPr>
          <p:spPr>
            <a:xfrm>
              <a:off x="2121480" y="2471760"/>
              <a:ext cx="275040" cy="275040"/>
            </a:xfrm>
            <a:custGeom>
              <a:avLst/>
              <a:gdLst/>
              <a:ahLst/>
              <a:cxnLst/>
              <a:rect l="l" t="t" r="r" b="b"/>
              <a:pathLst>
                <a:path w="7499" h="7404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7" name="Group 13"/>
          <p:cNvGrpSpPr/>
          <p:nvPr/>
        </p:nvGrpSpPr>
        <p:grpSpPr>
          <a:xfrm>
            <a:off x="4343400" y="2344320"/>
            <a:ext cx="456840" cy="456840"/>
            <a:chOff x="4343400" y="2344320"/>
            <a:chExt cx="456840" cy="456840"/>
          </a:xfrm>
        </p:grpSpPr>
        <p:sp>
          <p:nvSpPr>
            <p:cNvPr id="138" name="CustomShape 14"/>
            <p:cNvSpPr/>
            <p:nvPr/>
          </p:nvSpPr>
          <p:spPr>
            <a:xfrm>
              <a:off x="4452120" y="2451240"/>
              <a:ext cx="239040" cy="240480"/>
            </a:xfrm>
            <a:custGeom>
              <a:avLst/>
              <a:gdLst/>
              <a:ahLst/>
              <a:cxnLst/>
              <a:rect l="l" t="t" r="r" b="b"/>
              <a:pathLst>
                <a:path w="6239" h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5"/>
            <p:cNvSpPr/>
            <p:nvPr/>
          </p:nvSpPr>
          <p:spPr>
            <a:xfrm>
              <a:off x="4343400" y="234432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11910" h="11847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TextShape 16"/>
          <p:cNvSpPr txBox="1"/>
          <p:nvPr/>
        </p:nvSpPr>
        <p:spPr>
          <a:xfrm>
            <a:off x="6840000" y="237600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latin typeface="Arial"/>
              </a:rPr>
              <a:t>Serie Temporal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 rot="16200000">
            <a:off x="192600" y="1950120"/>
            <a:ext cx="2706480" cy="2136600"/>
          </a:xfrm>
          <a:prstGeom prst="round2SameRect">
            <a:avLst>
              <a:gd name="adj1" fmla="val 17662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TextShape 2"/>
          <p:cNvSpPr txBox="1"/>
          <p:nvPr/>
        </p:nvSpPr>
        <p:spPr>
          <a:xfrm>
            <a:off x="457200" y="411480"/>
            <a:ext cx="8229240" cy="48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30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Formas de tratar una Serie Temporal</a:t>
            </a:r>
            <a:endParaRPr lang="es-ES" sz="30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411440" y="1305720"/>
            <a:ext cx="487440" cy="782640"/>
          </a:xfrm>
          <a:custGeom>
            <a:avLst/>
            <a:gdLst/>
            <a:ahLst/>
            <a:cxnLst/>
            <a:rect l="l" t="t" r="r" b="b"/>
            <a:pathLst>
              <a:path w="21131" h="3721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4417560" y="1881360"/>
            <a:ext cx="471600" cy="663120"/>
          </a:xfrm>
          <a:custGeom>
            <a:avLst/>
            <a:gdLst/>
            <a:ahLst/>
            <a:cxnLst/>
            <a:rect l="l" t="t" r="r" b="b"/>
            <a:pathLst>
              <a:path w="19766" h="34029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"/>
          <p:cNvSpPr/>
          <p:nvPr/>
        </p:nvSpPr>
        <p:spPr>
          <a:xfrm rot="5400000">
            <a:off x="6517080" y="253800"/>
            <a:ext cx="542520" cy="3796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2647800" y="2121480"/>
            <a:ext cx="1769400" cy="423360"/>
          </a:xfrm>
          <a:custGeom>
            <a:avLst/>
            <a:gdLst/>
            <a:ahLst/>
            <a:cxnLst/>
            <a:rect l="l" t="t" r="r" b="b"/>
            <a:pathLst>
              <a:path w="65378" h="2173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417560" y="1881360"/>
            <a:ext cx="471600" cy="663120"/>
          </a:xfrm>
          <a:custGeom>
            <a:avLst/>
            <a:gdLst/>
            <a:ahLst/>
            <a:cxnLst/>
            <a:rect l="l" t="t" r="r" b="b"/>
            <a:pathLst>
              <a:path w="19766" h="34029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"/>
          <p:cNvSpPr/>
          <p:nvPr/>
        </p:nvSpPr>
        <p:spPr>
          <a:xfrm rot="5400000">
            <a:off x="6517080" y="829440"/>
            <a:ext cx="542520" cy="3796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2647800" y="2577240"/>
            <a:ext cx="1769400" cy="423360"/>
          </a:xfrm>
          <a:custGeom>
            <a:avLst/>
            <a:gdLst/>
            <a:ahLst/>
            <a:cxnLst/>
            <a:rect l="l" t="t" r="r" b="b"/>
            <a:pathLst>
              <a:path w="65378" h="2173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4417560" y="2457360"/>
            <a:ext cx="471600" cy="542880"/>
          </a:xfrm>
          <a:custGeom>
            <a:avLst/>
            <a:gdLst/>
            <a:ahLst/>
            <a:cxnLst/>
            <a:rect l="l" t="t" r="r" b="b"/>
            <a:pathLst>
              <a:path w="19766" h="27862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4417560" y="2457000"/>
            <a:ext cx="471600" cy="542880"/>
          </a:xfrm>
          <a:custGeom>
            <a:avLst/>
            <a:gdLst/>
            <a:ahLst/>
            <a:cxnLst/>
            <a:rect l="l" t="t" r="r" b="b"/>
            <a:pathLst>
              <a:path w="19766" h="27862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2"/>
          <p:cNvSpPr/>
          <p:nvPr/>
        </p:nvSpPr>
        <p:spPr>
          <a:xfrm rot="5400000">
            <a:off x="6517080" y="1405800"/>
            <a:ext cx="542520" cy="3796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2647800" y="3033000"/>
            <a:ext cx="1769400" cy="423360"/>
          </a:xfrm>
          <a:custGeom>
            <a:avLst/>
            <a:gdLst/>
            <a:ahLst/>
            <a:cxnLst/>
            <a:rect l="l" t="t" r="r" b="b"/>
            <a:pathLst>
              <a:path w="65378" h="2173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4417560" y="3033000"/>
            <a:ext cx="471600" cy="542880"/>
          </a:xfrm>
          <a:custGeom>
            <a:avLst/>
            <a:gdLst/>
            <a:ahLst/>
            <a:cxnLst/>
            <a:rect l="l" t="t" r="r" b="b"/>
            <a:pathLst>
              <a:path w="19766" h="27861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4417560" y="3033000"/>
            <a:ext cx="471600" cy="542880"/>
          </a:xfrm>
          <a:custGeom>
            <a:avLst/>
            <a:gdLst/>
            <a:ahLst/>
            <a:cxnLst/>
            <a:rect l="l" t="t" r="r" b="b"/>
            <a:pathLst>
              <a:path w="19766" h="27861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6"/>
          <p:cNvSpPr/>
          <p:nvPr/>
        </p:nvSpPr>
        <p:spPr>
          <a:xfrm rot="5400000">
            <a:off x="6517080" y="1981440"/>
            <a:ext cx="542520" cy="3796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7"/>
          <p:cNvSpPr/>
          <p:nvPr/>
        </p:nvSpPr>
        <p:spPr>
          <a:xfrm>
            <a:off x="2647800" y="3489120"/>
            <a:ext cx="1769400" cy="423360"/>
          </a:xfrm>
          <a:custGeom>
            <a:avLst/>
            <a:gdLst/>
            <a:ahLst/>
            <a:cxnLst/>
            <a:rect l="l" t="t" r="r" b="b"/>
            <a:pathLst>
              <a:path w="65378" h="2173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8"/>
          <p:cNvSpPr/>
          <p:nvPr/>
        </p:nvSpPr>
        <p:spPr>
          <a:xfrm>
            <a:off x="4417560" y="3489120"/>
            <a:ext cx="471600" cy="663120"/>
          </a:xfrm>
          <a:custGeom>
            <a:avLst/>
            <a:gdLst/>
            <a:ahLst/>
            <a:cxnLst/>
            <a:rect l="l" t="t" r="r" b="b"/>
            <a:pathLst>
              <a:path w="19766" h="34018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2647800" y="3945240"/>
            <a:ext cx="1769400" cy="423360"/>
          </a:xfrm>
          <a:custGeom>
            <a:avLst/>
            <a:gdLst/>
            <a:ahLst/>
            <a:cxnLst/>
            <a:rect l="l" t="t" r="r" b="b"/>
            <a:pathLst>
              <a:path w="65378" h="2173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0"/>
          <p:cNvSpPr/>
          <p:nvPr/>
        </p:nvSpPr>
        <p:spPr>
          <a:xfrm rot="5400000">
            <a:off x="6517080" y="2557440"/>
            <a:ext cx="542520" cy="3796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1"/>
          <p:cNvSpPr/>
          <p:nvPr/>
        </p:nvSpPr>
        <p:spPr>
          <a:xfrm rot="5400000">
            <a:off x="6517080" y="-321480"/>
            <a:ext cx="542520" cy="3796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2"/>
          <p:cNvSpPr/>
          <p:nvPr/>
        </p:nvSpPr>
        <p:spPr>
          <a:xfrm>
            <a:off x="2647800" y="1665000"/>
            <a:ext cx="1769400" cy="423360"/>
          </a:xfrm>
          <a:custGeom>
            <a:avLst/>
            <a:gdLst/>
            <a:ahLst/>
            <a:cxnLst/>
            <a:rect l="l" t="t" r="r" b="b"/>
            <a:pathLst>
              <a:path w="65378" h="2173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3"/>
          <p:cNvSpPr/>
          <p:nvPr/>
        </p:nvSpPr>
        <p:spPr>
          <a:xfrm rot="10800000" flipH="1">
            <a:off x="4392986" y="3944160"/>
            <a:ext cx="505893" cy="782640"/>
          </a:xfrm>
          <a:custGeom>
            <a:avLst/>
            <a:gdLst/>
            <a:ahLst/>
            <a:cxnLst/>
            <a:rect l="l" t="t" r="r" b="b"/>
            <a:pathLst>
              <a:path w="21131" h="3721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4"/>
          <p:cNvSpPr/>
          <p:nvPr/>
        </p:nvSpPr>
        <p:spPr>
          <a:xfrm>
            <a:off x="4922280" y="1306800"/>
            <a:ext cx="374418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Trata la tendencia mediante la obtención de la media aritmética en distintos momentos del tiempo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65" name="CustomShape 25"/>
          <p:cNvSpPr/>
          <p:nvPr/>
        </p:nvSpPr>
        <p:spPr>
          <a:xfrm>
            <a:off x="2677320" y="1722960"/>
            <a:ext cx="1710720" cy="3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Medias Móviles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66" name="CustomShape 26"/>
          <p:cNvSpPr/>
          <p:nvPr/>
        </p:nvSpPr>
        <p:spPr>
          <a:xfrm>
            <a:off x="4922280" y="1848240"/>
            <a:ext cx="351324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Descomposición temporal de la serie utilizando medias móviles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67" name="CustomShape 27"/>
          <p:cNvSpPr/>
          <p:nvPr/>
        </p:nvSpPr>
        <p:spPr>
          <a:xfrm>
            <a:off x="4922280" y="2468520"/>
            <a:ext cx="351324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Trata tanto la tendencia como la estacionalidad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68" name="CustomShape 28"/>
          <p:cNvSpPr/>
          <p:nvPr/>
        </p:nvSpPr>
        <p:spPr>
          <a:xfrm>
            <a:off x="4922280" y="3029400"/>
            <a:ext cx="351324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Igual que ARIMA pero incluyendo otras variables no temporales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69" name="CustomShape 29"/>
          <p:cNvSpPr/>
          <p:nvPr/>
        </p:nvSpPr>
        <p:spPr>
          <a:xfrm>
            <a:off x="2677320" y="2178360"/>
            <a:ext cx="1710720" cy="3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Holt-Winters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70" name="CustomShape 30"/>
          <p:cNvSpPr/>
          <p:nvPr/>
        </p:nvSpPr>
        <p:spPr>
          <a:xfrm>
            <a:off x="2677320" y="2634480"/>
            <a:ext cx="1710720" cy="3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ARIMA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71" name="CustomShape 31"/>
          <p:cNvSpPr/>
          <p:nvPr/>
        </p:nvSpPr>
        <p:spPr>
          <a:xfrm>
            <a:off x="2677320" y="3090240"/>
            <a:ext cx="1710720" cy="3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ARIMAX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2677320" y="3546360"/>
            <a:ext cx="1710720" cy="3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Redes Neuronales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73" name="CustomShape 33"/>
          <p:cNvSpPr/>
          <p:nvPr/>
        </p:nvSpPr>
        <p:spPr>
          <a:xfrm>
            <a:off x="2677320" y="4002480"/>
            <a:ext cx="1710720" cy="3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Random Forest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74" name="CustomShape 34"/>
          <p:cNvSpPr/>
          <p:nvPr/>
        </p:nvSpPr>
        <p:spPr>
          <a:xfrm>
            <a:off x="4922280" y="3610800"/>
            <a:ext cx="351324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El modelo de red neuronal multicapa (RNM) es el más utilizado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75" name="CustomShape 35"/>
          <p:cNvSpPr/>
          <p:nvPr/>
        </p:nvSpPr>
        <p:spPr>
          <a:xfrm>
            <a:off x="4922280" y="4192200"/>
            <a:ext cx="351324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 dirty="0" err="1">
                <a:solidFill>
                  <a:srgbClr val="FFFFFF"/>
                </a:solidFill>
                <a:latin typeface="Roboto"/>
                <a:ea typeface="Roboto"/>
              </a:rPr>
              <a:t>Random</a:t>
            </a: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s-ES" sz="1200" b="0" strike="noStrike" spc="-1" dirty="0" err="1">
                <a:solidFill>
                  <a:srgbClr val="FFFFFF"/>
                </a:solidFill>
                <a:latin typeface="Roboto"/>
                <a:ea typeface="Roboto"/>
              </a:rPr>
              <a:t>Forest</a:t>
            </a: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s-ES" sz="1200" b="0" strike="noStrike" spc="-1" dirty="0" err="1">
                <a:solidFill>
                  <a:srgbClr val="FFFFFF"/>
                </a:solidFill>
                <a:latin typeface="Roboto"/>
                <a:ea typeface="Roboto"/>
              </a:rPr>
              <a:t>Regressor</a:t>
            </a:r>
            <a:r>
              <a:rPr lang="es-ES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76" name="CustomShape 36"/>
          <p:cNvSpPr/>
          <p:nvPr/>
        </p:nvSpPr>
        <p:spPr>
          <a:xfrm>
            <a:off x="707040" y="2984040"/>
            <a:ext cx="171072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1900" b="0" strike="noStrike" spc="-1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Serie Temporal</a:t>
            </a:r>
            <a:endParaRPr lang="es-ES" sz="1900" b="0" strike="noStrike" spc="-1">
              <a:latin typeface="Arial"/>
            </a:endParaRPr>
          </a:p>
        </p:txBody>
      </p:sp>
      <p:grpSp>
        <p:nvGrpSpPr>
          <p:cNvPr id="177" name="Group 37"/>
          <p:cNvGrpSpPr/>
          <p:nvPr/>
        </p:nvGrpSpPr>
        <p:grpSpPr>
          <a:xfrm>
            <a:off x="1391400" y="2513160"/>
            <a:ext cx="342000" cy="338760"/>
            <a:chOff x="1391400" y="2513160"/>
            <a:chExt cx="342000" cy="338760"/>
          </a:xfrm>
        </p:grpSpPr>
        <p:sp>
          <p:nvSpPr>
            <p:cNvPr id="178" name="CustomShape 38"/>
            <p:cNvSpPr/>
            <p:nvPr/>
          </p:nvSpPr>
          <p:spPr>
            <a:xfrm>
              <a:off x="1452240" y="2572560"/>
              <a:ext cx="218160" cy="218160"/>
            </a:xfrm>
            <a:custGeom>
              <a:avLst/>
              <a:gdLst/>
              <a:ahLst/>
              <a:cxnLst/>
              <a:rect l="l" t="t" r="r" b="b"/>
              <a:pathLst>
                <a:path w="12422" h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39"/>
            <p:cNvSpPr/>
            <p:nvPr/>
          </p:nvSpPr>
          <p:spPr>
            <a:xfrm>
              <a:off x="1486440" y="2612520"/>
              <a:ext cx="144360" cy="138960"/>
            </a:xfrm>
            <a:custGeom>
              <a:avLst/>
              <a:gdLst/>
              <a:ahLst/>
              <a:cxnLst/>
              <a:rect l="l" t="t" r="r" b="b"/>
              <a:pathLst>
                <a:path w="8219" h="7905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40"/>
            <p:cNvSpPr/>
            <p:nvPr/>
          </p:nvSpPr>
          <p:spPr>
            <a:xfrm>
              <a:off x="1391400" y="2513160"/>
              <a:ext cx="338760" cy="338760"/>
            </a:xfrm>
            <a:custGeom>
              <a:avLst/>
              <a:gdLst/>
              <a:ahLst/>
              <a:cxnLst/>
              <a:rect l="l" t="t" r="r" b="b"/>
              <a:pathLst>
                <a:path w="19273" h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41"/>
            <p:cNvSpPr/>
            <p:nvPr/>
          </p:nvSpPr>
          <p:spPr>
            <a:xfrm>
              <a:off x="1529280" y="2513160"/>
              <a:ext cx="204120" cy="198360"/>
            </a:xfrm>
            <a:custGeom>
              <a:avLst/>
              <a:gdLst/>
              <a:ahLst/>
              <a:cxnLst/>
              <a:rect l="l" t="t" r="r" b="b"/>
              <a:pathLst>
                <a:path w="11618" h="11294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10">
            <a:extLst>
              <a:ext uri="{FF2B5EF4-FFF2-40B4-BE49-F238E27FC236}">
                <a16:creationId xmlns:a16="http://schemas.microsoft.com/office/drawing/2014/main" id="{54A17A5F-2582-C942-B382-B61FB34AD8F3}"/>
              </a:ext>
            </a:extLst>
          </p:cNvPr>
          <p:cNvSpPr/>
          <p:nvPr/>
        </p:nvSpPr>
        <p:spPr>
          <a:xfrm>
            <a:off x="757236" y="2129557"/>
            <a:ext cx="1771536" cy="1777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5"/>
          <p:cNvSpPr txBox="1"/>
          <p:nvPr/>
        </p:nvSpPr>
        <p:spPr>
          <a:xfrm>
            <a:off x="307361" y="482265"/>
            <a:ext cx="8529277" cy="48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2400" b="1" strike="noStrike" spc="-1" dirty="0" err="1">
                <a:solidFill>
                  <a:schemeClr val="tx2"/>
                </a:solidFill>
                <a:latin typeface="Fira Sans Extra Condensed"/>
                <a:ea typeface="Fira Sans Extra Condensed"/>
              </a:rPr>
              <a:t>Random</a:t>
            </a:r>
            <a:r>
              <a:rPr lang="es-ES" sz="24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 </a:t>
            </a:r>
            <a:r>
              <a:rPr lang="es-ES" sz="2400" b="1" strike="noStrike" spc="-1" dirty="0" err="1">
                <a:solidFill>
                  <a:schemeClr val="tx2"/>
                </a:solidFill>
                <a:latin typeface="Fira Sans Extra Condensed"/>
                <a:ea typeface="Fira Sans Extra Condensed"/>
              </a:rPr>
              <a:t>Forest</a:t>
            </a:r>
            <a:r>
              <a:rPr lang="es-ES" sz="24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 </a:t>
            </a:r>
            <a:r>
              <a:rPr lang="es-ES" sz="2400" b="1" strike="noStrike" spc="-1" dirty="0" err="1">
                <a:solidFill>
                  <a:schemeClr val="tx2"/>
                </a:solidFill>
                <a:latin typeface="Fira Sans Extra Condensed"/>
                <a:ea typeface="Fira Sans Extra Condensed"/>
              </a:rPr>
              <a:t>Regressor</a:t>
            </a:r>
            <a:r>
              <a:rPr lang="es-ES" sz="2400" b="1" strike="noStrike" spc="-1" dirty="0">
                <a:solidFill>
                  <a:schemeClr val="tx2"/>
                </a:solidFill>
                <a:latin typeface="Fira Sans Extra Condensed"/>
                <a:ea typeface="Fira Sans Extra Condensed"/>
              </a:rPr>
              <a:t> en la aplicación de Series Temporales. Descomposición de la variable temporal en variables cuantitativas</a:t>
            </a:r>
            <a:endParaRPr lang="es-ES" sz="24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757236" y="2661716"/>
            <a:ext cx="1771536" cy="713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Año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2DB73B95-8917-554B-AF6A-E0426914CBDA}"/>
              </a:ext>
            </a:extLst>
          </p:cNvPr>
          <p:cNvSpPr/>
          <p:nvPr/>
        </p:nvSpPr>
        <p:spPr>
          <a:xfrm>
            <a:off x="2714626" y="2129557"/>
            <a:ext cx="1771536" cy="17776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26" name="CustomShape 10">
            <a:extLst>
              <a:ext uri="{FF2B5EF4-FFF2-40B4-BE49-F238E27FC236}">
                <a16:creationId xmlns:a16="http://schemas.microsoft.com/office/drawing/2014/main" id="{3D184285-ED3B-A44C-A0E3-A72956C23B66}"/>
              </a:ext>
            </a:extLst>
          </p:cNvPr>
          <p:cNvSpPr/>
          <p:nvPr/>
        </p:nvSpPr>
        <p:spPr>
          <a:xfrm>
            <a:off x="4672016" y="2129557"/>
            <a:ext cx="1771536" cy="17776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10">
            <a:extLst>
              <a:ext uri="{FF2B5EF4-FFF2-40B4-BE49-F238E27FC236}">
                <a16:creationId xmlns:a16="http://schemas.microsoft.com/office/drawing/2014/main" id="{6107B88B-5FF2-E84E-A3B8-5ACB153D9855}"/>
              </a:ext>
            </a:extLst>
          </p:cNvPr>
          <p:cNvSpPr/>
          <p:nvPr/>
        </p:nvSpPr>
        <p:spPr>
          <a:xfrm>
            <a:off x="6629406" y="2129557"/>
            <a:ext cx="1771536" cy="17776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8F56F8D6-E0FF-064E-BBBE-ADF41F94E16E}"/>
              </a:ext>
            </a:extLst>
          </p:cNvPr>
          <p:cNvSpPr/>
          <p:nvPr/>
        </p:nvSpPr>
        <p:spPr>
          <a:xfrm>
            <a:off x="2714626" y="2661716"/>
            <a:ext cx="1771536" cy="713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Mes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29" name="CustomShape 6">
            <a:extLst>
              <a:ext uri="{FF2B5EF4-FFF2-40B4-BE49-F238E27FC236}">
                <a16:creationId xmlns:a16="http://schemas.microsoft.com/office/drawing/2014/main" id="{7322ABB1-01C3-8740-8A97-6A2B577F6C14}"/>
              </a:ext>
            </a:extLst>
          </p:cNvPr>
          <p:cNvSpPr/>
          <p:nvPr/>
        </p:nvSpPr>
        <p:spPr>
          <a:xfrm>
            <a:off x="4672016" y="2661716"/>
            <a:ext cx="1771536" cy="713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Día de la semana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30" name="CustomShape 6">
            <a:extLst>
              <a:ext uri="{FF2B5EF4-FFF2-40B4-BE49-F238E27FC236}">
                <a16:creationId xmlns:a16="http://schemas.microsoft.com/office/drawing/2014/main" id="{6E6D484A-57AB-A544-A164-9189AE4C8621}"/>
              </a:ext>
            </a:extLst>
          </p:cNvPr>
          <p:cNvSpPr/>
          <p:nvPr/>
        </p:nvSpPr>
        <p:spPr>
          <a:xfrm>
            <a:off x="6629405" y="2661716"/>
            <a:ext cx="1771536" cy="713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Fira Sans Extra Condensed SemiBold"/>
                <a:ea typeface="Fira Sans Extra Condensed SemiBold"/>
              </a:rPr>
              <a:t>Día del mes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48500" y="528840"/>
            <a:ext cx="7047000" cy="48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s-ES" sz="2800" spc="-1" dirty="0">
                <a:solidFill>
                  <a:srgbClr val="FFFFFF"/>
                </a:solidFill>
                <a:latin typeface="Arial"/>
              </a:rPr>
              <a:t>¡Muchas gracias!</a:t>
            </a: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10895" y="2140590"/>
            <a:ext cx="4658912" cy="177418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E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Gustavo Cano Posadas</a:t>
            </a:r>
            <a:endParaRPr lang="es-E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s-E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gustavocano.upsa@gmail.com</a:t>
            </a:r>
            <a:endParaRPr lang="es-ES" b="0" strike="noStrike" spc="-1" dirty="0">
              <a:solidFill>
                <a:schemeClr val="bg1">
                  <a:lumMod val="85000"/>
                </a:schemeClr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endParaRPr lang="es-ES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>
                    <a:lumMod val="85000"/>
                  </a:schemeClr>
                </a:solidFill>
              </a:rPr>
              <a:t>www.linkedin.com/in/gustavocanoposadas</a:t>
            </a:r>
            <a:endParaRPr lang="es-E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F88CAC-10CA-7541-8704-1EB3A232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838971" y="1916137"/>
            <a:ext cx="4219301" cy="2227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220</Words>
  <Application>Microsoft Macintosh PowerPoint</Application>
  <PresentationFormat>Presentación en pantalla 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Fira Sans Extra Condensed</vt:lpstr>
      <vt:lpstr>Fira Sans Extra Condensed SemiBold</vt:lpstr>
      <vt:lpstr>Roboto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GEMA YAGUE GARCIA-LAIROSA</cp:lastModifiedBy>
  <cp:revision>7</cp:revision>
  <dcterms:modified xsi:type="dcterms:W3CDTF">2021-04-26T11:09:38Z</dcterms:modified>
  <dc:language>es-ES</dc:language>
</cp:coreProperties>
</file>