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55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cris07\Downloads\job-post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cris07\Downloads\AvgSal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job postings by city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Job 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Sheet!$A$2:$A$8</c:f>
              <c:strCache>
                <c:ptCount val="7"/>
                <c:pt idx="0">
                  <c:v>Austin</c:v>
                </c:pt>
                <c:pt idx="1">
                  <c:v>San Francisco</c:v>
                </c:pt>
                <c:pt idx="2">
                  <c:v>Los Angeles</c:v>
                </c:pt>
                <c:pt idx="3">
                  <c:v>New York</c:v>
                </c:pt>
                <c:pt idx="4">
                  <c:v>Seattle</c:v>
                </c:pt>
                <c:pt idx="5">
                  <c:v>Detroit</c:v>
                </c:pt>
                <c:pt idx="6">
                  <c:v>Washington DC</c:v>
                </c:pt>
              </c:strCache>
            </c:strRef>
          </c:cat>
          <c:val>
            <c:numRef>
              <c:f>Sheet!$B$2:$B$8</c:f>
              <c:numCache>
                <c:formatCode>General</c:formatCode>
                <c:ptCount val="7"/>
                <c:pt idx="0">
                  <c:v>434</c:v>
                </c:pt>
                <c:pt idx="1">
                  <c:v>435</c:v>
                </c:pt>
                <c:pt idx="2">
                  <c:v>640</c:v>
                </c:pt>
                <c:pt idx="3">
                  <c:v>3226</c:v>
                </c:pt>
                <c:pt idx="4">
                  <c:v>3375</c:v>
                </c:pt>
                <c:pt idx="5">
                  <c:v>3945</c:v>
                </c:pt>
                <c:pt idx="6">
                  <c:v>5316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0F-4A31-859E-95C321E829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75374848"/>
        <c:axId val="375377008"/>
      </c:barChart>
      <c:catAx>
        <c:axId val="375374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377008"/>
        <c:crosses val="autoZero"/>
        <c:auto val="1"/>
        <c:lblAlgn val="ctr"/>
        <c:lblOffset val="100"/>
        <c:noMultiLvlLbl val="0"/>
      </c:catAx>
      <c:valAx>
        <c:axId val="37537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37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/>
              <a:t>AVERAGE</a:t>
            </a:r>
            <a:r>
              <a:rPr lang="en-US" sz="900" baseline="0"/>
              <a:t> aNNUAL SALARY BY pROGRAMMING lANGUAGE</a:t>
            </a:r>
            <a:endParaRPr lang="en-US" sz="9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Average Annual Salary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Sheet!$A$2:$A$11</c:f>
              <c:strCache>
                <c:ptCount val="10"/>
                <c:pt idx="0">
                  <c:v>PHP</c:v>
                </c:pt>
                <c:pt idx="1">
                  <c:v>SQL</c:v>
                </c:pt>
                <c:pt idx="2">
                  <c:v>C#</c:v>
                </c:pt>
                <c:pt idx="3">
                  <c:v>R</c:v>
                </c:pt>
                <c:pt idx="4">
                  <c:v>Go</c:v>
                </c:pt>
                <c:pt idx="5">
                  <c:v>Java</c:v>
                </c:pt>
                <c:pt idx="6">
                  <c:v>Javascript</c:v>
                </c:pt>
                <c:pt idx="7">
                  <c:v>C++</c:v>
                </c:pt>
                <c:pt idx="8">
                  <c:v>Python</c:v>
                </c:pt>
                <c:pt idx="9">
                  <c:v>Swift</c:v>
                </c:pt>
              </c:strCache>
            </c:strRef>
          </c:cat>
          <c:val>
            <c:numRef>
              <c:f>Sheet!$B$2:$B$11</c:f>
              <c:numCache>
                <c:formatCode>"$"#,##0_);[Red]\("$"#,##0\)</c:formatCode>
                <c:ptCount val="10"/>
                <c:pt idx="0">
                  <c:v>84727</c:v>
                </c:pt>
                <c:pt idx="1">
                  <c:v>84793</c:v>
                </c:pt>
                <c:pt idx="2">
                  <c:v>88726</c:v>
                </c:pt>
                <c:pt idx="3">
                  <c:v>92037</c:v>
                </c:pt>
                <c:pt idx="4">
                  <c:v>94082</c:v>
                </c:pt>
                <c:pt idx="5">
                  <c:v>101013</c:v>
                </c:pt>
                <c:pt idx="6">
                  <c:v>110981</c:v>
                </c:pt>
                <c:pt idx="7">
                  <c:v>113865</c:v>
                </c:pt>
                <c:pt idx="8">
                  <c:v>114383</c:v>
                </c:pt>
                <c:pt idx="9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1D-4D69-83A3-D680BE8F80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26"/>
        <c:axId val="375389248"/>
        <c:axId val="375387808"/>
      </c:barChart>
      <c:catAx>
        <c:axId val="375389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387808"/>
        <c:crosses val="autoZero"/>
        <c:auto val="1"/>
        <c:lblAlgn val="ctr"/>
        <c:lblOffset val="100"/>
        <c:noMultiLvlLbl val="0"/>
      </c:catAx>
      <c:valAx>
        <c:axId val="375387808"/>
        <c:scaling>
          <c:orientation val="minMax"/>
        </c:scaling>
        <c:delete val="0"/>
        <c:axPos val="b"/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389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9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cris07/launchpad/blob/be2b3d8099ec2b5d4d4ab9c716299df7bad74295/Technology%20Survey%20Results%20Dashboard.pd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31" y="2247766"/>
            <a:ext cx="6324241" cy="132556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E659B"/>
                </a:solidFill>
              </a:rPr>
              <a:t>Technology Survey Results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70" y="1825625"/>
            <a:ext cx="4301542" cy="3903651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3831" y="3543434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Crisenger</a:t>
            </a:r>
            <a:r>
              <a:rPr lang="en-US" dirty="0"/>
              <a:t> </a:t>
            </a:r>
            <a:r>
              <a:rPr lang="en-US" dirty="0" err="1"/>
              <a:t>Guerisma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1/31/2024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MySQL is the top database used this year</a:t>
            </a:r>
          </a:p>
          <a:p>
            <a:r>
              <a:rPr lang="en-US" dirty="0"/>
              <a:t>PostgreSQL is the top DB to be learned next year</a:t>
            </a:r>
          </a:p>
          <a:p>
            <a:r>
              <a:rPr lang="en-US" dirty="0"/>
              <a:t>SQL Server is second most used DB this year, but sixth on the least of DB to be learned 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Big increase in demand for PostgreSQL and MongoDB learning for next year.</a:t>
            </a:r>
          </a:p>
          <a:p>
            <a:r>
              <a:rPr lang="en-US" dirty="0"/>
              <a:t>MySQL and SQL Server skills not as in demand from next year.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D00D38-F974-FA34-2B24-DF2940917626}"/>
              </a:ext>
            </a:extLst>
          </p:cNvPr>
          <p:cNvSpPr txBox="1"/>
          <p:nvPr/>
        </p:nvSpPr>
        <p:spPr>
          <a:xfrm>
            <a:off x="4805165" y="2505669"/>
            <a:ext cx="63093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https://github.com/gcris07/launchpad/blob/be2b3d8099ec2b5d4d4ab9c716299df7bad74295/Technology%20Survey%20Results%20Dashboard.pdf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4C946E-6A16-4B9A-9C00-65B765ACB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76" y="1384438"/>
            <a:ext cx="8088812" cy="47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D61F58-A2E5-D61C-A26F-EA061D803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45" y="1325563"/>
            <a:ext cx="8360323" cy="49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477C30-CCA4-A817-A29D-D9D45678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07" y="1451730"/>
            <a:ext cx="8261674" cy="483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Does the respondent desire to learn PostgreSQL and MongoDB as opposed to MySQL, and SQL Server next year, means there is less demand for them in terms of job opportunities?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JavaScripts</a:t>
            </a:r>
            <a:r>
              <a:rPr lang="en-US" dirty="0"/>
              <a:t> and Html/CSS skills demand remain strong</a:t>
            </a:r>
          </a:p>
          <a:p>
            <a:r>
              <a:rPr lang="en-US" dirty="0"/>
              <a:t>Python programming skills demands is also increasing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are shifting toward newer technology such as python, MongoDB,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Java, C, C++ programmers needs to upgrade their skill to meet demand.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Based on next year desire technology to learn, emphasize a trends toward newer technologies.</a:t>
            </a:r>
          </a:p>
          <a:p>
            <a:r>
              <a:rPr lang="en-US" dirty="0"/>
              <a:t>Man greatly over index woman in the field. Additional opportunities needs to make available to them.</a:t>
            </a:r>
          </a:p>
          <a:p>
            <a:r>
              <a:rPr lang="en-US" dirty="0"/>
              <a:t>To stay competitive, companies needs to take steps to insure the employees are keep up with the trends highlighted in this analysis.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045" y="1563858"/>
            <a:ext cx="3194581" cy="31945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5E3244-88AE-52E4-F6DE-385BFDA17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716" y="1437036"/>
            <a:ext cx="4410152" cy="31945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41AD5D-EA60-7BE5-D8EE-AD3C63DB6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023" y="1431861"/>
            <a:ext cx="4154932" cy="31997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C0BA1B6-E13A-3375-0B9C-4686E96D0C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148776"/>
              </p:ext>
            </p:extLst>
          </p:nvPr>
        </p:nvGraphicFramePr>
        <p:xfrm>
          <a:off x="5065776" y="1825752"/>
          <a:ext cx="6370320" cy="363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50DA7D-65E6-0AEA-1AEB-1DAFF45BC81B}"/>
              </a:ext>
            </a:extLst>
          </p:cNvPr>
          <p:cNvSpPr txBox="1"/>
          <p:nvPr/>
        </p:nvSpPr>
        <p:spPr>
          <a:xfrm>
            <a:off x="670560" y="1914144"/>
            <a:ext cx="334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Washington DC had the most job posting </a:t>
            </a:r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A007A1C-F1F8-7A93-C504-63B0490067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209156"/>
              </p:ext>
            </p:extLst>
          </p:nvPr>
        </p:nvGraphicFramePr>
        <p:xfrm>
          <a:off x="4956048" y="1708614"/>
          <a:ext cx="6260592" cy="401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5178B7-4393-0196-2158-802788771533}"/>
              </a:ext>
            </a:extLst>
          </p:cNvPr>
          <p:cNvSpPr txBox="1"/>
          <p:nvPr/>
        </p:nvSpPr>
        <p:spPr>
          <a:xfrm>
            <a:off x="670560" y="1708614"/>
            <a:ext cx="336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Swift has the most job posting followed by python.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953476"/>
            <a:ext cx="7068725" cy="4465447"/>
          </a:xfrm>
        </p:spPr>
        <p:txBody>
          <a:bodyPr>
            <a:normAutofit/>
          </a:bodyPr>
          <a:lstStyle/>
          <a:p>
            <a:r>
              <a:rPr lang="en-US" sz="2400" dirty="0"/>
              <a:t>Analysis of this year’s result:</a:t>
            </a:r>
          </a:p>
          <a:p>
            <a:pPr lvl="1"/>
            <a:r>
              <a:rPr lang="en-US" sz="1800" dirty="0"/>
              <a:t>Top programming languages used </a:t>
            </a:r>
          </a:p>
          <a:p>
            <a:pPr lvl="1"/>
            <a:r>
              <a:rPr lang="en-US" sz="1800" dirty="0"/>
              <a:t>Top databases used </a:t>
            </a:r>
          </a:p>
          <a:p>
            <a:pPr lvl="1"/>
            <a:r>
              <a:rPr lang="en-US" sz="1800" dirty="0"/>
              <a:t>Platforms used </a:t>
            </a:r>
          </a:p>
          <a:p>
            <a:pPr lvl="1"/>
            <a:r>
              <a:rPr lang="en-US" sz="1800" dirty="0"/>
              <a:t>Top </a:t>
            </a:r>
            <a:r>
              <a:rPr lang="en-US" sz="1800" dirty="0" err="1"/>
              <a:t>webframes</a:t>
            </a:r>
            <a:r>
              <a:rPr lang="en-US" sz="1800" dirty="0"/>
              <a:t> used </a:t>
            </a:r>
          </a:p>
          <a:p>
            <a:r>
              <a:rPr lang="en-US" sz="2400" dirty="0"/>
              <a:t>Analysis of the results for respondent’s next year learning plans:</a:t>
            </a:r>
          </a:p>
          <a:p>
            <a:pPr lvl="1"/>
            <a:r>
              <a:rPr lang="en-US" sz="1800" dirty="0"/>
              <a:t>Top programming languages</a:t>
            </a:r>
          </a:p>
          <a:p>
            <a:pPr lvl="1"/>
            <a:r>
              <a:rPr lang="en-US" sz="1800" dirty="0"/>
              <a:t>Top databases </a:t>
            </a:r>
          </a:p>
          <a:p>
            <a:pPr lvl="1"/>
            <a:r>
              <a:rPr lang="en-US" sz="1800" dirty="0"/>
              <a:t>Platforms  </a:t>
            </a:r>
          </a:p>
          <a:p>
            <a:pPr lvl="1"/>
            <a:r>
              <a:rPr lang="en-US" sz="1800" dirty="0"/>
              <a:t>Top </a:t>
            </a:r>
            <a:r>
              <a:rPr lang="en-US" sz="1800" dirty="0" err="1"/>
              <a:t>webframes</a:t>
            </a:r>
            <a:r>
              <a:rPr lang="en-US" sz="1800" dirty="0"/>
              <a:t> </a:t>
            </a:r>
          </a:p>
          <a:p>
            <a:r>
              <a:rPr lang="en-US" sz="2400" dirty="0"/>
              <a:t>Analysis of the respondent’s demographics </a:t>
            </a:r>
          </a:p>
          <a:p>
            <a:pPr lvl="1"/>
            <a:r>
              <a:rPr lang="en-US" sz="1800" dirty="0"/>
              <a:t>Respondent Gender, Age, Country and Education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5226A7-B5D7-24EB-8EE5-F9EFDBA7102C}"/>
              </a:ext>
            </a:extLst>
          </p:cNvPr>
          <p:cNvSpPr txBox="1"/>
          <p:nvPr/>
        </p:nvSpPr>
        <p:spPr>
          <a:xfrm>
            <a:off x="755038" y="1476370"/>
            <a:ext cx="10681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IBM Plex Mono Text" panose="020B0509050203000203" pitchFamily="49" charset="0"/>
              </a:rPr>
              <a:t>Objective:     To Analyze the 2022 technology survey results conducted by </a:t>
            </a:r>
            <a:r>
              <a:rPr lang="en-US" dirty="0" err="1">
                <a:solidFill>
                  <a:srgbClr val="0070C0"/>
                </a:solidFill>
                <a:latin typeface="IBM Plex Mono Text" panose="020B0509050203000203" pitchFamily="49" charset="0"/>
              </a:rPr>
              <a:t>StackOverFlow</a:t>
            </a:r>
            <a:r>
              <a:rPr lang="en-US" dirty="0">
                <a:solidFill>
                  <a:srgbClr val="0070C0"/>
                </a:solidFill>
                <a:latin typeface="IBM Plex Mono Text" panose="020B0509050203000203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  <a:p>
            <a:r>
              <a:rPr lang="en-US" sz="2200" dirty="0"/>
              <a:t>Analyze the survey results data looking for trends and implications of the following</a:t>
            </a:r>
          </a:p>
          <a:p>
            <a:pPr lvl="1"/>
            <a:r>
              <a:rPr lang="en-US" sz="1800" dirty="0"/>
              <a:t>Technology used this year by respondents</a:t>
            </a:r>
          </a:p>
          <a:p>
            <a:pPr lvl="1"/>
            <a:r>
              <a:rPr lang="en-US" sz="1800" dirty="0"/>
              <a:t>Technology learning plans, and usage for next year</a:t>
            </a:r>
          </a:p>
          <a:p>
            <a:pPr lvl="1"/>
            <a:endParaRPr lang="en-US" sz="1800" dirty="0"/>
          </a:p>
          <a:p>
            <a:r>
              <a:rPr lang="en-US" sz="2200" dirty="0"/>
              <a:t>Analyze the demographic distribution of the respondent</a:t>
            </a:r>
          </a:p>
          <a:p>
            <a:pPr lvl="1"/>
            <a:r>
              <a:rPr lang="en-US" sz="1800" dirty="0"/>
              <a:t>Breakdown of respondent by Gender</a:t>
            </a:r>
          </a:p>
          <a:p>
            <a:pPr lvl="1"/>
            <a:r>
              <a:rPr lang="en-US" sz="1800" dirty="0"/>
              <a:t>Breakdown of respondent by Age</a:t>
            </a:r>
          </a:p>
          <a:p>
            <a:pPr lvl="1"/>
            <a:r>
              <a:rPr lang="en-US" sz="1800" dirty="0"/>
              <a:t>Breakdown of respondent by Country</a:t>
            </a:r>
          </a:p>
          <a:p>
            <a:pPr lvl="1"/>
            <a:r>
              <a:rPr lang="en-US" sz="1800" dirty="0"/>
              <a:t>Breakdown of respondent by Education Level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Exploratory method used to analyze the dataset which was obtained from the </a:t>
            </a:r>
            <a:r>
              <a:rPr lang="en-US" sz="2200" dirty="0" err="1"/>
              <a:t>StackOverflow</a:t>
            </a:r>
            <a:r>
              <a:rPr lang="en-US" sz="2200" dirty="0"/>
              <a:t> website.</a:t>
            </a:r>
          </a:p>
          <a:p>
            <a:r>
              <a:rPr lang="en-US" sz="2200" dirty="0"/>
              <a:t>Data is summarized and presented in a dashboard that will be accessible by all interested parties.</a:t>
            </a:r>
          </a:p>
          <a:p>
            <a:r>
              <a:rPr lang="en-US" sz="2200" dirty="0"/>
              <a:t>The data was used as-is from the website with no change.</a:t>
            </a:r>
          </a:p>
          <a:p>
            <a:r>
              <a:rPr lang="en-US" sz="2200" dirty="0"/>
              <a:t>Null values are excluded from the overall summarization of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45B981-D861-16D1-D1F7-D3CA9B098165}"/>
              </a:ext>
            </a:extLst>
          </p:cNvPr>
          <p:cNvSpPr txBox="1">
            <a:spLocks/>
          </p:cNvSpPr>
          <p:nvPr/>
        </p:nvSpPr>
        <p:spPr>
          <a:xfrm>
            <a:off x="1043115" y="1825625"/>
            <a:ext cx="103106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JavaScripts</a:t>
            </a:r>
            <a:r>
              <a:rPr lang="en-US" sz="2200" dirty="0"/>
              <a:t> and HTML/CSS are still the top languages being used this year and will be learned next year.</a:t>
            </a:r>
          </a:p>
          <a:p>
            <a:endParaRPr lang="en-US" sz="2200" dirty="0"/>
          </a:p>
          <a:p>
            <a:r>
              <a:rPr lang="en-US" sz="2200" dirty="0"/>
              <a:t>SQL is the second most used language this year. However, python is the second most language respondent will be learning next year.</a:t>
            </a:r>
          </a:p>
          <a:p>
            <a:endParaRPr lang="en-US" sz="2200" dirty="0"/>
          </a:p>
          <a:p>
            <a:r>
              <a:rPr lang="en-US" sz="2200" dirty="0"/>
              <a:t>MySQL and SQL server where the top database for this year. However, PostgreSQL and MongoDB are the two top databases that respondent wish to learn next year.</a:t>
            </a:r>
          </a:p>
          <a:p>
            <a:endParaRPr lang="en-US" sz="2200" dirty="0"/>
          </a:p>
          <a:p>
            <a:r>
              <a:rPr lang="en-US" sz="2200" dirty="0"/>
              <a:t>Man made up over 90% of the respondent, and women came up under 8%. 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48899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0696" y="1825624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2D6D35-0DD2-E878-0F98-9BB407DEC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50" y="2510026"/>
            <a:ext cx="5145519" cy="29028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8B6E08-B535-287C-8B7A-413FD5CD9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616" y="2512276"/>
            <a:ext cx="5131750" cy="29005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JavaScript and html/CSS are the leading languages used this year</a:t>
            </a:r>
          </a:p>
          <a:p>
            <a:r>
              <a:rPr lang="en-US" dirty="0"/>
              <a:t>JavaScript and html/CSS are also the leading languages that respondent desires to learn next year</a:t>
            </a:r>
          </a:p>
          <a:p>
            <a:r>
              <a:rPr lang="en-US" dirty="0"/>
              <a:t>SQL was the third most language used this year. However, python is the third preference for next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Demand for JavaScript / html training needs remain strong</a:t>
            </a:r>
          </a:p>
          <a:p>
            <a:r>
              <a:rPr lang="en-US" dirty="0"/>
              <a:t>Demand for python programing jobs is trending up. So, is the need to training courses.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7410" y="1795850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544" y="1754331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3C96D8-0C02-F062-4ECB-640758BA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28" y="2302072"/>
            <a:ext cx="5403072" cy="3052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8F25E7-9D0F-427D-23FD-F62C97218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656" y="2302072"/>
            <a:ext cx="5560050" cy="3052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683</Words>
  <Application>Microsoft Office PowerPoint</Application>
  <PresentationFormat>Widescreen</PresentationFormat>
  <Paragraphs>106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Survey Results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Crisenger Guerisma</cp:lastModifiedBy>
  <cp:revision>24</cp:revision>
  <dcterms:created xsi:type="dcterms:W3CDTF">2020-10-28T18:29:43Z</dcterms:created>
  <dcterms:modified xsi:type="dcterms:W3CDTF">2024-01-31T23:54:26Z</dcterms:modified>
</cp:coreProperties>
</file>