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68" r:id="rId2"/>
    <p:sldId id="299" r:id="rId3"/>
    <p:sldId id="300" r:id="rId4"/>
    <p:sldId id="269" r:id="rId5"/>
    <p:sldId id="256" r:id="rId6"/>
    <p:sldId id="270" r:id="rId7"/>
    <p:sldId id="257" r:id="rId8"/>
    <p:sldId id="291" r:id="rId9"/>
    <p:sldId id="258" r:id="rId10"/>
    <p:sldId id="278" r:id="rId11"/>
    <p:sldId id="279" r:id="rId12"/>
    <p:sldId id="293" r:id="rId13"/>
    <p:sldId id="294" r:id="rId14"/>
    <p:sldId id="289" r:id="rId15"/>
    <p:sldId id="290" r:id="rId16"/>
    <p:sldId id="259" r:id="rId17"/>
    <p:sldId id="280" r:id="rId18"/>
    <p:sldId id="260" r:id="rId19"/>
    <p:sldId id="281" r:id="rId20"/>
    <p:sldId id="292" r:id="rId21"/>
    <p:sldId id="282" r:id="rId22"/>
    <p:sldId id="262" r:id="rId23"/>
    <p:sldId id="285" r:id="rId24"/>
    <p:sldId id="284" r:id="rId25"/>
    <p:sldId id="297" r:id="rId26"/>
    <p:sldId id="298" r:id="rId27"/>
    <p:sldId id="263" r:id="rId28"/>
    <p:sldId id="295" r:id="rId29"/>
    <p:sldId id="264" r:id="rId30"/>
    <p:sldId id="296" r:id="rId31"/>
    <p:sldId id="287" r:id="rId32"/>
    <p:sldId id="265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1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329A0-DD7B-41E1-81E5-06A5B2B4A0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9F07A79-244D-4903-B6AA-9D97E5382D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Objective of this analysis is to  analyze the relationship between Radiation Exposure, family history  and Thyroid Cancer Risk</a:t>
          </a:r>
        </a:p>
      </dgm:t>
    </dgm:pt>
    <dgm:pt modelId="{8D060804-6154-4C66-B356-C4381D0ECA3C}" type="parTrans" cxnId="{D7CF39E3-BC05-4BEB-8E54-4B226CD196A2}">
      <dgm:prSet/>
      <dgm:spPr/>
      <dgm:t>
        <a:bodyPr/>
        <a:lstStyle/>
        <a:p>
          <a:endParaRPr lang="en-US"/>
        </a:p>
      </dgm:t>
    </dgm:pt>
    <dgm:pt modelId="{DEBDE5CE-34B8-468D-8AEB-9D683FE007A9}" type="sibTrans" cxnId="{D7CF39E3-BC05-4BEB-8E54-4B226CD196A2}">
      <dgm:prSet/>
      <dgm:spPr/>
      <dgm:t>
        <a:bodyPr/>
        <a:lstStyle/>
        <a:p>
          <a:endParaRPr lang="en-US"/>
        </a:p>
      </dgm:t>
    </dgm:pt>
    <dgm:pt modelId="{ED48C2D4-32F1-44A5-91A9-6B5252F7CA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Dataset: Thyroid Cancer Risk Data got from Kaggle.</a:t>
          </a:r>
        </a:p>
      </dgm:t>
    </dgm:pt>
    <dgm:pt modelId="{B1890D3C-EED4-4C0C-B5DC-9019837AF573}" type="parTrans" cxnId="{8403EFA1-36D0-4DBE-8714-B1E02CFA7980}">
      <dgm:prSet/>
      <dgm:spPr/>
      <dgm:t>
        <a:bodyPr/>
        <a:lstStyle/>
        <a:p>
          <a:endParaRPr lang="en-US"/>
        </a:p>
      </dgm:t>
    </dgm:pt>
    <dgm:pt modelId="{C1F67520-63DA-4755-B0C3-1CD9AF1D4913}" type="sibTrans" cxnId="{8403EFA1-36D0-4DBE-8714-B1E02CFA7980}">
      <dgm:prSet/>
      <dgm:spPr/>
      <dgm:t>
        <a:bodyPr/>
        <a:lstStyle/>
        <a:p>
          <a:endParaRPr lang="en-US"/>
        </a:p>
      </dgm:t>
    </dgm:pt>
    <dgm:pt modelId="{D660659D-7A2E-4EEC-BB6C-0DD26C69F5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 Link : https://www.kaggle.com/datasets/bhargavchirumamilla/thyroid-cancer-risk-dataset</a:t>
          </a:r>
        </a:p>
      </dgm:t>
    </dgm:pt>
    <dgm:pt modelId="{2001F52C-571C-4062-B317-C29BF2AE4792}" type="parTrans" cxnId="{0C2865A5-AAC0-44DD-851E-074950E1A58C}">
      <dgm:prSet/>
      <dgm:spPr/>
      <dgm:t>
        <a:bodyPr/>
        <a:lstStyle/>
        <a:p>
          <a:endParaRPr lang="en-US"/>
        </a:p>
      </dgm:t>
    </dgm:pt>
    <dgm:pt modelId="{4E898B4C-CA8C-4778-B873-1B597738A427}" type="sibTrans" cxnId="{0C2865A5-AAC0-44DD-851E-074950E1A58C}">
      <dgm:prSet/>
      <dgm:spPr/>
      <dgm:t>
        <a:bodyPr/>
        <a:lstStyle/>
        <a:p>
          <a:endParaRPr lang="en-US"/>
        </a:p>
      </dgm:t>
    </dgm:pt>
    <dgm:pt modelId="{478D024A-A468-4E63-9686-0B49603FDE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Methods: Exploratory Data Analysis (EDA), Probability Distributions, Hypothesis Testing, and Regression Analysis</a:t>
          </a:r>
        </a:p>
      </dgm:t>
    </dgm:pt>
    <dgm:pt modelId="{AB1CA599-6883-492B-8E9C-3319CE2C8C16}" type="parTrans" cxnId="{C0EDC7D5-BCDA-4EB3-9086-D0F00FF6D998}">
      <dgm:prSet/>
      <dgm:spPr/>
      <dgm:t>
        <a:bodyPr/>
        <a:lstStyle/>
        <a:p>
          <a:endParaRPr lang="en-US"/>
        </a:p>
      </dgm:t>
    </dgm:pt>
    <dgm:pt modelId="{AC6502DC-BB60-45B4-8ABC-148598BB9AA6}" type="sibTrans" cxnId="{C0EDC7D5-BCDA-4EB3-9086-D0F00FF6D998}">
      <dgm:prSet/>
      <dgm:spPr/>
      <dgm:t>
        <a:bodyPr/>
        <a:lstStyle/>
        <a:p>
          <a:endParaRPr lang="en-US"/>
        </a:p>
      </dgm:t>
    </dgm:pt>
    <dgm:pt modelId="{FFA3C1CD-7E1C-430A-AF87-D121AF1472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Tools: Python, Pandas, Seaborn, Matplotlib, Statistics models</a:t>
          </a:r>
        </a:p>
      </dgm:t>
    </dgm:pt>
    <dgm:pt modelId="{F90B0101-D3EF-455C-98E8-B3DF74549DDF}" type="parTrans" cxnId="{86658AFB-4C08-4557-AE38-BC25E7AE9061}">
      <dgm:prSet/>
      <dgm:spPr/>
      <dgm:t>
        <a:bodyPr/>
        <a:lstStyle/>
        <a:p>
          <a:endParaRPr lang="en-US"/>
        </a:p>
      </dgm:t>
    </dgm:pt>
    <dgm:pt modelId="{27CEDBBC-AC59-4622-89B2-39642C5CE7DC}" type="sibTrans" cxnId="{86658AFB-4C08-4557-AE38-BC25E7AE9061}">
      <dgm:prSet/>
      <dgm:spPr/>
      <dgm:t>
        <a:bodyPr/>
        <a:lstStyle/>
        <a:p>
          <a:endParaRPr lang="en-US"/>
        </a:p>
      </dgm:t>
    </dgm:pt>
    <dgm:pt modelId="{1E816A8B-6F7C-4DF1-8187-F39EBF0E48F2}" type="pres">
      <dgm:prSet presAssocID="{ECF329A0-DD7B-41E1-81E5-06A5B2B4A039}" presName="root" presStyleCnt="0">
        <dgm:presLayoutVars>
          <dgm:dir/>
          <dgm:resizeHandles val="exact"/>
        </dgm:presLayoutVars>
      </dgm:prSet>
      <dgm:spPr/>
    </dgm:pt>
    <dgm:pt modelId="{74EA0198-CB38-4575-9E91-26B71C90E4A6}" type="pres">
      <dgm:prSet presAssocID="{59F07A79-244D-4903-B6AA-9D97E5382DF1}" presName="compNode" presStyleCnt="0"/>
      <dgm:spPr/>
    </dgm:pt>
    <dgm:pt modelId="{6609A896-80AD-443B-91FC-4F14AC596493}" type="pres">
      <dgm:prSet presAssocID="{59F07A79-244D-4903-B6AA-9D97E5382DF1}" presName="bgRect" presStyleLbl="bgShp" presStyleIdx="0" presStyleCnt="5"/>
      <dgm:spPr/>
    </dgm:pt>
    <dgm:pt modelId="{AB0CD595-EA7D-47F8-99D4-E45249D309EE}" type="pres">
      <dgm:prSet presAssocID="{59F07A79-244D-4903-B6AA-9D97E5382DF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5138F5BD-AFCF-4D5D-92C0-F42E9840A77B}" type="pres">
      <dgm:prSet presAssocID="{59F07A79-244D-4903-B6AA-9D97E5382DF1}" presName="spaceRect" presStyleCnt="0"/>
      <dgm:spPr/>
    </dgm:pt>
    <dgm:pt modelId="{F18C8535-38FD-4F39-9BA9-BE2FFF76D3B0}" type="pres">
      <dgm:prSet presAssocID="{59F07A79-244D-4903-B6AA-9D97E5382DF1}" presName="parTx" presStyleLbl="revTx" presStyleIdx="0" presStyleCnt="5">
        <dgm:presLayoutVars>
          <dgm:chMax val="0"/>
          <dgm:chPref val="0"/>
        </dgm:presLayoutVars>
      </dgm:prSet>
      <dgm:spPr/>
    </dgm:pt>
    <dgm:pt modelId="{19B4988B-06CA-4370-9D30-9C1924FCE3C0}" type="pres">
      <dgm:prSet presAssocID="{DEBDE5CE-34B8-468D-8AEB-9D683FE007A9}" presName="sibTrans" presStyleCnt="0"/>
      <dgm:spPr/>
    </dgm:pt>
    <dgm:pt modelId="{7F6461DF-ED52-47F3-B94C-30930B8FC479}" type="pres">
      <dgm:prSet presAssocID="{ED48C2D4-32F1-44A5-91A9-6B5252F7CA7E}" presName="compNode" presStyleCnt="0"/>
      <dgm:spPr/>
    </dgm:pt>
    <dgm:pt modelId="{D4E48DD2-BE3B-4FDE-AE69-8C89F995D4BC}" type="pres">
      <dgm:prSet presAssocID="{ED48C2D4-32F1-44A5-91A9-6B5252F7CA7E}" presName="bgRect" presStyleLbl="bgShp" presStyleIdx="1" presStyleCnt="5"/>
      <dgm:spPr/>
    </dgm:pt>
    <dgm:pt modelId="{78373DEB-DE53-4272-BA4D-E652E79BBA69}" type="pres">
      <dgm:prSet presAssocID="{ED48C2D4-32F1-44A5-91A9-6B5252F7CA7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04ADA9E-3E82-4F8A-94AF-2707011A085C}" type="pres">
      <dgm:prSet presAssocID="{ED48C2D4-32F1-44A5-91A9-6B5252F7CA7E}" presName="spaceRect" presStyleCnt="0"/>
      <dgm:spPr/>
    </dgm:pt>
    <dgm:pt modelId="{8198CEE3-E1F5-44EA-8EAE-35D8493C7F5F}" type="pres">
      <dgm:prSet presAssocID="{ED48C2D4-32F1-44A5-91A9-6B5252F7CA7E}" presName="parTx" presStyleLbl="revTx" presStyleIdx="1" presStyleCnt="5">
        <dgm:presLayoutVars>
          <dgm:chMax val="0"/>
          <dgm:chPref val="0"/>
        </dgm:presLayoutVars>
      </dgm:prSet>
      <dgm:spPr/>
    </dgm:pt>
    <dgm:pt modelId="{A1F16EF6-9D2E-43AE-AC9E-822BFA623B09}" type="pres">
      <dgm:prSet presAssocID="{C1F67520-63DA-4755-B0C3-1CD9AF1D4913}" presName="sibTrans" presStyleCnt="0"/>
      <dgm:spPr/>
    </dgm:pt>
    <dgm:pt modelId="{EFD0F1A6-19D9-41C1-8FC8-710F7E915263}" type="pres">
      <dgm:prSet presAssocID="{D660659D-7A2E-4EEC-BB6C-0DD26C69F5DB}" presName="compNode" presStyleCnt="0"/>
      <dgm:spPr/>
    </dgm:pt>
    <dgm:pt modelId="{D85C194E-5981-4B2C-8521-E5E0502500EA}" type="pres">
      <dgm:prSet presAssocID="{D660659D-7A2E-4EEC-BB6C-0DD26C69F5DB}" presName="bgRect" presStyleLbl="bgShp" presStyleIdx="2" presStyleCnt="5"/>
      <dgm:spPr/>
    </dgm:pt>
    <dgm:pt modelId="{793F52DD-6DCE-43BF-AFAB-39B3C65973BB}" type="pres">
      <dgm:prSet presAssocID="{D660659D-7A2E-4EEC-BB6C-0DD26C69F5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50CF4671-321A-4308-BFFC-595CA3B39A3D}" type="pres">
      <dgm:prSet presAssocID="{D660659D-7A2E-4EEC-BB6C-0DD26C69F5DB}" presName="spaceRect" presStyleCnt="0"/>
      <dgm:spPr/>
    </dgm:pt>
    <dgm:pt modelId="{3D542FF7-F9F8-41ED-8EB4-FAB85FFCB499}" type="pres">
      <dgm:prSet presAssocID="{D660659D-7A2E-4EEC-BB6C-0DD26C69F5DB}" presName="parTx" presStyleLbl="revTx" presStyleIdx="2" presStyleCnt="5">
        <dgm:presLayoutVars>
          <dgm:chMax val="0"/>
          <dgm:chPref val="0"/>
        </dgm:presLayoutVars>
      </dgm:prSet>
      <dgm:spPr/>
    </dgm:pt>
    <dgm:pt modelId="{5BF3468C-EAA5-4BE7-B973-AFCD5ABA13A7}" type="pres">
      <dgm:prSet presAssocID="{4E898B4C-CA8C-4778-B873-1B597738A427}" presName="sibTrans" presStyleCnt="0"/>
      <dgm:spPr/>
    </dgm:pt>
    <dgm:pt modelId="{D5C82F63-5C50-4CBC-B7EE-FCF15C5DA759}" type="pres">
      <dgm:prSet presAssocID="{478D024A-A468-4E63-9686-0B49603FDE50}" presName="compNode" presStyleCnt="0"/>
      <dgm:spPr/>
    </dgm:pt>
    <dgm:pt modelId="{A810EB40-B549-4082-A626-A69D79A5F9F1}" type="pres">
      <dgm:prSet presAssocID="{478D024A-A468-4E63-9686-0B49603FDE50}" presName="bgRect" presStyleLbl="bgShp" presStyleIdx="3" presStyleCnt="5"/>
      <dgm:spPr/>
    </dgm:pt>
    <dgm:pt modelId="{82E37A71-ABC9-4F67-98DC-099EED403A59}" type="pres">
      <dgm:prSet presAssocID="{478D024A-A468-4E63-9686-0B49603FDE5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A49A52-5B13-46C2-87AF-C41ABB6C8EC8}" type="pres">
      <dgm:prSet presAssocID="{478D024A-A468-4E63-9686-0B49603FDE50}" presName="spaceRect" presStyleCnt="0"/>
      <dgm:spPr/>
    </dgm:pt>
    <dgm:pt modelId="{488845B5-E57B-4AF9-AB7D-A5E781F5D427}" type="pres">
      <dgm:prSet presAssocID="{478D024A-A468-4E63-9686-0B49603FDE50}" presName="parTx" presStyleLbl="revTx" presStyleIdx="3" presStyleCnt="5">
        <dgm:presLayoutVars>
          <dgm:chMax val="0"/>
          <dgm:chPref val="0"/>
        </dgm:presLayoutVars>
      </dgm:prSet>
      <dgm:spPr/>
    </dgm:pt>
    <dgm:pt modelId="{9A0D6B5E-BD4A-4B72-8B6A-F0BA7BB548B5}" type="pres">
      <dgm:prSet presAssocID="{AC6502DC-BB60-45B4-8ABC-148598BB9AA6}" presName="sibTrans" presStyleCnt="0"/>
      <dgm:spPr/>
    </dgm:pt>
    <dgm:pt modelId="{42BFB795-C125-46AA-9EBB-78E064AF7F1A}" type="pres">
      <dgm:prSet presAssocID="{FFA3C1CD-7E1C-430A-AF87-D121AF1472B7}" presName="compNode" presStyleCnt="0"/>
      <dgm:spPr/>
    </dgm:pt>
    <dgm:pt modelId="{7900BE57-3401-4D4F-AA3F-D6A42EA0D23D}" type="pres">
      <dgm:prSet presAssocID="{FFA3C1CD-7E1C-430A-AF87-D121AF1472B7}" presName="bgRect" presStyleLbl="bgShp" presStyleIdx="4" presStyleCnt="5"/>
      <dgm:spPr/>
    </dgm:pt>
    <dgm:pt modelId="{DB1EF5B0-73C8-4001-A0A8-778EF7EAF268}" type="pres">
      <dgm:prSet presAssocID="{FFA3C1CD-7E1C-430A-AF87-D121AF1472B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6C662AB4-647F-4404-988E-642861AEB4F8}" type="pres">
      <dgm:prSet presAssocID="{FFA3C1CD-7E1C-430A-AF87-D121AF1472B7}" presName="spaceRect" presStyleCnt="0"/>
      <dgm:spPr/>
    </dgm:pt>
    <dgm:pt modelId="{221270C8-2762-4280-A38D-732A3F0E3A4E}" type="pres">
      <dgm:prSet presAssocID="{FFA3C1CD-7E1C-430A-AF87-D121AF1472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6D3C408-C257-9E45-8B17-01FDBE492D14}" type="presOf" srcId="{D660659D-7A2E-4EEC-BB6C-0DD26C69F5DB}" destId="{3D542FF7-F9F8-41ED-8EB4-FAB85FFCB499}" srcOrd="0" destOrd="0" presId="urn:microsoft.com/office/officeart/2018/2/layout/IconVerticalSolidList"/>
    <dgm:cxn modelId="{F7CC6B4B-0A39-DA45-ACE2-C2DB1721AFAB}" type="presOf" srcId="{FFA3C1CD-7E1C-430A-AF87-D121AF1472B7}" destId="{221270C8-2762-4280-A38D-732A3F0E3A4E}" srcOrd="0" destOrd="0" presId="urn:microsoft.com/office/officeart/2018/2/layout/IconVerticalSolidList"/>
    <dgm:cxn modelId="{1220CB5A-5705-3746-A8C7-9CDA3DB8A729}" type="presOf" srcId="{478D024A-A468-4E63-9686-0B49603FDE50}" destId="{488845B5-E57B-4AF9-AB7D-A5E781F5D427}" srcOrd="0" destOrd="0" presId="urn:microsoft.com/office/officeart/2018/2/layout/IconVerticalSolidList"/>
    <dgm:cxn modelId="{2A842A81-098F-584D-93F1-CED7A64E8753}" type="presOf" srcId="{ED48C2D4-32F1-44A5-91A9-6B5252F7CA7E}" destId="{8198CEE3-E1F5-44EA-8EAE-35D8493C7F5F}" srcOrd="0" destOrd="0" presId="urn:microsoft.com/office/officeart/2018/2/layout/IconVerticalSolidList"/>
    <dgm:cxn modelId="{8403EFA1-36D0-4DBE-8714-B1E02CFA7980}" srcId="{ECF329A0-DD7B-41E1-81E5-06A5B2B4A039}" destId="{ED48C2D4-32F1-44A5-91A9-6B5252F7CA7E}" srcOrd="1" destOrd="0" parTransId="{B1890D3C-EED4-4C0C-B5DC-9019837AF573}" sibTransId="{C1F67520-63DA-4755-B0C3-1CD9AF1D4913}"/>
    <dgm:cxn modelId="{0C2865A5-AAC0-44DD-851E-074950E1A58C}" srcId="{ECF329A0-DD7B-41E1-81E5-06A5B2B4A039}" destId="{D660659D-7A2E-4EEC-BB6C-0DD26C69F5DB}" srcOrd="2" destOrd="0" parTransId="{2001F52C-571C-4062-B317-C29BF2AE4792}" sibTransId="{4E898B4C-CA8C-4778-B873-1B597738A427}"/>
    <dgm:cxn modelId="{D7DCD4AB-E719-CA4C-8253-720EDEFD8AAE}" type="presOf" srcId="{59F07A79-244D-4903-B6AA-9D97E5382DF1}" destId="{F18C8535-38FD-4F39-9BA9-BE2FFF76D3B0}" srcOrd="0" destOrd="0" presId="urn:microsoft.com/office/officeart/2018/2/layout/IconVerticalSolidList"/>
    <dgm:cxn modelId="{C0EDC7D5-BCDA-4EB3-9086-D0F00FF6D998}" srcId="{ECF329A0-DD7B-41E1-81E5-06A5B2B4A039}" destId="{478D024A-A468-4E63-9686-0B49603FDE50}" srcOrd="3" destOrd="0" parTransId="{AB1CA599-6883-492B-8E9C-3319CE2C8C16}" sibTransId="{AC6502DC-BB60-45B4-8ABC-148598BB9AA6}"/>
    <dgm:cxn modelId="{D7CF39E3-BC05-4BEB-8E54-4B226CD196A2}" srcId="{ECF329A0-DD7B-41E1-81E5-06A5B2B4A039}" destId="{59F07A79-244D-4903-B6AA-9D97E5382DF1}" srcOrd="0" destOrd="0" parTransId="{8D060804-6154-4C66-B356-C4381D0ECA3C}" sibTransId="{DEBDE5CE-34B8-468D-8AEB-9D683FE007A9}"/>
    <dgm:cxn modelId="{2D97E3E6-132F-1542-9D2C-2FFAFD10CE64}" type="presOf" srcId="{ECF329A0-DD7B-41E1-81E5-06A5B2B4A039}" destId="{1E816A8B-6F7C-4DF1-8187-F39EBF0E48F2}" srcOrd="0" destOrd="0" presId="urn:microsoft.com/office/officeart/2018/2/layout/IconVerticalSolidList"/>
    <dgm:cxn modelId="{86658AFB-4C08-4557-AE38-BC25E7AE9061}" srcId="{ECF329A0-DD7B-41E1-81E5-06A5B2B4A039}" destId="{FFA3C1CD-7E1C-430A-AF87-D121AF1472B7}" srcOrd="4" destOrd="0" parTransId="{F90B0101-D3EF-455C-98E8-B3DF74549DDF}" sibTransId="{27CEDBBC-AC59-4622-89B2-39642C5CE7DC}"/>
    <dgm:cxn modelId="{3AF249A3-1E5C-C248-BA73-465BF6D9F45A}" type="presParOf" srcId="{1E816A8B-6F7C-4DF1-8187-F39EBF0E48F2}" destId="{74EA0198-CB38-4575-9E91-26B71C90E4A6}" srcOrd="0" destOrd="0" presId="urn:microsoft.com/office/officeart/2018/2/layout/IconVerticalSolidList"/>
    <dgm:cxn modelId="{F5313C29-DA63-894E-BEF6-98B7C05ABE68}" type="presParOf" srcId="{74EA0198-CB38-4575-9E91-26B71C90E4A6}" destId="{6609A896-80AD-443B-91FC-4F14AC596493}" srcOrd="0" destOrd="0" presId="urn:microsoft.com/office/officeart/2018/2/layout/IconVerticalSolidList"/>
    <dgm:cxn modelId="{A4EFE8D9-B688-E04C-A1AD-73D00A1BD130}" type="presParOf" srcId="{74EA0198-CB38-4575-9E91-26B71C90E4A6}" destId="{AB0CD595-EA7D-47F8-99D4-E45249D309EE}" srcOrd="1" destOrd="0" presId="urn:microsoft.com/office/officeart/2018/2/layout/IconVerticalSolidList"/>
    <dgm:cxn modelId="{42AE759C-E822-5049-A4AC-B8098231F384}" type="presParOf" srcId="{74EA0198-CB38-4575-9E91-26B71C90E4A6}" destId="{5138F5BD-AFCF-4D5D-92C0-F42E9840A77B}" srcOrd="2" destOrd="0" presId="urn:microsoft.com/office/officeart/2018/2/layout/IconVerticalSolidList"/>
    <dgm:cxn modelId="{60A4AA61-5AFF-604B-B259-32CD3DE64B9E}" type="presParOf" srcId="{74EA0198-CB38-4575-9E91-26B71C90E4A6}" destId="{F18C8535-38FD-4F39-9BA9-BE2FFF76D3B0}" srcOrd="3" destOrd="0" presId="urn:microsoft.com/office/officeart/2018/2/layout/IconVerticalSolidList"/>
    <dgm:cxn modelId="{AE0D1811-E367-BA4C-83EB-3B0E2788A839}" type="presParOf" srcId="{1E816A8B-6F7C-4DF1-8187-F39EBF0E48F2}" destId="{19B4988B-06CA-4370-9D30-9C1924FCE3C0}" srcOrd="1" destOrd="0" presId="urn:microsoft.com/office/officeart/2018/2/layout/IconVerticalSolidList"/>
    <dgm:cxn modelId="{677E8297-1765-634A-917F-41940323E5BC}" type="presParOf" srcId="{1E816A8B-6F7C-4DF1-8187-F39EBF0E48F2}" destId="{7F6461DF-ED52-47F3-B94C-30930B8FC479}" srcOrd="2" destOrd="0" presId="urn:microsoft.com/office/officeart/2018/2/layout/IconVerticalSolidList"/>
    <dgm:cxn modelId="{2B4DACBA-1190-B747-96DB-0B7A09EE858C}" type="presParOf" srcId="{7F6461DF-ED52-47F3-B94C-30930B8FC479}" destId="{D4E48DD2-BE3B-4FDE-AE69-8C89F995D4BC}" srcOrd="0" destOrd="0" presId="urn:microsoft.com/office/officeart/2018/2/layout/IconVerticalSolidList"/>
    <dgm:cxn modelId="{D214BEA8-D3A1-A543-80EE-3525093146D8}" type="presParOf" srcId="{7F6461DF-ED52-47F3-B94C-30930B8FC479}" destId="{78373DEB-DE53-4272-BA4D-E652E79BBA69}" srcOrd="1" destOrd="0" presId="urn:microsoft.com/office/officeart/2018/2/layout/IconVerticalSolidList"/>
    <dgm:cxn modelId="{149DDED8-2445-1B45-8A86-54A07529D504}" type="presParOf" srcId="{7F6461DF-ED52-47F3-B94C-30930B8FC479}" destId="{704ADA9E-3E82-4F8A-94AF-2707011A085C}" srcOrd="2" destOrd="0" presId="urn:microsoft.com/office/officeart/2018/2/layout/IconVerticalSolidList"/>
    <dgm:cxn modelId="{E07803D3-FD17-764C-814F-08D4E4B4ADC7}" type="presParOf" srcId="{7F6461DF-ED52-47F3-B94C-30930B8FC479}" destId="{8198CEE3-E1F5-44EA-8EAE-35D8493C7F5F}" srcOrd="3" destOrd="0" presId="urn:microsoft.com/office/officeart/2018/2/layout/IconVerticalSolidList"/>
    <dgm:cxn modelId="{5B8FC771-D209-5E40-9B7E-0DBEBAED6973}" type="presParOf" srcId="{1E816A8B-6F7C-4DF1-8187-F39EBF0E48F2}" destId="{A1F16EF6-9D2E-43AE-AC9E-822BFA623B09}" srcOrd="3" destOrd="0" presId="urn:microsoft.com/office/officeart/2018/2/layout/IconVerticalSolidList"/>
    <dgm:cxn modelId="{0E3BDA41-ADCE-4A41-938B-AD63EE3FBD50}" type="presParOf" srcId="{1E816A8B-6F7C-4DF1-8187-F39EBF0E48F2}" destId="{EFD0F1A6-19D9-41C1-8FC8-710F7E915263}" srcOrd="4" destOrd="0" presId="urn:microsoft.com/office/officeart/2018/2/layout/IconVerticalSolidList"/>
    <dgm:cxn modelId="{B95B5C6D-3529-9740-BCAE-BDE4D2C78D97}" type="presParOf" srcId="{EFD0F1A6-19D9-41C1-8FC8-710F7E915263}" destId="{D85C194E-5981-4B2C-8521-E5E0502500EA}" srcOrd="0" destOrd="0" presId="urn:microsoft.com/office/officeart/2018/2/layout/IconVerticalSolidList"/>
    <dgm:cxn modelId="{A0F5DFD2-8694-9D40-A2F0-06892EBB58A7}" type="presParOf" srcId="{EFD0F1A6-19D9-41C1-8FC8-710F7E915263}" destId="{793F52DD-6DCE-43BF-AFAB-39B3C65973BB}" srcOrd="1" destOrd="0" presId="urn:microsoft.com/office/officeart/2018/2/layout/IconVerticalSolidList"/>
    <dgm:cxn modelId="{FE3610D4-23B5-FD44-A4DB-EC0E01332574}" type="presParOf" srcId="{EFD0F1A6-19D9-41C1-8FC8-710F7E915263}" destId="{50CF4671-321A-4308-BFFC-595CA3B39A3D}" srcOrd="2" destOrd="0" presId="urn:microsoft.com/office/officeart/2018/2/layout/IconVerticalSolidList"/>
    <dgm:cxn modelId="{7904D445-D133-F444-94C1-CB4C63273112}" type="presParOf" srcId="{EFD0F1A6-19D9-41C1-8FC8-710F7E915263}" destId="{3D542FF7-F9F8-41ED-8EB4-FAB85FFCB499}" srcOrd="3" destOrd="0" presId="urn:microsoft.com/office/officeart/2018/2/layout/IconVerticalSolidList"/>
    <dgm:cxn modelId="{D2217EED-C7A4-B44D-80CA-039192AE03ED}" type="presParOf" srcId="{1E816A8B-6F7C-4DF1-8187-F39EBF0E48F2}" destId="{5BF3468C-EAA5-4BE7-B973-AFCD5ABA13A7}" srcOrd="5" destOrd="0" presId="urn:microsoft.com/office/officeart/2018/2/layout/IconVerticalSolidList"/>
    <dgm:cxn modelId="{D10C4926-0828-4840-BF96-BF30707D1054}" type="presParOf" srcId="{1E816A8B-6F7C-4DF1-8187-F39EBF0E48F2}" destId="{D5C82F63-5C50-4CBC-B7EE-FCF15C5DA759}" srcOrd="6" destOrd="0" presId="urn:microsoft.com/office/officeart/2018/2/layout/IconVerticalSolidList"/>
    <dgm:cxn modelId="{1C12F6A9-07A0-4742-96D5-CC10E36B04C1}" type="presParOf" srcId="{D5C82F63-5C50-4CBC-B7EE-FCF15C5DA759}" destId="{A810EB40-B549-4082-A626-A69D79A5F9F1}" srcOrd="0" destOrd="0" presId="urn:microsoft.com/office/officeart/2018/2/layout/IconVerticalSolidList"/>
    <dgm:cxn modelId="{1CBE6ED4-EA97-6B44-B13F-A314D63E8EFB}" type="presParOf" srcId="{D5C82F63-5C50-4CBC-B7EE-FCF15C5DA759}" destId="{82E37A71-ABC9-4F67-98DC-099EED403A59}" srcOrd="1" destOrd="0" presId="urn:microsoft.com/office/officeart/2018/2/layout/IconVerticalSolidList"/>
    <dgm:cxn modelId="{DFF8D487-9835-484D-8B57-EAB0A6162EDC}" type="presParOf" srcId="{D5C82F63-5C50-4CBC-B7EE-FCF15C5DA759}" destId="{33A49A52-5B13-46C2-87AF-C41ABB6C8EC8}" srcOrd="2" destOrd="0" presId="urn:microsoft.com/office/officeart/2018/2/layout/IconVerticalSolidList"/>
    <dgm:cxn modelId="{461D1FF5-4F48-1748-8100-5CDC43EB4E1F}" type="presParOf" srcId="{D5C82F63-5C50-4CBC-B7EE-FCF15C5DA759}" destId="{488845B5-E57B-4AF9-AB7D-A5E781F5D427}" srcOrd="3" destOrd="0" presId="urn:microsoft.com/office/officeart/2018/2/layout/IconVerticalSolidList"/>
    <dgm:cxn modelId="{E02CCA31-5C37-F14F-88C7-DD72B3E8CB26}" type="presParOf" srcId="{1E816A8B-6F7C-4DF1-8187-F39EBF0E48F2}" destId="{9A0D6B5E-BD4A-4B72-8B6A-F0BA7BB548B5}" srcOrd="7" destOrd="0" presId="urn:microsoft.com/office/officeart/2018/2/layout/IconVerticalSolidList"/>
    <dgm:cxn modelId="{49E2E3C1-2F20-4B4C-A43D-2C638DBDCB3F}" type="presParOf" srcId="{1E816A8B-6F7C-4DF1-8187-F39EBF0E48F2}" destId="{42BFB795-C125-46AA-9EBB-78E064AF7F1A}" srcOrd="8" destOrd="0" presId="urn:microsoft.com/office/officeart/2018/2/layout/IconVerticalSolidList"/>
    <dgm:cxn modelId="{5D064FE4-4A36-3349-A853-2C23AD198685}" type="presParOf" srcId="{42BFB795-C125-46AA-9EBB-78E064AF7F1A}" destId="{7900BE57-3401-4D4F-AA3F-D6A42EA0D23D}" srcOrd="0" destOrd="0" presId="urn:microsoft.com/office/officeart/2018/2/layout/IconVerticalSolidList"/>
    <dgm:cxn modelId="{5B5D1D15-BA52-DE4D-99E2-0B53C8D21F63}" type="presParOf" srcId="{42BFB795-C125-46AA-9EBB-78E064AF7F1A}" destId="{DB1EF5B0-73C8-4001-A0A8-778EF7EAF268}" srcOrd="1" destOrd="0" presId="urn:microsoft.com/office/officeart/2018/2/layout/IconVerticalSolidList"/>
    <dgm:cxn modelId="{332BE7CD-3392-BE42-84F7-AE1437945AC5}" type="presParOf" srcId="{42BFB795-C125-46AA-9EBB-78E064AF7F1A}" destId="{6C662AB4-647F-4404-988E-642861AEB4F8}" srcOrd="2" destOrd="0" presId="urn:microsoft.com/office/officeart/2018/2/layout/IconVerticalSolidList"/>
    <dgm:cxn modelId="{C71DF2EB-07C3-F442-9F94-B5F5802C558C}" type="presParOf" srcId="{42BFB795-C125-46AA-9EBB-78E064AF7F1A}" destId="{221270C8-2762-4280-A38D-732A3F0E3A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68D4F1-F58E-448D-80EE-823FFD9B9A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F06AE1D-6320-4790-B65E-E02EAA1995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Source: Thyroid Cancer Risk Data from Kaggle</a:t>
          </a:r>
          <a:endParaRPr lang="en-US" dirty="0"/>
        </a:p>
      </dgm:t>
    </dgm:pt>
    <dgm:pt modelId="{ADED7322-4795-4A1F-AAE5-267DFB49E0F4}" type="parTrans" cxnId="{0093CAAE-A55F-49D5-9CF3-43BD4A7F5B1D}">
      <dgm:prSet/>
      <dgm:spPr/>
      <dgm:t>
        <a:bodyPr/>
        <a:lstStyle/>
        <a:p>
          <a:endParaRPr lang="en-US"/>
        </a:p>
      </dgm:t>
    </dgm:pt>
    <dgm:pt modelId="{D8142869-3623-48EC-9E3A-6D048CE963D7}" type="sibTrans" cxnId="{0093CAAE-A55F-49D5-9CF3-43BD4A7F5B1D}">
      <dgm:prSet/>
      <dgm:spPr/>
      <dgm:t>
        <a:bodyPr/>
        <a:lstStyle/>
        <a:p>
          <a:endParaRPr lang="en-US"/>
        </a:p>
      </dgm:t>
    </dgm:pt>
    <dgm:pt modelId="{31770E98-6B14-47CD-BAE0-371F6D87D0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 Variables: Age, Radiation Exposure, TSH Level, Nodule Size, Thyroid Cancer Risk</a:t>
          </a:r>
        </a:p>
      </dgm:t>
    </dgm:pt>
    <dgm:pt modelId="{F685B303-8604-4EDE-ADB6-64BBD9236EDF}" type="parTrans" cxnId="{F25B29D2-18F7-4F46-9DB2-45FD42E7CEDD}">
      <dgm:prSet/>
      <dgm:spPr/>
      <dgm:t>
        <a:bodyPr/>
        <a:lstStyle/>
        <a:p>
          <a:endParaRPr lang="en-US"/>
        </a:p>
      </dgm:t>
    </dgm:pt>
    <dgm:pt modelId="{A63C8B50-E5DA-45BF-BB13-0553078F557E}" type="sibTrans" cxnId="{F25B29D2-18F7-4F46-9DB2-45FD42E7CEDD}">
      <dgm:prSet/>
      <dgm:spPr/>
      <dgm:t>
        <a:bodyPr/>
        <a:lstStyle/>
        <a:p>
          <a:endParaRPr lang="en-US"/>
        </a:p>
      </dgm:t>
    </dgm:pt>
    <dgm:pt modelId="{8116A06A-9DB2-40F3-A629-AFBEF6DE7C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Preprocessing: Categorical Encoding, Handling Missing Values, Outlier Detection</a:t>
          </a:r>
          <a:endParaRPr lang="en-US" dirty="0"/>
        </a:p>
      </dgm:t>
    </dgm:pt>
    <dgm:pt modelId="{EF3FCCDB-F773-4AE9-8C11-A4B505FC3212}" type="parTrans" cxnId="{828DAC65-37E0-46D0-8C73-1818B46086F4}">
      <dgm:prSet/>
      <dgm:spPr/>
      <dgm:t>
        <a:bodyPr/>
        <a:lstStyle/>
        <a:p>
          <a:endParaRPr lang="en-US"/>
        </a:p>
      </dgm:t>
    </dgm:pt>
    <dgm:pt modelId="{33DA6C5D-4445-480C-80B8-933CABA162E2}" type="sibTrans" cxnId="{828DAC65-37E0-46D0-8C73-1818B46086F4}">
      <dgm:prSet/>
      <dgm:spPr/>
      <dgm:t>
        <a:bodyPr/>
        <a:lstStyle/>
        <a:p>
          <a:endParaRPr lang="en-US"/>
        </a:p>
      </dgm:t>
    </dgm:pt>
    <dgm:pt modelId="{79C97D4D-7FD6-4AF5-AAD9-C7D78FCBC37D}" type="pres">
      <dgm:prSet presAssocID="{D468D4F1-F58E-448D-80EE-823FFD9B9AA0}" presName="root" presStyleCnt="0">
        <dgm:presLayoutVars>
          <dgm:dir/>
          <dgm:resizeHandles val="exact"/>
        </dgm:presLayoutVars>
      </dgm:prSet>
      <dgm:spPr/>
    </dgm:pt>
    <dgm:pt modelId="{6DA800B0-F9BB-4DDE-8342-E1E17F595604}" type="pres">
      <dgm:prSet presAssocID="{CF06AE1D-6320-4790-B65E-E02EAA19956B}" presName="compNode" presStyleCnt="0"/>
      <dgm:spPr/>
    </dgm:pt>
    <dgm:pt modelId="{26B8F431-EA4D-46D3-99EF-8A0C1D395C5B}" type="pres">
      <dgm:prSet presAssocID="{CF06AE1D-6320-4790-B65E-E02EAA19956B}" presName="bgRect" presStyleLbl="bgShp" presStyleIdx="0" presStyleCnt="3"/>
      <dgm:spPr/>
    </dgm:pt>
    <dgm:pt modelId="{8ADE4EC9-3B62-4FB5-B294-85CE1F5B22AA}" type="pres">
      <dgm:prSet presAssocID="{CF06AE1D-6320-4790-B65E-E02EAA1995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2BF4BFAE-6DB1-4727-B378-F6A84B0783DC}" type="pres">
      <dgm:prSet presAssocID="{CF06AE1D-6320-4790-B65E-E02EAA19956B}" presName="spaceRect" presStyleCnt="0"/>
      <dgm:spPr/>
    </dgm:pt>
    <dgm:pt modelId="{DFE96575-5EFB-4E7D-BF9A-8F7AA3ED3E4E}" type="pres">
      <dgm:prSet presAssocID="{CF06AE1D-6320-4790-B65E-E02EAA19956B}" presName="parTx" presStyleLbl="revTx" presStyleIdx="0" presStyleCnt="3">
        <dgm:presLayoutVars>
          <dgm:chMax val="0"/>
          <dgm:chPref val="0"/>
        </dgm:presLayoutVars>
      </dgm:prSet>
      <dgm:spPr/>
    </dgm:pt>
    <dgm:pt modelId="{827AF65B-AC74-4F35-89E5-E95296EE246B}" type="pres">
      <dgm:prSet presAssocID="{D8142869-3623-48EC-9E3A-6D048CE963D7}" presName="sibTrans" presStyleCnt="0"/>
      <dgm:spPr/>
    </dgm:pt>
    <dgm:pt modelId="{09406B07-06E6-45B8-A41A-C63FAE3E411B}" type="pres">
      <dgm:prSet presAssocID="{31770E98-6B14-47CD-BAE0-371F6D87D0A0}" presName="compNode" presStyleCnt="0"/>
      <dgm:spPr/>
    </dgm:pt>
    <dgm:pt modelId="{15C0D6EA-710B-4A3D-8C4E-8DABBE9E0C0F}" type="pres">
      <dgm:prSet presAssocID="{31770E98-6B14-47CD-BAE0-371F6D87D0A0}" presName="bgRect" presStyleLbl="bgShp" presStyleIdx="1" presStyleCnt="3"/>
      <dgm:spPr/>
    </dgm:pt>
    <dgm:pt modelId="{DC88F94C-A435-4A63-A06B-F307FC76FBC1}" type="pres">
      <dgm:prSet presAssocID="{31770E98-6B14-47CD-BAE0-371F6D87D0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EE4BAE33-CAEE-4B38-A189-B88623FF286E}" type="pres">
      <dgm:prSet presAssocID="{31770E98-6B14-47CD-BAE0-371F6D87D0A0}" presName="spaceRect" presStyleCnt="0"/>
      <dgm:spPr/>
    </dgm:pt>
    <dgm:pt modelId="{243DCF1D-05CD-4C05-8846-8A480D9B3CE0}" type="pres">
      <dgm:prSet presAssocID="{31770E98-6B14-47CD-BAE0-371F6D87D0A0}" presName="parTx" presStyleLbl="revTx" presStyleIdx="1" presStyleCnt="3">
        <dgm:presLayoutVars>
          <dgm:chMax val="0"/>
          <dgm:chPref val="0"/>
        </dgm:presLayoutVars>
      </dgm:prSet>
      <dgm:spPr/>
    </dgm:pt>
    <dgm:pt modelId="{6515ADE6-2AFC-4C7A-82B0-D0ABFA162559}" type="pres">
      <dgm:prSet presAssocID="{A63C8B50-E5DA-45BF-BB13-0553078F557E}" presName="sibTrans" presStyleCnt="0"/>
      <dgm:spPr/>
    </dgm:pt>
    <dgm:pt modelId="{050C9C75-2A35-4255-81EA-6AA5E2566D2B}" type="pres">
      <dgm:prSet presAssocID="{8116A06A-9DB2-40F3-A629-AFBEF6DE7C97}" presName="compNode" presStyleCnt="0"/>
      <dgm:spPr/>
    </dgm:pt>
    <dgm:pt modelId="{AD7C20C0-D3B2-42E6-ADF7-F4A5F28CC834}" type="pres">
      <dgm:prSet presAssocID="{8116A06A-9DB2-40F3-A629-AFBEF6DE7C97}" presName="bgRect" presStyleLbl="bgShp" presStyleIdx="2" presStyleCnt="3"/>
      <dgm:spPr/>
    </dgm:pt>
    <dgm:pt modelId="{040EFB0C-252C-4F65-B30F-FDE6ADCB802A}" type="pres">
      <dgm:prSet presAssocID="{8116A06A-9DB2-40F3-A629-AFBEF6DE7C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A792267-B822-46F2-BAA7-8E8ABA15AAB8}" type="pres">
      <dgm:prSet presAssocID="{8116A06A-9DB2-40F3-A629-AFBEF6DE7C97}" presName="spaceRect" presStyleCnt="0"/>
      <dgm:spPr/>
    </dgm:pt>
    <dgm:pt modelId="{E848BC75-02C7-46F2-894C-21BA0ACEAC12}" type="pres">
      <dgm:prSet presAssocID="{8116A06A-9DB2-40F3-A629-AFBEF6DE7C9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B5BF33-EA8C-3040-B298-C6F594666C9D}" type="presOf" srcId="{D468D4F1-F58E-448D-80EE-823FFD9B9AA0}" destId="{79C97D4D-7FD6-4AF5-AAD9-C7D78FCBC37D}" srcOrd="0" destOrd="0" presId="urn:microsoft.com/office/officeart/2018/2/layout/IconVerticalSolidList"/>
    <dgm:cxn modelId="{828DAC65-37E0-46D0-8C73-1818B46086F4}" srcId="{D468D4F1-F58E-448D-80EE-823FFD9B9AA0}" destId="{8116A06A-9DB2-40F3-A629-AFBEF6DE7C97}" srcOrd="2" destOrd="0" parTransId="{EF3FCCDB-F773-4AE9-8C11-A4B505FC3212}" sibTransId="{33DA6C5D-4445-480C-80B8-933CABA162E2}"/>
    <dgm:cxn modelId="{0405B670-FDD4-984B-802D-A586BBB4D99E}" type="presOf" srcId="{31770E98-6B14-47CD-BAE0-371F6D87D0A0}" destId="{243DCF1D-05CD-4C05-8846-8A480D9B3CE0}" srcOrd="0" destOrd="0" presId="urn:microsoft.com/office/officeart/2018/2/layout/IconVerticalSolidList"/>
    <dgm:cxn modelId="{9372EE86-E939-C24C-8DA0-0313BFE49835}" type="presOf" srcId="{CF06AE1D-6320-4790-B65E-E02EAA19956B}" destId="{DFE96575-5EFB-4E7D-BF9A-8F7AA3ED3E4E}" srcOrd="0" destOrd="0" presId="urn:microsoft.com/office/officeart/2018/2/layout/IconVerticalSolidList"/>
    <dgm:cxn modelId="{0093CAAE-A55F-49D5-9CF3-43BD4A7F5B1D}" srcId="{D468D4F1-F58E-448D-80EE-823FFD9B9AA0}" destId="{CF06AE1D-6320-4790-B65E-E02EAA19956B}" srcOrd="0" destOrd="0" parTransId="{ADED7322-4795-4A1F-AAE5-267DFB49E0F4}" sibTransId="{D8142869-3623-48EC-9E3A-6D048CE963D7}"/>
    <dgm:cxn modelId="{F25B29D2-18F7-4F46-9DB2-45FD42E7CEDD}" srcId="{D468D4F1-F58E-448D-80EE-823FFD9B9AA0}" destId="{31770E98-6B14-47CD-BAE0-371F6D87D0A0}" srcOrd="1" destOrd="0" parTransId="{F685B303-8604-4EDE-ADB6-64BBD9236EDF}" sibTransId="{A63C8B50-E5DA-45BF-BB13-0553078F557E}"/>
    <dgm:cxn modelId="{0A4D9FE1-E3C8-D743-AD5E-61E33B2C1093}" type="presOf" srcId="{8116A06A-9DB2-40F3-A629-AFBEF6DE7C97}" destId="{E848BC75-02C7-46F2-894C-21BA0ACEAC12}" srcOrd="0" destOrd="0" presId="urn:microsoft.com/office/officeart/2018/2/layout/IconVerticalSolidList"/>
    <dgm:cxn modelId="{02135815-02B6-DB45-8FB6-0A538971DECC}" type="presParOf" srcId="{79C97D4D-7FD6-4AF5-AAD9-C7D78FCBC37D}" destId="{6DA800B0-F9BB-4DDE-8342-E1E17F595604}" srcOrd="0" destOrd="0" presId="urn:microsoft.com/office/officeart/2018/2/layout/IconVerticalSolidList"/>
    <dgm:cxn modelId="{7DCA7E93-0F51-2E42-BC58-B43E6B304E4E}" type="presParOf" srcId="{6DA800B0-F9BB-4DDE-8342-E1E17F595604}" destId="{26B8F431-EA4D-46D3-99EF-8A0C1D395C5B}" srcOrd="0" destOrd="0" presId="urn:microsoft.com/office/officeart/2018/2/layout/IconVerticalSolidList"/>
    <dgm:cxn modelId="{27A125CE-C757-EB44-91AA-00FA4690A7F6}" type="presParOf" srcId="{6DA800B0-F9BB-4DDE-8342-E1E17F595604}" destId="{8ADE4EC9-3B62-4FB5-B294-85CE1F5B22AA}" srcOrd="1" destOrd="0" presId="urn:microsoft.com/office/officeart/2018/2/layout/IconVerticalSolidList"/>
    <dgm:cxn modelId="{4C7F57D9-5B60-0A41-BA00-9E1E67E950B2}" type="presParOf" srcId="{6DA800B0-F9BB-4DDE-8342-E1E17F595604}" destId="{2BF4BFAE-6DB1-4727-B378-F6A84B0783DC}" srcOrd="2" destOrd="0" presId="urn:microsoft.com/office/officeart/2018/2/layout/IconVerticalSolidList"/>
    <dgm:cxn modelId="{CB19648F-93E1-5F4A-94E6-12AC73331A55}" type="presParOf" srcId="{6DA800B0-F9BB-4DDE-8342-E1E17F595604}" destId="{DFE96575-5EFB-4E7D-BF9A-8F7AA3ED3E4E}" srcOrd="3" destOrd="0" presId="urn:microsoft.com/office/officeart/2018/2/layout/IconVerticalSolidList"/>
    <dgm:cxn modelId="{2CCEF5B5-7791-B340-A745-F53205AAC02A}" type="presParOf" srcId="{79C97D4D-7FD6-4AF5-AAD9-C7D78FCBC37D}" destId="{827AF65B-AC74-4F35-89E5-E95296EE246B}" srcOrd="1" destOrd="0" presId="urn:microsoft.com/office/officeart/2018/2/layout/IconVerticalSolidList"/>
    <dgm:cxn modelId="{9C9F0E4F-A398-314C-A56A-4E133F005BF0}" type="presParOf" srcId="{79C97D4D-7FD6-4AF5-AAD9-C7D78FCBC37D}" destId="{09406B07-06E6-45B8-A41A-C63FAE3E411B}" srcOrd="2" destOrd="0" presId="urn:microsoft.com/office/officeart/2018/2/layout/IconVerticalSolidList"/>
    <dgm:cxn modelId="{F0F19C5C-83AC-794B-BC1C-B8C458A5D1C4}" type="presParOf" srcId="{09406B07-06E6-45B8-A41A-C63FAE3E411B}" destId="{15C0D6EA-710B-4A3D-8C4E-8DABBE9E0C0F}" srcOrd="0" destOrd="0" presId="urn:microsoft.com/office/officeart/2018/2/layout/IconVerticalSolidList"/>
    <dgm:cxn modelId="{7D83DA36-ABD3-8748-91A0-FBDE5A85555D}" type="presParOf" srcId="{09406B07-06E6-45B8-A41A-C63FAE3E411B}" destId="{DC88F94C-A435-4A63-A06B-F307FC76FBC1}" srcOrd="1" destOrd="0" presId="urn:microsoft.com/office/officeart/2018/2/layout/IconVerticalSolidList"/>
    <dgm:cxn modelId="{2206E493-333E-BF48-9A68-87F92E463B51}" type="presParOf" srcId="{09406B07-06E6-45B8-A41A-C63FAE3E411B}" destId="{EE4BAE33-CAEE-4B38-A189-B88623FF286E}" srcOrd="2" destOrd="0" presId="urn:microsoft.com/office/officeart/2018/2/layout/IconVerticalSolidList"/>
    <dgm:cxn modelId="{26B28E4F-C414-8F46-AC7A-FE0DC782C6EB}" type="presParOf" srcId="{09406B07-06E6-45B8-A41A-C63FAE3E411B}" destId="{243DCF1D-05CD-4C05-8846-8A480D9B3CE0}" srcOrd="3" destOrd="0" presId="urn:microsoft.com/office/officeart/2018/2/layout/IconVerticalSolidList"/>
    <dgm:cxn modelId="{DC283D55-BF66-1946-BBFE-37566C3F0FF6}" type="presParOf" srcId="{79C97D4D-7FD6-4AF5-AAD9-C7D78FCBC37D}" destId="{6515ADE6-2AFC-4C7A-82B0-D0ABFA162559}" srcOrd="3" destOrd="0" presId="urn:microsoft.com/office/officeart/2018/2/layout/IconVerticalSolidList"/>
    <dgm:cxn modelId="{ADD0F3B8-98A7-CA4F-9D8D-E9A2FA4FEA0D}" type="presParOf" srcId="{79C97D4D-7FD6-4AF5-AAD9-C7D78FCBC37D}" destId="{050C9C75-2A35-4255-81EA-6AA5E2566D2B}" srcOrd="4" destOrd="0" presId="urn:microsoft.com/office/officeart/2018/2/layout/IconVerticalSolidList"/>
    <dgm:cxn modelId="{121041DA-A095-224B-9FE1-B9022DE3F062}" type="presParOf" srcId="{050C9C75-2A35-4255-81EA-6AA5E2566D2B}" destId="{AD7C20C0-D3B2-42E6-ADF7-F4A5F28CC834}" srcOrd="0" destOrd="0" presId="urn:microsoft.com/office/officeart/2018/2/layout/IconVerticalSolidList"/>
    <dgm:cxn modelId="{F09D11E0-09E0-D646-A82E-9EB2AFF55DDF}" type="presParOf" srcId="{050C9C75-2A35-4255-81EA-6AA5E2566D2B}" destId="{040EFB0C-252C-4F65-B30F-FDE6ADCB802A}" srcOrd="1" destOrd="0" presId="urn:microsoft.com/office/officeart/2018/2/layout/IconVerticalSolidList"/>
    <dgm:cxn modelId="{D5A2016D-641D-9D4C-8F50-C3482B8ACCF4}" type="presParOf" srcId="{050C9C75-2A35-4255-81EA-6AA5E2566D2B}" destId="{1A792267-B822-46F2-BAA7-8E8ABA15AAB8}" srcOrd="2" destOrd="0" presId="urn:microsoft.com/office/officeart/2018/2/layout/IconVerticalSolidList"/>
    <dgm:cxn modelId="{3B399AC9-D438-734B-B40A-A648044B4D58}" type="presParOf" srcId="{050C9C75-2A35-4255-81EA-6AA5E2566D2B}" destId="{E848BC75-02C7-46F2-894C-21BA0ACEAC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5E6D0D-281D-4312-BD11-C6D3CF311E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628922-4D65-43AE-A34B-6F01FB820C55}">
      <dgm:prSet/>
      <dgm:spPr/>
      <dgm:t>
        <a:bodyPr/>
        <a:lstStyle/>
        <a:p>
          <a:r>
            <a:rPr lang="en-US" b="1"/>
            <a:t>No Outliers Detected</a:t>
          </a:r>
          <a:r>
            <a:rPr lang="en-US"/>
            <a:t>:</a:t>
          </a:r>
        </a:p>
      </dgm:t>
    </dgm:pt>
    <dgm:pt modelId="{5F6FC76E-C126-49C2-BBD3-8389B31073B1}" type="parTrans" cxnId="{48FF39D9-1EDC-40ED-8275-56B3B9448F00}">
      <dgm:prSet/>
      <dgm:spPr/>
      <dgm:t>
        <a:bodyPr/>
        <a:lstStyle/>
        <a:p>
          <a:endParaRPr lang="en-US"/>
        </a:p>
      </dgm:t>
    </dgm:pt>
    <dgm:pt modelId="{E9DBC8D4-E352-46E2-9E6E-913FC5EE9529}" type="sibTrans" cxnId="{48FF39D9-1EDC-40ED-8275-56B3B9448F00}">
      <dgm:prSet/>
      <dgm:spPr/>
      <dgm:t>
        <a:bodyPr/>
        <a:lstStyle/>
        <a:p>
          <a:endParaRPr lang="en-US"/>
        </a:p>
      </dgm:t>
    </dgm:pt>
    <dgm:pt modelId="{869F3361-7FEE-4039-A18D-CE023EFC3BEA}">
      <dgm:prSet/>
      <dgm:spPr/>
      <dgm:t>
        <a:bodyPr/>
        <a:lstStyle/>
        <a:p>
          <a:r>
            <a:rPr lang="en-US" b="1" dirty="0"/>
            <a:t>All values in Age, Nodule Size, and Family History fall within the acceptable range</a:t>
          </a:r>
          <a:r>
            <a:rPr lang="en-US" dirty="0"/>
            <a:t> defined by IQR.</a:t>
          </a:r>
        </a:p>
      </dgm:t>
    </dgm:pt>
    <dgm:pt modelId="{444A07D6-D8E5-4F38-B44E-A82EF3CBCFEB}" type="parTrans" cxnId="{E8EA0B07-AA78-413D-8DC1-849FE31107F6}">
      <dgm:prSet/>
      <dgm:spPr/>
      <dgm:t>
        <a:bodyPr/>
        <a:lstStyle/>
        <a:p>
          <a:endParaRPr lang="en-US"/>
        </a:p>
      </dgm:t>
    </dgm:pt>
    <dgm:pt modelId="{489B8E18-7247-4398-ABFE-0BB7804C91BE}" type="sibTrans" cxnId="{E8EA0B07-AA78-413D-8DC1-849FE31107F6}">
      <dgm:prSet/>
      <dgm:spPr/>
      <dgm:t>
        <a:bodyPr/>
        <a:lstStyle/>
        <a:p>
          <a:endParaRPr lang="en-US"/>
        </a:p>
      </dgm:t>
    </dgm:pt>
    <dgm:pt modelId="{51B27784-1AE9-4CE5-953E-6E4837EB12A2}">
      <dgm:prSet/>
      <dgm:spPr/>
      <dgm:t>
        <a:bodyPr/>
        <a:lstStyle/>
        <a:p>
          <a:r>
            <a:rPr lang="en-US" b="1"/>
            <a:t>No extreme outliers</a:t>
          </a:r>
          <a:r>
            <a:rPr lang="en-US"/>
            <a:t> were found in these variables.</a:t>
          </a:r>
        </a:p>
      </dgm:t>
    </dgm:pt>
    <dgm:pt modelId="{A6EB279C-AACF-4F62-B949-35BD82400E2A}" type="parTrans" cxnId="{B4E13093-320A-4637-B425-39C11B541504}">
      <dgm:prSet/>
      <dgm:spPr/>
      <dgm:t>
        <a:bodyPr/>
        <a:lstStyle/>
        <a:p>
          <a:endParaRPr lang="en-US"/>
        </a:p>
      </dgm:t>
    </dgm:pt>
    <dgm:pt modelId="{E3D816E2-A246-4774-A8A4-1955BF3093DD}" type="sibTrans" cxnId="{B4E13093-320A-4637-B425-39C11B541504}">
      <dgm:prSet/>
      <dgm:spPr/>
      <dgm:t>
        <a:bodyPr/>
        <a:lstStyle/>
        <a:p>
          <a:endParaRPr lang="en-US"/>
        </a:p>
      </dgm:t>
    </dgm:pt>
    <dgm:pt modelId="{6A426141-4F0D-4418-8734-F4B2269A87E3}">
      <dgm:prSet/>
      <dgm:spPr/>
      <dgm:t>
        <a:bodyPr/>
        <a:lstStyle/>
        <a:p>
          <a:r>
            <a:rPr lang="en-US" b="1"/>
            <a:t>Age Distribution</a:t>
          </a:r>
          <a:r>
            <a:rPr lang="en-US"/>
            <a:t>:</a:t>
          </a:r>
        </a:p>
      </dgm:t>
    </dgm:pt>
    <dgm:pt modelId="{ADD354C7-04E3-4ACA-871E-98699CFE8D9A}" type="parTrans" cxnId="{EB7B18EE-E732-4A41-AC18-2F0E108E8651}">
      <dgm:prSet/>
      <dgm:spPr/>
      <dgm:t>
        <a:bodyPr/>
        <a:lstStyle/>
        <a:p>
          <a:endParaRPr lang="en-US"/>
        </a:p>
      </dgm:t>
    </dgm:pt>
    <dgm:pt modelId="{A709714C-78F4-4854-A2B9-A9E8673631DD}" type="sibTrans" cxnId="{EB7B18EE-E732-4A41-AC18-2F0E108E8651}">
      <dgm:prSet/>
      <dgm:spPr/>
      <dgm:t>
        <a:bodyPr/>
        <a:lstStyle/>
        <a:p>
          <a:endParaRPr lang="en-US"/>
        </a:p>
      </dgm:t>
    </dgm:pt>
    <dgm:pt modelId="{81303A7A-1FC6-4A17-B0BF-B791C05E172D}">
      <dgm:prSet/>
      <dgm:spPr/>
      <dgm:t>
        <a:bodyPr/>
        <a:lstStyle/>
        <a:p>
          <a:r>
            <a:rPr lang="en-US"/>
            <a:t>Patients </a:t>
          </a:r>
          <a:r>
            <a:rPr lang="en-US" b="1"/>
            <a:t>aged 33 to 71 years</a:t>
          </a:r>
          <a:r>
            <a:rPr lang="en-US"/>
            <a:t> represent the </a:t>
          </a:r>
          <a:r>
            <a:rPr lang="en-US" b="1"/>
            <a:t>middle 50%</a:t>
          </a:r>
          <a:r>
            <a:rPr lang="en-US"/>
            <a:t> of the dataset.</a:t>
          </a:r>
        </a:p>
      </dgm:t>
    </dgm:pt>
    <dgm:pt modelId="{1DB8356B-600A-4A39-8BA8-EBF05F341EE6}" type="parTrans" cxnId="{E434970D-FF09-4635-A4C4-8A4407261C58}">
      <dgm:prSet/>
      <dgm:spPr/>
      <dgm:t>
        <a:bodyPr/>
        <a:lstStyle/>
        <a:p>
          <a:endParaRPr lang="en-US"/>
        </a:p>
      </dgm:t>
    </dgm:pt>
    <dgm:pt modelId="{E5A4D102-89FA-458D-8B2F-96F27B7F2EF4}" type="sibTrans" cxnId="{E434970D-FF09-4635-A4C4-8A4407261C58}">
      <dgm:prSet/>
      <dgm:spPr/>
      <dgm:t>
        <a:bodyPr/>
        <a:lstStyle/>
        <a:p>
          <a:endParaRPr lang="en-US"/>
        </a:p>
      </dgm:t>
    </dgm:pt>
    <dgm:pt modelId="{4D834EE6-B12B-4A0D-B039-5EDB699A74FE}">
      <dgm:prSet/>
      <dgm:spPr/>
      <dgm:t>
        <a:bodyPr/>
        <a:lstStyle/>
        <a:p>
          <a:r>
            <a:rPr lang="en-US"/>
            <a:t>Since the </a:t>
          </a:r>
          <a:r>
            <a:rPr lang="en-US" b="1"/>
            <a:t>lower bound (-24)</a:t>
          </a:r>
          <a:r>
            <a:rPr lang="en-US"/>
            <a:t> and </a:t>
          </a:r>
          <a:r>
            <a:rPr lang="en-US" b="1"/>
            <a:t>upper bound (128)</a:t>
          </a:r>
          <a:r>
            <a:rPr lang="en-US"/>
            <a:t> are far beyond realistic ages, </a:t>
          </a:r>
          <a:r>
            <a:rPr lang="en-US" b="1"/>
            <a:t>no outliers</a:t>
          </a:r>
          <a:r>
            <a:rPr lang="en-US"/>
            <a:t> exist in Age.</a:t>
          </a:r>
        </a:p>
      </dgm:t>
    </dgm:pt>
    <dgm:pt modelId="{B0C35973-33EE-46BD-A78C-B7494430A8DD}" type="parTrans" cxnId="{2EA3B6D5-747C-426A-A836-11C90C59F552}">
      <dgm:prSet/>
      <dgm:spPr/>
      <dgm:t>
        <a:bodyPr/>
        <a:lstStyle/>
        <a:p>
          <a:endParaRPr lang="en-US"/>
        </a:p>
      </dgm:t>
    </dgm:pt>
    <dgm:pt modelId="{52CDC8FC-A669-47C2-9080-686FD22811FF}" type="sibTrans" cxnId="{2EA3B6D5-747C-426A-A836-11C90C59F552}">
      <dgm:prSet/>
      <dgm:spPr/>
      <dgm:t>
        <a:bodyPr/>
        <a:lstStyle/>
        <a:p>
          <a:endParaRPr lang="en-US"/>
        </a:p>
      </dgm:t>
    </dgm:pt>
    <dgm:pt modelId="{D35F8408-F151-4A4B-809C-15A7708F59F0}">
      <dgm:prSet/>
      <dgm:spPr/>
      <dgm:t>
        <a:bodyPr/>
        <a:lstStyle/>
        <a:p>
          <a:r>
            <a:rPr lang="en-US" b="1"/>
            <a:t>Nodule Size Range</a:t>
          </a:r>
          <a:r>
            <a:rPr lang="en-US"/>
            <a:t>:</a:t>
          </a:r>
        </a:p>
      </dgm:t>
    </dgm:pt>
    <dgm:pt modelId="{A169E6F7-95E4-496D-916D-79DBFA4564E7}" type="parTrans" cxnId="{FF934627-7D5E-4036-AEDA-C55A18C7424E}">
      <dgm:prSet/>
      <dgm:spPr/>
      <dgm:t>
        <a:bodyPr/>
        <a:lstStyle/>
        <a:p>
          <a:endParaRPr lang="en-US"/>
        </a:p>
      </dgm:t>
    </dgm:pt>
    <dgm:pt modelId="{8BB50652-CD4A-4119-8F58-DAA47A8A0A52}" type="sibTrans" cxnId="{FF934627-7D5E-4036-AEDA-C55A18C7424E}">
      <dgm:prSet/>
      <dgm:spPr/>
      <dgm:t>
        <a:bodyPr/>
        <a:lstStyle/>
        <a:p>
          <a:endParaRPr lang="en-US"/>
        </a:p>
      </dgm:t>
    </dgm:pt>
    <dgm:pt modelId="{73EF1B13-DB72-4CD3-B669-64E6F9AEBAE5}">
      <dgm:prSet/>
      <dgm:spPr/>
      <dgm:t>
        <a:bodyPr/>
        <a:lstStyle/>
        <a:p>
          <a:r>
            <a:rPr lang="en-US"/>
            <a:t>Nodules </a:t>
          </a:r>
          <a:r>
            <a:rPr lang="en-US" b="1"/>
            <a:t>between 1.25 cm and 3.76 cm</a:t>
          </a:r>
          <a:r>
            <a:rPr lang="en-US"/>
            <a:t> represent </a:t>
          </a:r>
          <a:r>
            <a:rPr lang="en-US" b="1"/>
            <a:t>the middle 50% of the data</a:t>
          </a:r>
          <a:r>
            <a:rPr lang="en-US"/>
            <a:t>.</a:t>
          </a:r>
        </a:p>
      </dgm:t>
    </dgm:pt>
    <dgm:pt modelId="{0790DB93-343C-4091-BBEB-B077BE8A0CAB}" type="parTrans" cxnId="{6E27FA4F-F34E-4E04-98C9-673BFACCF0E7}">
      <dgm:prSet/>
      <dgm:spPr/>
      <dgm:t>
        <a:bodyPr/>
        <a:lstStyle/>
        <a:p>
          <a:endParaRPr lang="en-US"/>
        </a:p>
      </dgm:t>
    </dgm:pt>
    <dgm:pt modelId="{A16978FE-046E-42EB-95E9-BED806A43C43}" type="sibTrans" cxnId="{6E27FA4F-F34E-4E04-98C9-673BFACCF0E7}">
      <dgm:prSet/>
      <dgm:spPr/>
      <dgm:t>
        <a:bodyPr/>
        <a:lstStyle/>
        <a:p>
          <a:endParaRPr lang="en-US"/>
        </a:p>
      </dgm:t>
    </dgm:pt>
    <dgm:pt modelId="{27A28E14-45A8-410E-BEC4-CB9AA77E1689}">
      <dgm:prSet/>
      <dgm:spPr/>
      <dgm:t>
        <a:bodyPr/>
        <a:lstStyle/>
        <a:p>
          <a:r>
            <a:rPr lang="en-US" b="1"/>
            <a:t>No extreme nodule sizes</a:t>
          </a:r>
          <a:r>
            <a:rPr lang="en-US"/>
            <a:t> were found beyond the upper bound of 7.52 cm.</a:t>
          </a:r>
        </a:p>
      </dgm:t>
    </dgm:pt>
    <dgm:pt modelId="{5D8EB8DB-952E-4E96-BDF2-7905537BA84A}" type="parTrans" cxnId="{C5ED4DD3-2502-417E-959B-1F3A374B643E}">
      <dgm:prSet/>
      <dgm:spPr/>
      <dgm:t>
        <a:bodyPr/>
        <a:lstStyle/>
        <a:p>
          <a:endParaRPr lang="en-US"/>
        </a:p>
      </dgm:t>
    </dgm:pt>
    <dgm:pt modelId="{7A790079-7F60-4E63-B8AF-7E02FB38FE1E}" type="sibTrans" cxnId="{C5ED4DD3-2502-417E-959B-1F3A374B643E}">
      <dgm:prSet/>
      <dgm:spPr/>
      <dgm:t>
        <a:bodyPr/>
        <a:lstStyle/>
        <a:p>
          <a:endParaRPr lang="en-US"/>
        </a:p>
      </dgm:t>
    </dgm:pt>
    <dgm:pt modelId="{4F656FF2-C130-4E01-BBA9-A48BA618392F}">
      <dgm:prSet/>
      <dgm:spPr/>
      <dgm:t>
        <a:bodyPr/>
        <a:lstStyle/>
        <a:p>
          <a:r>
            <a:rPr lang="en-US" b="1"/>
            <a:t>Family History</a:t>
          </a:r>
          <a:r>
            <a:rPr lang="en-US"/>
            <a:t>:</a:t>
          </a:r>
        </a:p>
      </dgm:t>
    </dgm:pt>
    <dgm:pt modelId="{71493A34-B154-4C8E-9BFE-978099608001}" type="parTrans" cxnId="{22EA1410-19F5-4660-98AE-F6BF70120A75}">
      <dgm:prSet/>
      <dgm:spPr/>
      <dgm:t>
        <a:bodyPr/>
        <a:lstStyle/>
        <a:p>
          <a:endParaRPr lang="en-US"/>
        </a:p>
      </dgm:t>
    </dgm:pt>
    <dgm:pt modelId="{CD5C4CB5-98CA-4DFD-960B-B2FA46BDC39B}" type="sibTrans" cxnId="{22EA1410-19F5-4660-98AE-F6BF70120A75}">
      <dgm:prSet/>
      <dgm:spPr/>
      <dgm:t>
        <a:bodyPr/>
        <a:lstStyle/>
        <a:p>
          <a:endParaRPr lang="en-US"/>
        </a:p>
      </dgm:t>
    </dgm:pt>
    <dgm:pt modelId="{CAB06E24-D36E-45D7-BB8F-B8B59C744474}">
      <dgm:prSet/>
      <dgm:spPr/>
      <dgm:t>
        <a:bodyPr/>
        <a:lstStyle/>
        <a:p>
          <a:r>
            <a:rPr lang="en-US"/>
            <a:t>Since </a:t>
          </a:r>
          <a:r>
            <a:rPr lang="en-US" b="1"/>
            <a:t>Family History is a binary variable (0=No, 1=Yes)</a:t>
          </a:r>
          <a:r>
            <a:rPr lang="en-US"/>
            <a:t>, the </a:t>
          </a:r>
          <a:r>
            <a:rPr lang="en-US" b="1"/>
            <a:t>IQR method is not the best way to detect outliers</a:t>
          </a:r>
          <a:r>
            <a:rPr lang="en-US"/>
            <a:t>.</a:t>
          </a:r>
        </a:p>
      </dgm:t>
    </dgm:pt>
    <dgm:pt modelId="{01640B3C-BB09-4E5D-ABA1-A93E2A2CA6A8}" type="parTrans" cxnId="{E7D88A2F-600B-4D4D-9453-F58E38BC72EE}">
      <dgm:prSet/>
      <dgm:spPr/>
      <dgm:t>
        <a:bodyPr/>
        <a:lstStyle/>
        <a:p>
          <a:endParaRPr lang="en-US"/>
        </a:p>
      </dgm:t>
    </dgm:pt>
    <dgm:pt modelId="{3F822040-2621-494F-A578-01E9C827AE5A}" type="sibTrans" cxnId="{E7D88A2F-600B-4D4D-9453-F58E38BC72EE}">
      <dgm:prSet/>
      <dgm:spPr/>
      <dgm:t>
        <a:bodyPr/>
        <a:lstStyle/>
        <a:p>
          <a:endParaRPr lang="en-US"/>
        </a:p>
      </dgm:t>
    </dgm:pt>
    <dgm:pt modelId="{F2D2C3BF-BBC5-4455-BC40-9B9E17F390C1}">
      <dgm:prSet/>
      <dgm:spPr/>
      <dgm:t>
        <a:bodyPr/>
        <a:lstStyle/>
        <a:p>
          <a:r>
            <a:rPr lang="en-US"/>
            <a:t>There are </a:t>
          </a:r>
          <a:r>
            <a:rPr lang="en-US" b="1"/>
            <a:t>no abnormal values</a:t>
          </a:r>
          <a:r>
            <a:rPr lang="en-US"/>
            <a:t> beyond the standard range of 0-1.</a:t>
          </a:r>
        </a:p>
      </dgm:t>
    </dgm:pt>
    <dgm:pt modelId="{41CCDD07-E551-485F-8284-3C50F778169B}" type="parTrans" cxnId="{15867FF3-5302-4575-AB9D-2D5D494BFC78}">
      <dgm:prSet/>
      <dgm:spPr/>
      <dgm:t>
        <a:bodyPr/>
        <a:lstStyle/>
        <a:p>
          <a:endParaRPr lang="en-US"/>
        </a:p>
      </dgm:t>
    </dgm:pt>
    <dgm:pt modelId="{E2010A17-F2E4-46F5-B7D4-B235DCBCB5AB}" type="sibTrans" cxnId="{15867FF3-5302-4575-AB9D-2D5D494BFC78}">
      <dgm:prSet/>
      <dgm:spPr/>
      <dgm:t>
        <a:bodyPr/>
        <a:lstStyle/>
        <a:p>
          <a:endParaRPr lang="en-US"/>
        </a:p>
      </dgm:t>
    </dgm:pt>
    <dgm:pt modelId="{0F68CAA2-4804-DA43-842D-FD13D00C2A3B}" type="pres">
      <dgm:prSet presAssocID="{315E6D0D-281D-4312-BD11-C6D3CF311E18}" presName="linear" presStyleCnt="0">
        <dgm:presLayoutVars>
          <dgm:animLvl val="lvl"/>
          <dgm:resizeHandles val="exact"/>
        </dgm:presLayoutVars>
      </dgm:prSet>
      <dgm:spPr/>
    </dgm:pt>
    <dgm:pt modelId="{FED9A48A-C8BB-D349-A577-FD564282297C}" type="pres">
      <dgm:prSet presAssocID="{1E628922-4D65-43AE-A34B-6F01FB820C5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7451653-DE09-3440-9ABA-F38B91A73E33}" type="pres">
      <dgm:prSet presAssocID="{1E628922-4D65-43AE-A34B-6F01FB820C55}" presName="childText" presStyleLbl="revTx" presStyleIdx="0" presStyleCnt="4">
        <dgm:presLayoutVars>
          <dgm:bulletEnabled val="1"/>
        </dgm:presLayoutVars>
      </dgm:prSet>
      <dgm:spPr/>
    </dgm:pt>
    <dgm:pt modelId="{AE7AC9EF-A9BE-9D43-A1D3-3546C09EDC9D}" type="pres">
      <dgm:prSet presAssocID="{6A426141-4F0D-4418-8734-F4B2269A87E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2559EE4-9AA5-2246-AAAA-AA40CC5587CC}" type="pres">
      <dgm:prSet presAssocID="{6A426141-4F0D-4418-8734-F4B2269A87E3}" presName="childText" presStyleLbl="revTx" presStyleIdx="1" presStyleCnt="4">
        <dgm:presLayoutVars>
          <dgm:bulletEnabled val="1"/>
        </dgm:presLayoutVars>
      </dgm:prSet>
      <dgm:spPr/>
    </dgm:pt>
    <dgm:pt modelId="{2FC87728-B4DC-3F44-8D4A-011C8891CDFD}" type="pres">
      <dgm:prSet presAssocID="{D35F8408-F151-4A4B-809C-15A7708F59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55CB30-421E-A048-BC9A-244426EA4A9E}" type="pres">
      <dgm:prSet presAssocID="{D35F8408-F151-4A4B-809C-15A7708F59F0}" presName="childText" presStyleLbl="revTx" presStyleIdx="2" presStyleCnt="4">
        <dgm:presLayoutVars>
          <dgm:bulletEnabled val="1"/>
        </dgm:presLayoutVars>
      </dgm:prSet>
      <dgm:spPr/>
    </dgm:pt>
    <dgm:pt modelId="{03A9AC47-91F9-BB47-9222-B956175AC698}" type="pres">
      <dgm:prSet presAssocID="{4F656FF2-C130-4E01-BBA9-A48BA618392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1C37B47-51F3-8642-91F5-D38CA69882BE}" type="pres">
      <dgm:prSet presAssocID="{4F656FF2-C130-4E01-BBA9-A48BA618392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8EA0B07-AA78-413D-8DC1-849FE31107F6}" srcId="{1E628922-4D65-43AE-A34B-6F01FB820C55}" destId="{869F3361-7FEE-4039-A18D-CE023EFC3BEA}" srcOrd="0" destOrd="0" parTransId="{444A07D6-D8E5-4F38-B44E-A82EF3CBCFEB}" sibTransId="{489B8E18-7247-4398-ABFE-0BB7804C91BE}"/>
    <dgm:cxn modelId="{E434970D-FF09-4635-A4C4-8A4407261C58}" srcId="{6A426141-4F0D-4418-8734-F4B2269A87E3}" destId="{81303A7A-1FC6-4A17-B0BF-B791C05E172D}" srcOrd="0" destOrd="0" parTransId="{1DB8356B-600A-4A39-8BA8-EBF05F341EE6}" sibTransId="{E5A4D102-89FA-458D-8B2F-96F27B7F2EF4}"/>
    <dgm:cxn modelId="{22EA1410-19F5-4660-98AE-F6BF70120A75}" srcId="{315E6D0D-281D-4312-BD11-C6D3CF311E18}" destId="{4F656FF2-C130-4E01-BBA9-A48BA618392F}" srcOrd="3" destOrd="0" parTransId="{71493A34-B154-4C8E-9BFE-978099608001}" sibTransId="{CD5C4CB5-98CA-4DFD-960B-B2FA46BDC39B}"/>
    <dgm:cxn modelId="{B1C79619-C364-FD4F-835A-659B5EA66A66}" type="presOf" srcId="{51B27784-1AE9-4CE5-953E-6E4837EB12A2}" destId="{E7451653-DE09-3440-9ABA-F38B91A73E33}" srcOrd="0" destOrd="1" presId="urn:microsoft.com/office/officeart/2005/8/layout/vList2"/>
    <dgm:cxn modelId="{47C6611C-3D47-5D48-A4B6-A4F92B3F4813}" type="presOf" srcId="{4D834EE6-B12B-4A0D-B039-5EDB699A74FE}" destId="{62559EE4-9AA5-2246-AAAA-AA40CC5587CC}" srcOrd="0" destOrd="1" presId="urn:microsoft.com/office/officeart/2005/8/layout/vList2"/>
    <dgm:cxn modelId="{FF934627-7D5E-4036-AEDA-C55A18C7424E}" srcId="{315E6D0D-281D-4312-BD11-C6D3CF311E18}" destId="{D35F8408-F151-4A4B-809C-15A7708F59F0}" srcOrd="2" destOrd="0" parTransId="{A169E6F7-95E4-496D-916D-79DBFA4564E7}" sibTransId="{8BB50652-CD4A-4119-8F58-DAA47A8A0A52}"/>
    <dgm:cxn modelId="{E7D88A2F-600B-4D4D-9453-F58E38BC72EE}" srcId="{4F656FF2-C130-4E01-BBA9-A48BA618392F}" destId="{CAB06E24-D36E-45D7-BB8F-B8B59C744474}" srcOrd="0" destOrd="0" parTransId="{01640B3C-BB09-4E5D-ABA1-A93E2A2CA6A8}" sibTransId="{3F822040-2621-494F-A578-01E9C827AE5A}"/>
    <dgm:cxn modelId="{4C466932-AD4D-D545-AE8A-AAD2C1B2F23E}" type="presOf" srcId="{315E6D0D-281D-4312-BD11-C6D3CF311E18}" destId="{0F68CAA2-4804-DA43-842D-FD13D00C2A3B}" srcOrd="0" destOrd="0" presId="urn:microsoft.com/office/officeart/2005/8/layout/vList2"/>
    <dgm:cxn modelId="{0D7F0539-EA23-AF47-B0CA-706806278999}" type="presOf" srcId="{1E628922-4D65-43AE-A34B-6F01FB820C55}" destId="{FED9A48A-C8BB-D349-A577-FD564282297C}" srcOrd="0" destOrd="0" presId="urn:microsoft.com/office/officeart/2005/8/layout/vList2"/>
    <dgm:cxn modelId="{6E27FA4F-F34E-4E04-98C9-673BFACCF0E7}" srcId="{D35F8408-F151-4A4B-809C-15A7708F59F0}" destId="{73EF1B13-DB72-4CD3-B669-64E6F9AEBAE5}" srcOrd="0" destOrd="0" parTransId="{0790DB93-343C-4091-BBEB-B077BE8A0CAB}" sibTransId="{A16978FE-046E-42EB-95E9-BED806A43C43}"/>
    <dgm:cxn modelId="{3F497B59-7DCC-4546-9EE8-C6F6C500DCFC}" type="presOf" srcId="{D35F8408-F151-4A4B-809C-15A7708F59F0}" destId="{2FC87728-B4DC-3F44-8D4A-011C8891CDFD}" srcOrd="0" destOrd="0" presId="urn:microsoft.com/office/officeart/2005/8/layout/vList2"/>
    <dgm:cxn modelId="{34C7B16F-F88B-FE4C-8723-F42942475B5B}" type="presOf" srcId="{869F3361-7FEE-4039-A18D-CE023EFC3BEA}" destId="{E7451653-DE09-3440-9ABA-F38B91A73E33}" srcOrd="0" destOrd="0" presId="urn:microsoft.com/office/officeart/2005/8/layout/vList2"/>
    <dgm:cxn modelId="{3B428371-1578-BD47-9541-DD23410D95F4}" type="presOf" srcId="{4F656FF2-C130-4E01-BBA9-A48BA618392F}" destId="{03A9AC47-91F9-BB47-9222-B956175AC698}" srcOrd="0" destOrd="0" presId="urn:microsoft.com/office/officeart/2005/8/layout/vList2"/>
    <dgm:cxn modelId="{D6017B74-8700-8840-BB1C-51554124A488}" type="presOf" srcId="{F2D2C3BF-BBC5-4455-BC40-9B9E17F390C1}" destId="{91C37B47-51F3-8642-91F5-D38CA69882BE}" srcOrd="0" destOrd="1" presId="urn:microsoft.com/office/officeart/2005/8/layout/vList2"/>
    <dgm:cxn modelId="{3EFDC584-37E5-9848-A23F-2F44C5E5D760}" type="presOf" srcId="{73EF1B13-DB72-4CD3-B669-64E6F9AEBAE5}" destId="{C755CB30-421E-A048-BC9A-244426EA4A9E}" srcOrd="0" destOrd="0" presId="urn:microsoft.com/office/officeart/2005/8/layout/vList2"/>
    <dgm:cxn modelId="{B4E13093-320A-4637-B425-39C11B541504}" srcId="{1E628922-4D65-43AE-A34B-6F01FB820C55}" destId="{51B27784-1AE9-4CE5-953E-6E4837EB12A2}" srcOrd="1" destOrd="0" parTransId="{A6EB279C-AACF-4F62-B949-35BD82400E2A}" sibTransId="{E3D816E2-A246-4774-A8A4-1955BF3093DD}"/>
    <dgm:cxn modelId="{81B371B4-7E29-7D49-B982-8003A4C91675}" type="presOf" srcId="{27A28E14-45A8-410E-BEC4-CB9AA77E1689}" destId="{C755CB30-421E-A048-BC9A-244426EA4A9E}" srcOrd="0" destOrd="1" presId="urn:microsoft.com/office/officeart/2005/8/layout/vList2"/>
    <dgm:cxn modelId="{C5ED4DD3-2502-417E-959B-1F3A374B643E}" srcId="{D35F8408-F151-4A4B-809C-15A7708F59F0}" destId="{27A28E14-45A8-410E-BEC4-CB9AA77E1689}" srcOrd="1" destOrd="0" parTransId="{5D8EB8DB-952E-4E96-BDF2-7905537BA84A}" sibTransId="{7A790079-7F60-4E63-B8AF-7E02FB38FE1E}"/>
    <dgm:cxn modelId="{2EA3B6D5-747C-426A-A836-11C90C59F552}" srcId="{6A426141-4F0D-4418-8734-F4B2269A87E3}" destId="{4D834EE6-B12B-4A0D-B039-5EDB699A74FE}" srcOrd="1" destOrd="0" parTransId="{B0C35973-33EE-46BD-A78C-B7494430A8DD}" sibTransId="{52CDC8FC-A669-47C2-9080-686FD22811FF}"/>
    <dgm:cxn modelId="{48FF39D9-1EDC-40ED-8275-56B3B9448F00}" srcId="{315E6D0D-281D-4312-BD11-C6D3CF311E18}" destId="{1E628922-4D65-43AE-A34B-6F01FB820C55}" srcOrd="0" destOrd="0" parTransId="{5F6FC76E-C126-49C2-BBD3-8389B31073B1}" sibTransId="{E9DBC8D4-E352-46E2-9E6E-913FC5EE9529}"/>
    <dgm:cxn modelId="{EB7B18EE-E732-4A41-AC18-2F0E108E8651}" srcId="{315E6D0D-281D-4312-BD11-C6D3CF311E18}" destId="{6A426141-4F0D-4418-8734-F4B2269A87E3}" srcOrd="1" destOrd="0" parTransId="{ADD354C7-04E3-4ACA-871E-98699CFE8D9A}" sibTransId="{A709714C-78F4-4854-A2B9-A9E8673631DD}"/>
    <dgm:cxn modelId="{15867FF3-5302-4575-AB9D-2D5D494BFC78}" srcId="{4F656FF2-C130-4E01-BBA9-A48BA618392F}" destId="{F2D2C3BF-BBC5-4455-BC40-9B9E17F390C1}" srcOrd="1" destOrd="0" parTransId="{41CCDD07-E551-485F-8284-3C50F778169B}" sibTransId="{E2010A17-F2E4-46F5-B7D4-B235DCBCB5AB}"/>
    <dgm:cxn modelId="{02C603F4-BF5B-C441-8980-5CA3ED4AD5C1}" type="presOf" srcId="{81303A7A-1FC6-4A17-B0BF-B791C05E172D}" destId="{62559EE4-9AA5-2246-AAAA-AA40CC5587CC}" srcOrd="0" destOrd="0" presId="urn:microsoft.com/office/officeart/2005/8/layout/vList2"/>
    <dgm:cxn modelId="{46A7DAF4-13B5-974F-80FB-8124E9FFB25D}" type="presOf" srcId="{6A426141-4F0D-4418-8734-F4B2269A87E3}" destId="{AE7AC9EF-A9BE-9D43-A1D3-3546C09EDC9D}" srcOrd="0" destOrd="0" presId="urn:microsoft.com/office/officeart/2005/8/layout/vList2"/>
    <dgm:cxn modelId="{E5956DFE-A5F5-A44A-A9F2-98710C748DCE}" type="presOf" srcId="{CAB06E24-D36E-45D7-BB8F-B8B59C744474}" destId="{91C37B47-51F3-8642-91F5-D38CA69882BE}" srcOrd="0" destOrd="0" presId="urn:microsoft.com/office/officeart/2005/8/layout/vList2"/>
    <dgm:cxn modelId="{1426D562-3A32-7544-9E89-BE7AA06078D1}" type="presParOf" srcId="{0F68CAA2-4804-DA43-842D-FD13D00C2A3B}" destId="{FED9A48A-C8BB-D349-A577-FD564282297C}" srcOrd="0" destOrd="0" presId="urn:microsoft.com/office/officeart/2005/8/layout/vList2"/>
    <dgm:cxn modelId="{4EF410C0-4BF0-C64C-BE40-172617DB6689}" type="presParOf" srcId="{0F68CAA2-4804-DA43-842D-FD13D00C2A3B}" destId="{E7451653-DE09-3440-9ABA-F38B91A73E33}" srcOrd="1" destOrd="0" presId="urn:microsoft.com/office/officeart/2005/8/layout/vList2"/>
    <dgm:cxn modelId="{8795762B-2FD3-5E41-AB3F-7DF8DB1863F4}" type="presParOf" srcId="{0F68CAA2-4804-DA43-842D-FD13D00C2A3B}" destId="{AE7AC9EF-A9BE-9D43-A1D3-3546C09EDC9D}" srcOrd="2" destOrd="0" presId="urn:microsoft.com/office/officeart/2005/8/layout/vList2"/>
    <dgm:cxn modelId="{7EB61A86-CAB7-554D-9008-931946652981}" type="presParOf" srcId="{0F68CAA2-4804-DA43-842D-FD13D00C2A3B}" destId="{62559EE4-9AA5-2246-AAAA-AA40CC5587CC}" srcOrd="3" destOrd="0" presId="urn:microsoft.com/office/officeart/2005/8/layout/vList2"/>
    <dgm:cxn modelId="{A1DA5572-D357-084A-B73E-BD14F02A4DE1}" type="presParOf" srcId="{0F68CAA2-4804-DA43-842D-FD13D00C2A3B}" destId="{2FC87728-B4DC-3F44-8D4A-011C8891CDFD}" srcOrd="4" destOrd="0" presId="urn:microsoft.com/office/officeart/2005/8/layout/vList2"/>
    <dgm:cxn modelId="{D6C6C27B-FF3F-D646-8FCF-083D8590412C}" type="presParOf" srcId="{0F68CAA2-4804-DA43-842D-FD13D00C2A3B}" destId="{C755CB30-421E-A048-BC9A-244426EA4A9E}" srcOrd="5" destOrd="0" presId="urn:microsoft.com/office/officeart/2005/8/layout/vList2"/>
    <dgm:cxn modelId="{CE793478-1460-B041-8030-E13EB3DDB63B}" type="presParOf" srcId="{0F68CAA2-4804-DA43-842D-FD13D00C2A3B}" destId="{03A9AC47-91F9-BB47-9222-B956175AC698}" srcOrd="6" destOrd="0" presId="urn:microsoft.com/office/officeart/2005/8/layout/vList2"/>
    <dgm:cxn modelId="{806131D0-2464-C84F-8AA6-DC3FCD27AABA}" type="presParOf" srcId="{0F68CAA2-4804-DA43-842D-FD13D00C2A3B}" destId="{91C37B47-51F3-8642-91F5-D38CA69882B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57BF83-6A4F-4672-BAA4-735187D536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ED2498-C3B4-4F18-9C90-4108BE133CA6}">
      <dgm:prSet/>
      <dgm:spPr/>
      <dgm:t>
        <a:bodyPr/>
        <a:lstStyle/>
        <a:p>
          <a:r>
            <a:rPr lang="en-US" b="1"/>
            <a:t>Key Insights:</a:t>
          </a:r>
          <a:endParaRPr lang="en-US"/>
        </a:p>
      </dgm:t>
    </dgm:pt>
    <dgm:pt modelId="{678FEE1B-5F39-4C63-BEFF-EF06E850BD4E}" type="parTrans" cxnId="{EDB06CEC-CBCE-4000-BBEB-A559E2815F6E}">
      <dgm:prSet/>
      <dgm:spPr/>
      <dgm:t>
        <a:bodyPr/>
        <a:lstStyle/>
        <a:p>
          <a:endParaRPr lang="en-US"/>
        </a:p>
      </dgm:t>
    </dgm:pt>
    <dgm:pt modelId="{4AEBC0E8-575E-4D88-89A7-50AFBB144968}" type="sibTrans" cxnId="{EDB06CEC-CBCE-4000-BBEB-A559E2815F6E}">
      <dgm:prSet/>
      <dgm:spPr/>
      <dgm:t>
        <a:bodyPr/>
        <a:lstStyle/>
        <a:p>
          <a:endParaRPr lang="en-US"/>
        </a:p>
      </dgm:t>
    </dgm:pt>
    <dgm:pt modelId="{FD757FF9-64F6-4448-8344-7F95B07787C8}">
      <dgm:prSet/>
      <dgm:spPr/>
      <dgm:t>
        <a:bodyPr/>
        <a:lstStyle/>
        <a:p>
          <a:r>
            <a:rPr lang="en-US" dirty="0"/>
            <a:t>Age has a mean of 51.92 years, with a widespread (std dev = 21.63 years), suggesting that age distribution is diverse.</a:t>
          </a:r>
        </a:p>
      </dgm:t>
    </dgm:pt>
    <dgm:pt modelId="{3F1EEEC2-28F2-4417-9313-F3C8D696434D}" type="parTrans" cxnId="{F62B81D2-5A57-403F-8310-5A420E0719EC}">
      <dgm:prSet/>
      <dgm:spPr/>
      <dgm:t>
        <a:bodyPr/>
        <a:lstStyle/>
        <a:p>
          <a:endParaRPr lang="en-US"/>
        </a:p>
      </dgm:t>
    </dgm:pt>
    <dgm:pt modelId="{8E1D922C-6B2B-4075-9C1B-17454246FF58}" type="sibTrans" cxnId="{F62B81D2-5A57-403F-8310-5A420E0719EC}">
      <dgm:prSet/>
      <dgm:spPr/>
      <dgm:t>
        <a:bodyPr/>
        <a:lstStyle/>
        <a:p>
          <a:endParaRPr lang="en-US"/>
        </a:p>
      </dgm:t>
    </dgm:pt>
    <dgm:pt modelId="{2A90EE82-B995-40F4-9FE4-1F082458F95D}">
      <dgm:prSet/>
      <dgm:spPr/>
      <dgm:t>
        <a:bodyPr/>
        <a:lstStyle/>
        <a:p>
          <a:r>
            <a:rPr lang="en-US"/>
            <a:t>Nodule Size ranges from 0 cm to 5 cm, with a mean of 2.5 cm and mode at 2.51 cm, indicating that most nodules are small to medium-sized.</a:t>
          </a:r>
        </a:p>
      </dgm:t>
    </dgm:pt>
    <dgm:pt modelId="{31846931-BD7B-430C-B108-C09CA4D0965E}" type="parTrans" cxnId="{D0E1F032-31C8-4D6E-B0F2-FFAC5A68A547}">
      <dgm:prSet/>
      <dgm:spPr/>
      <dgm:t>
        <a:bodyPr/>
        <a:lstStyle/>
        <a:p>
          <a:endParaRPr lang="en-US"/>
        </a:p>
      </dgm:t>
    </dgm:pt>
    <dgm:pt modelId="{6434BB84-36E1-41CC-A285-36E926DBBB27}" type="sibTrans" cxnId="{D0E1F032-31C8-4D6E-B0F2-FFAC5A68A547}">
      <dgm:prSet/>
      <dgm:spPr/>
      <dgm:t>
        <a:bodyPr/>
        <a:lstStyle/>
        <a:p>
          <a:endParaRPr lang="en-US"/>
        </a:p>
      </dgm:t>
    </dgm:pt>
    <dgm:pt modelId="{8005778D-898E-4AC4-81F7-8D0C1388C471}">
      <dgm:prSet/>
      <dgm:spPr/>
      <dgm:t>
        <a:bodyPr/>
        <a:lstStyle/>
        <a:p>
          <a:r>
            <a:rPr lang="en-US"/>
            <a:t>Radiation Exposure and Family History are binary variables (0 = No, 1 = Yes).</a:t>
          </a:r>
        </a:p>
      </dgm:t>
    </dgm:pt>
    <dgm:pt modelId="{8E0D0D49-66C4-4DCC-97A9-DDCA22D5AB9F}" type="parTrans" cxnId="{201B8BEA-3203-43B8-A23F-03ACE5539544}">
      <dgm:prSet/>
      <dgm:spPr/>
      <dgm:t>
        <a:bodyPr/>
        <a:lstStyle/>
        <a:p>
          <a:endParaRPr lang="en-US"/>
        </a:p>
      </dgm:t>
    </dgm:pt>
    <dgm:pt modelId="{44C2813A-E0A7-4960-8354-9A1D55DBDEF6}" type="sibTrans" cxnId="{201B8BEA-3203-43B8-A23F-03ACE5539544}">
      <dgm:prSet/>
      <dgm:spPr/>
      <dgm:t>
        <a:bodyPr/>
        <a:lstStyle/>
        <a:p>
          <a:endParaRPr lang="en-US"/>
        </a:p>
      </dgm:t>
    </dgm:pt>
    <dgm:pt modelId="{E0F0B100-AE4F-42CC-A9C5-D81298938191}">
      <dgm:prSet/>
      <dgm:spPr/>
      <dgm:t>
        <a:bodyPr/>
        <a:lstStyle/>
        <a:p>
          <a:r>
            <a:rPr lang="en-US"/>
            <a:t>Diagnosis (Benign = 0, Malignant = 1) has a mean of 0.23, reflecting the imbalance between benign (77%) and malignant (23%) cases.</a:t>
          </a:r>
        </a:p>
      </dgm:t>
    </dgm:pt>
    <dgm:pt modelId="{DB4038F5-0D0A-4086-8B08-41D419842827}" type="parTrans" cxnId="{9A60D830-49FC-42A4-A879-5A849810435A}">
      <dgm:prSet/>
      <dgm:spPr/>
      <dgm:t>
        <a:bodyPr/>
        <a:lstStyle/>
        <a:p>
          <a:endParaRPr lang="en-US"/>
        </a:p>
      </dgm:t>
    </dgm:pt>
    <dgm:pt modelId="{E3265773-A1AE-4D10-8FB3-E6417F2EAD8B}" type="sibTrans" cxnId="{9A60D830-49FC-42A4-A879-5A849810435A}">
      <dgm:prSet/>
      <dgm:spPr/>
      <dgm:t>
        <a:bodyPr/>
        <a:lstStyle/>
        <a:p>
          <a:endParaRPr lang="en-US"/>
        </a:p>
      </dgm:t>
    </dgm:pt>
    <dgm:pt modelId="{27885688-6BCD-4C4A-9C9A-FA4BA264889F}">
      <dgm:prSet/>
      <dgm:spPr/>
      <dgm:t>
        <a:bodyPr/>
        <a:lstStyle/>
        <a:p>
          <a:r>
            <a:rPr lang="en-US"/>
            <a:t>Right Tails (Max values) indicate potential outliers in Age and Nodule Size, requiring further investigation.</a:t>
          </a:r>
        </a:p>
      </dgm:t>
    </dgm:pt>
    <dgm:pt modelId="{371D3B7C-4C3F-4A7D-95BB-F4DA4E323560}" type="parTrans" cxnId="{883B1812-B9DD-4565-BB65-E8E1093D757A}">
      <dgm:prSet/>
      <dgm:spPr/>
      <dgm:t>
        <a:bodyPr/>
        <a:lstStyle/>
        <a:p>
          <a:endParaRPr lang="en-US"/>
        </a:p>
      </dgm:t>
    </dgm:pt>
    <dgm:pt modelId="{6CA6693A-D709-4983-B7E2-DEEF446916C5}" type="sibTrans" cxnId="{883B1812-B9DD-4565-BB65-E8E1093D757A}">
      <dgm:prSet/>
      <dgm:spPr/>
      <dgm:t>
        <a:bodyPr/>
        <a:lstStyle/>
        <a:p>
          <a:endParaRPr lang="en-US"/>
        </a:p>
      </dgm:t>
    </dgm:pt>
    <dgm:pt modelId="{D062B4D6-78F5-9C4D-97E9-F80664597596}" type="pres">
      <dgm:prSet presAssocID="{C157BF83-6A4F-4672-BAA4-735187D536D1}" presName="linear" presStyleCnt="0">
        <dgm:presLayoutVars>
          <dgm:animLvl val="lvl"/>
          <dgm:resizeHandles val="exact"/>
        </dgm:presLayoutVars>
      </dgm:prSet>
      <dgm:spPr/>
    </dgm:pt>
    <dgm:pt modelId="{9843827C-45C8-AF49-966E-9932AD22004C}" type="pres">
      <dgm:prSet presAssocID="{9AED2498-C3B4-4F18-9C90-4108BE133CA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B2A4B87-1B4C-9C48-8F2D-65BADED539E7}" type="pres">
      <dgm:prSet presAssocID="{9AED2498-C3B4-4F18-9C90-4108BE133CA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07CCD0C-29DD-D54C-8B2C-815E10FCD6AB}" type="presOf" srcId="{9AED2498-C3B4-4F18-9C90-4108BE133CA6}" destId="{9843827C-45C8-AF49-966E-9932AD22004C}" srcOrd="0" destOrd="0" presId="urn:microsoft.com/office/officeart/2005/8/layout/vList2"/>
    <dgm:cxn modelId="{883B1812-B9DD-4565-BB65-E8E1093D757A}" srcId="{9AED2498-C3B4-4F18-9C90-4108BE133CA6}" destId="{27885688-6BCD-4C4A-9C9A-FA4BA264889F}" srcOrd="4" destOrd="0" parTransId="{371D3B7C-4C3F-4A7D-95BB-F4DA4E323560}" sibTransId="{6CA6693A-D709-4983-B7E2-DEEF446916C5}"/>
    <dgm:cxn modelId="{1E088D1C-11B2-B048-B4B1-B5B9FA9B63A1}" type="presOf" srcId="{8005778D-898E-4AC4-81F7-8D0C1388C471}" destId="{4B2A4B87-1B4C-9C48-8F2D-65BADED539E7}" srcOrd="0" destOrd="2" presId="urn:microsoft.com/office/officeart/2005/8/layout/vList2"/>
    <dgm:cxn modelId="{CA333126-6BF8-D343-8AAD-8B834A69045D}" type="presOf" srcId="{FD757FF9-64F6-4448-8344-7F95B07787C8}" destId="{4B2A4B87-1B4C-9C48-8F2D-65BADED539E7}" srcOrd="0" destOrd="0" presId="urn:microsoft.com/office/officeart/2005/8/layout/vList2"/>
    <dgm:cxn modelId="{9A60D830-49FC-42A4-A879-5A849810435A}" srcId="{9AED2498-C3B4-4F18-9C90-4108BE133CA6}" destId="{E0F0B100-AE4F-42CC-A9C5-D81298938191}" srcOrd="3" destOrd="0" parTransId="{DB4038F5-0D0A-4086-8B08-41D419842827}" sibTransId="{E3265773-A1AE-4D10-8FB3-E6417F2EAD8B}"/>
    <dgm:cxn modelId="{D0E1F032-31C8-4D6E-B0F2-FFAC5A68A547}" srcId="{9AED2498-C3B4-4F18-9C90-4108BE133CA6}" destId="{2A90EE82-B995-40F4-9FE4-1F082458F95D}" srcOrd="1" destOrd="0" parTransId="{31846931-BD7B-430C-B108-C09CA4D0965E}" sibTransId="{6434BB84-36E1-41CC-A285-36E926DBBB27}"/>
    <dgm:cxn modelId="{CFF5FA97-CA2D-014C-9BF6-A0B83D65CB3D}" type="presOf" srcId="{E0F0B100-AE4F-42CC-A9C5-D81298938191}" destId="{4B2A4B87-1B4C-9C48-8F2D-65BADED539E7}" srcOrd="0" destOrd="3" presId="urn:microsoft.com/office/officeart/2005/8/layout/vList2"/>
    <dgm:cxn modelId="{A8D7D8C9-F5E1-464A-97C0-E7A56D1A3DDD}" type="presOf" srcId="{27885688-6BCD-4C4A-9C9A-FA4BA264889F}" destId="{4B2A4B87-1B4C-9C48-8F2D-65BADED539E7}" srcOrd="0" destOrd="4" presId="urn:microsoft.com/office/officeart/2005/8/layout/vList2"/>
    <dgm:cxn modelId="{F62B81D2-5A57-403F-8310-5A420E0719EC}" srcId="{9AED2498-C3B4-4F18-9C90-4108BE133CA6}" destId="{FD757FF9-64F6-4448-8344-7F95B07787C8}" srcOrd="0" destOrd="0" parTransId="{3F1EEEC2-28F2-4417-9313-F3C8D696434D}" sibTransId="{8E1D922C-6B2B-4075-9C1B-17454246FF58}"/>
    <dgm:cxn modelId="{8FBB5BE9-9EE3-C741-AE83-7E43D8559152}" type="presOf" srcId="{2A90EE82-B995-40F4-9FE4-1F082458F95D}" destId="{4B2A4B87-1B4C-9C48-8F2D-65BADED539E7}" srcOrd="0" destOrd="1" presId="urn:microsoft.com/office/officeart/2005/8/layout/vList2"/>
    <dgm:cxn modelId="{201B8BEA-3203-43B8-A23F-03ACE5539544}" srcId="{9AED2498-C3B4-4F18-9C90-4108BE133CA6}" destId="{8005778D-898E-4AC4-81F7-8D0C1388C471}" srcOrd="2" destOrd="0" parTransId="{8E0D0D49-66C4-4DCC-97A9-DDCA22D5AB9F}" sibTransId="{44C2813A-E0A7-4960-8354-9A1D55DBDEF6}"/>
    <dgm:cxn modelId="{EDB06CEC-CBCE-4000-BBEB-A559E2815F6E}" srcId="{C157BF83-6A4F-4672-BAA4-735187D536D1}" destId="{9AED2498-C3B4-4F18-9C90-4108BE133CA6}" srcOrd="0" destOrd="0" parTransId="{678FEE1B-5F39-4C63-BEFF-EF06E850BD4E}" sibTransId="{4AEBC0E8-575E-4D88-89A7-50AFBB144968}"/>
    <dgm:cxn modelId="{BE5F47F5-96EC-8742-87AE-7BCBC82D08EA}" type="presOf" srcId="{C157BF83-6A4F-4672-BAA4-735187D536D1}" destId="{D062B4D6-78F5-9C4D-97E9-F80664597596}" srcOrd="0" destOrd="0" presId="urn:microsoft.com/office/officeart/2005/8/layout/vList2"/>
    <dgm:cxn modelId="{74078DBD-CB1B-894C-98DB-DB6D6F703AAC}" type="presParOf" srcId="{D062B4D6-78F5-9C4D-97E9-F80664597596}" destId="{9843827C-45C8-AF49-966E-9932AD22004C}" srcOrd="0" destOrd="0" presId="urn:microsoft.com/office/officeart/2005/8/layout/vList2"/>
    <dgm:cxn modelId="{67292A4E-AF0F-B344-8928-F044A5ECC028}" type="presParOf" srcId="{D062B4D6-78F5-9C4D-97E9-F80664597596}" destId="{4B2A4B87-1B4C-9C48-8F2D-65BADED539E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EFF722-FA70-4823-B5A2-5808A8E2E24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3890897-57DA-4E1E-83DD-411EE90ECF18}">
      <dgm:prSet/>
      <dgm:spPr/>
      <dgm:t>
        <a:bodyPr/>
        <a:lstStyle/>
        <a:p>
          <a:r>
            <a:rPr lang="en-US" b="1"/>
            <a:t>Insights &amp; Interpretation:</a:t>
          </a:r>
          <a:endParaRPr lang="en-US"/>
        </a:p>
      </dgm:t>
    </dgm:pt>
    <dgm:pt modelId="{1F5109A8-C908-4A04-83C2-2D88DBB25B68}" type="parTrans" cxnId="{CCE32971-9CB1-42A9-ADD0-8FD7483327BC}">
      <dgm:prSet/>
      <dgm:spPr/>
      <dgm:t>
        <a:bodyPr/>
        <a:lstStyle/>
        <a:p>
          <a:endParaRPr lang="en-US"/>
        </a:p>
      </dgm:t>
    </dgm:pt>
    <dgm:pt modelId="{7D9B2D46-B725-4CF2-A131-61AD6F035E21}" type="sibTrans" cxnId="{CCE32971-9CB1-42A9-ADD0-8FD7483327BC}">
      <dgm:prSet/>
      <dgm:spPr/>
      <dgm:t>
        <a:bodyPr/>
        <a:lstStyle/>
        <a:p>
          <a:endParaRPr lang="en-US"/>
        </a:p>
      </dgm:t>
    </dgm:pt>
    <dgm:pt modelId="{68B368FC-8BB7-456F-95B2-057EA2527115}">
      <dgm:prSet/>
      <dgm:spPr/>
      <dgm:t>
        <a:bodyPr/>
        <a:lstStyle/>
        <a:p>
          <a:r>
            <a:rPr lang="en-US"/>
            <a:t>1. Age is NOT correlated with thyroid cancer (0.0001). Older or younger individuals have similar risks, so age alone is not a strong predictor.</a:t>
          </a:r>
        </a:p>
      </dgm:t>
    </dgm:pt>
    <dgm:pt modelId="{01FDB60A-EC5F-4783-9287-BFAA6D8E2441}" type="parTrans" cxnId="{4012E0F3-E9CF-4CE4-9C3B-6CB9E9F7E483}">
      <dgm:prSet/>
      <dgm:spPr/>
      <dgm:t>
        <a:bodyPr/>
        <a:lstStyle/>
        <a:p>
          <a:endParaRPr lang="en-US"/>
        </a:p>
      </dgm:t>
    </dgm:pt>
    <dgm:pt modelId="{1D124A36-FEE4-4983-9F6D-476A252751EB}" type="sibTrans" cxnId="{4012E0F3-E9CF-4CE4-9C3B-6CB9E9F7E483}">
      <dgm:prSet/>
      <dgm:spPr/>
      <dgm:t>
        <a:bodyPr/>
        <a:lstStyle/>
        <a:p>
          <a:endParaRPr lang="en-US"/>
        </a:p>
      </dgm:t>
    </dgm:pt>
    <dgm:pt modelId="{81FB0B74-944D-49AD-B205-DF3A15F11A5D}">
      <dgm:prSet/>
      <dgm:spPr/>
      <dgm:t>
        <a:bodyPr/>
        <a:lstStyle/>
        <a:p>
          <a:r>
            <a:rPr lang="en-US"/>
            <a:t>2. Nodule Size has NO correlation with Diagnosis (-0.0027). Larger nodules do not necessarily indicate higher cancer risk, contradicting common assumptions.</a:t>
          </a:r>
        </a:p>
      </dgm:t>
    </dgm:pt>
    <dgm:pt modelId="{EFBA926A-C3F6-4987-BD38-E0D80B9EDCAF}" type="parTrans" cxnId="{6C733187-7B80-4445-AB28-6C4331F809E1}">
      <dgm:prSet/>
      <dgm:spPr/>
      <dgm:t>
        <a:bodyPr/>
        <a:lstStyle/>
        <a:p>
          <a:endParaRPr lang="en-US"/>
        </a:p>
      </dgm:t>
    </dgm:pt>
    <dgm:pt modelId="{AA8A9775-D708-41A9-868C-08ADF28613F7}" type="sibTrans" cxnId="{6C733187-7B80-4445-AB28-6C4331F809E1}">
      <dgm:prSet/>
      <dgm:spPr/>
      <dgm:t>
        <a:bodyPr/>
        <a:lstStyle/>
        <a:p>
          <a:endParaRPr lang="en-US"/>
        </a:p>
      </dgm:t>
    </dgm:pt>
    <dgm:pt modelId="{E1D833F2-8216-42CC-A060-F46531EC3013}">
      <dgm:prSet/>
      <dgm:spPr/>
      <dgm:t>
        <a:bodyPr/>
        <a:lstStyle/>
        <a:p>
          <a:r>
            <a:rPr lang="en-US"/>
            <a:t>3. Radiation Exposure has a WEAK positive correlation (0.0890). Higher radiation exposure slightly increases the likelihood of thyroid cancer, but not strongly.</a:t>
          </a:r>
        </a:p>
      </dgm:t>
    </dgm:pt>
    <dgm:pt modelId="{081DFB59-9836-4A87-8FA9-0AD065645DF1}" type="parTrans" cxnId="{63DDF555-A501-4632-B8C5-FE21C1CF5DF6}">
      <dgm:prSet/>
      <dgm:spPr/>
      <dgm:t>
        <a:bodyPr/>
        <a:lstStyle/>
        <a:p>
          <a:endParaRPr lang="en-US"/>
        </a:p>
      </dgm:t>
    </dgm:pt>
    <dgm:pt modelId="{3ABA0DFA-6DE5-48E4-9C04-02F1E8863468}" type="sibTrans" cxnId="{63DDF555-A501-4632-B8C5-FE21C1CF5DF6}">
      <dgm:prSet/>
      <dgm:spPr/>
      <dgm:t>
        <a:bodyPr/>
        <a:lstStyle/>
        <a:p>
          <a:endParaRPr lang="en-US"/>
        </a:p>
      </dgm:t>
    </dgm:pt>
    <dgm:pt modelId="{C9DE1876-1BF3-40D0-82E0-A974C3567D24}">
      <dgm:prSet/>
      <dgm:spPr/>
      <dgm:t>
        <a:bodyPr/>
        <a:lstStyle/>
        <a:p>
          <a:r>
            <a:rPr lang="en-US"/>
            <a:t>4. Family History is the STRONGEST predictor (0.1409). Having a family history of thyroid cancer significantly increases the risk.</a:t>
          </a:r>
        </a:p>
      </dgm:t>
    </dgm:pt>
    <dgm:pt modelId="{AB8857B3-4D3D-4ED0-A7D4-1E61ABF97ADB}" type="parTrans" cxnId="{D4091CC3-96A1-4458-A079-F5F64AACB40B}">
      <dgm:prSet/>
      <dgm:spPr/>
      <dgm:t>
        <a:bodyPr/>
        <a:lstStyle/>
        <a:p>
          <a:endParaRPr lang="en-US"/>
        </a:p>
      </dgm:t>
    </dgm:pt>
    <dgm:pt modelId="{D4FB90D9-40FE-4D6E-A579-1DFCB7979543}" type="sibTrans" cxnId="{D4091CC3-96A1-4458-A079-F5F64AACB40B}">
      <dgm:prSet/>
      <dgm:spPr/>
      <dgm:t>
        <a:bodyPr/>
        <a:lstStyle/>
        <a:p>
          <a:endParaRPr lang="en-US"/>
        </a:p>
      </dgm:t>
    </dgm:pt>
    <dgm:pt modelId="{0D9DF9AB-5679-064E-85FD-3FA54B74F9A7}" type="pres">
      <dgm:prSet presAssocID="{32EFF722-FA70-4823-B5A2-5808A8E2E24D}" presName="linear" presStyleCnt="0">
        <dgm:presLayoutVars>
          <dgm:animLvl val="lvl"/>
          <dgm:resizeHandles val="exact"/>
        </dgm:presLayoutVars>
      </dgm:prSet>
      <dgm:spPr/>
    </dgm:pt>
    <dgm:pt modelId="{BE62AB2C-DA05-2740-95DE-5159F485E4B8}" type="pres">
      <dgm:prSet presAssocID="{43890897-57DA-4E1E-83DD-411EE90ECF1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C7555B-1BAD-2F40-85BF-034E38AB2347}" type="pres">
      <dgm:prSet presAssocID="{7D9B2D46-B725-4CF2-A131-61AD6F035E21}" presName="spacer" presStyleCnt="0"/>
      <dgm:spPr/>
    </dgm:pt>
    <dgm:pt modelId="{04C4A97A-9EF1-A543-8F4F-CE72CECA37C5}" type="pres">
      <dgm:prSet presAssocID="{68B368FC-8BB7-456F-95B2-057EA25271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D170388-9B73-1444-BDE1-C2B9447E4955}" type="pres">
      <dgm:prSet presAssocID="{1D124A36-FEE4-4983-9F6D-476A252751EB}" presName="spacer" presStyleCnt="0"/>
      <dgm:spPr/>
    </dgm:pt>
    <dgm:pt modelId="{9CE6D705-1B55-4B4A-8EF8-DC4E38D9C957}" type="pres">
      <dgm:prSet presAssocID="{81FB0B74-944D-49AD-B205-DF3A15F11A5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E70CD28-ABAA-5B48-B2C4-054198A4E232}" type="pres">
      <dgm:prSet presAssocID="{AA8A9775-D708-41A9-868C-08ADF28613F7}" presName="spacer" presStyleCnt="0"/>
      <dgm:spPr/>
    </dgm:pt>
    <dgm:pt modelId="{8828341E-4C1D-F446-844B-C24FC9B5621A}" type="pres">
      <dgm:prSet presAssocID="{E1D833F2-8216-42CC-A060-F46531EC301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2DDC036-FBB3-CF44-A536-188C63170A58}" type="pres">
      <dgm:prSet presAssocID="{3ABA0DFA-6DE5-48E4-9C04-02F1E8863468}" presName="spacer" presStyleCnt="0"/>
      <dgm:spPr/>
    </dgm:pt>
    <dgm:pt modelId="{ECEEDC1F-EDC6-3943-B071-B7D3AA6217BC}" type="pres">
      <dgm:prSet presAssocID="{C9DE1876-1BF3-40D0-82E0-A974C3567D2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B72D915-04FA-154E-87C7-580DC1C7B06E}" type="presOf" srcId="{32EFF722-FA70-4823-B5A2-5808A8E2E24D}" destId="{0D9DF9AB-5679-064E-85FD-3FA54B74F9A7}" srcOrd="0" destOrd="0" presId="urn:microsoft.com/office/officeart/2005/8/layout/vList2"/>
    <dgm:cxn modelId="{E962A22A-0B52-B547-B28A-0CDD94514CAD}" type="presOf" srcId="{68B368FC-8BB7-456F-95B2-057EA2527115}" destId="{04C4A97A-9EF1-A543-8F4F-CE72CECA37C5}" srcOrd="0" destOrd="0" presId="urn:microsoft.com/office/officeart/2005/8/layout/vList2"/>
    <dgm:cxn modelId="{63DDF555-A501-4632-B8C5-FE21C1CF5DF6}" srcId="{32EFF722-FA70-4823-B5A2-5808A8E2E24D}" destId="{E1D833F2-8216-42CC-A060-F46531EC3013}" srcOrd="3" destOrd="0" parTransId="{081DFB59-9836-4A87-8FA9-0AD065645DF1}" sibTransId="{3ABA0DFA-6DE5-48E4-9C04-02F1E8863468}"/>
    <dgm:cxn modelId="{CCE32971-9CB1-42A9-ADD0-8FD7483327BC}" srcId="{32EFF722-FA70-4823-B5A2-5808A8E2E24D}" destId="{43890897-57DA-4E1E-83DD-411EE90ECF18}" srcOrd="0" destOrd="0" parTransId="{1F5109A8-C908-4A04-83C2-2D88DBB25B68}" sibTransId="{7D9B2D46-B725-4CF2-A131-61AD6F035E21}"/>
    <dgm:cxn modelId="{6C733187-7B80-4445-AB28-6C4331F809E1}" srcId="{32EFF722-FA70-4823-B5A2-5808A8E2E24D}" destId="{81FB0B74-944D-49AD-B205-DF3A15F11A5D}" srcOrd="2" destOrd="0" parTransId="{EFBA926A-C3F6-4987-BD38-E0D80B9EDCAF}" sibTransId="{AA8A9775-D708-41A9-868C-08ADF28613F7}"/>
    <dgm:cxn modelId="{D4091CC3-96A1-4458-A079-F5F64AACB40B}" srcId="{32EFF722-FA70-4823-B5A2-5808A8E2E24D}" destId="{C9DE1876-1BF3-40D0-82E0-A974C3567D24}" srcOrd="4" destOrd="0" parTransId="{AB8857B3-4D3D-4ED0-A7D4-1E61ABF97ADB}" sibTransId="{D4FB90D9-40FE-4D6E-A579-1DFCB7979543}"/>
    <dgm:cxn modelId="{082A2FC7-2837-3444-AD58-1A1F8DBE9202}" type="presOf" srcId="{43890897-57DA-4E1E-83DD-411EE90ECF18}" destId="{BE62AB2C-DA05-2740-95DE-5159F485E4B8}" srcOrd="0" destOrd="0" presId="urn:microsoft.com/office/officeart/2005/8/layout/vList2"/>
    <dgm:cxn modelId="{800A3BED-1AFF-BF41-9096-B103B27AFE7D}" type="presOf" srcId="{81FB0B74-944D-49AD-B205-DF3A15F11A5D}" destId="{9CE6D705-1B55-4B4A-8EF8-DC4E38D9C957}" srcOrd="0" destOrd="0" presId="urn:microsoft.com/office/officeart/2005/8/layout/vList2"/>
    <dgm:cxn modelId="{311D35F1-A07E-6243-ACCD-2A31DC36F439}" type="presOf" srcId="{E1D833F2-8216-42CC-A060-F46531EC3013}" destId="{8828341E-4C1D-F446-844B-C24FC9B5621A}" srcOrd="0" destOrd="0" presId="urn:microsoft.com/office/officeart/2005/8/layout/vList2"/>
    <dgm:cxn modelId="{4012E0F3-E9CF-4CE4-9C3B-6CB9E9F7E483}" srcId="{32EFF722-FA70-4823-B5A2-5808A8E2E24D}" destId="{68B368FC-8BB7-456F-95B2-057EA2527115}" srcOrd="1" destOrd="0" parTransId="{01FDB60A-EC5F-4783-9287-BFAA6D8E2441}" sibTransId="{1D124A36-FEE4-4983-9F6D-476A252751EB}"/>
    <dgm:cxn modelId="{7ED33FF8-CCF1-1D44-8BC9-CE440ABFDBE4}" type="presOf" srcId="{C9DE1876-1BF3-40D0-82E0-A974C3567D24}" destId="{ECEEDC1F-EDC6-3943-B071-B7D3AA6217BC}" srcOrd="0" destOrd="0" presId="urn:microsoft.com/office/officeart/2005/8/layout/vList2"/>
    <dgm:cxn modelId="{777CB239-3854-8C44-ADC3-D67C1F44B9A8}" type="presParOf" srcId="{0D9DF9AB-5679-064E-85FD-3FA54B74F9A7}" destId="{BE62AB2C-DA05-2740-95DE-5159F485E4B8}" srcOrd="0" destOrd="0" presId="urn:microsoft.com/office/officeart/2005/8/layout/vList2"/>
    <dgm:cxn modelId="{50A70168-8F74-0A41-B579-1E26BE602947}" type="presParOf" srcId="{0D9DF9AB-5679-064E-85FD-3FA54B74F9A7}" destId="{F7C7555B-1BAD-2F40-85BF-034E38AB2347}" srcOrd="1" destOrd="0" presId="urn:microsoft.com/office/officeart/2005/8/layout/vList2"/>
    <dgm:cxn modelId="{DA8316A8-C035-E843-8AB7-4E6DAD21EA0A}" type="presParOf" srcId="{0D9DF9AB-5679-064E-85FD-3FA54B74F9A7}" destId="{04C4A97A-9EF1-A543-8F4F-CE72CECA37C5}" srcOrd="2" destOrd="0" presId="urn:microsoft.com/office/officeart/2005/8/layout/vList2"/>
    <dgm:cxn modelId="{60844FC2-35F8-3747-8A22-54AADF6B4594}" type="presParOf" srcId="{0D9DF9AB-5679-064E-85FD-3FA54B74F9A7}" destId="{FD170388-9B73-1444-BDE1-C2B9447E4955}" srcOrd="3" destOrd="0" presId="urn:microsoft.com/office/officeart/2005/8/layout/vList2"/>
    <dgm:cxn modelId="{7C47A23C-4B98-5D42-8A26-279A945E2A05}" type="presParOf" srcId="{0D9DF9AB-5679-064E-85FD-3FA54B74F9A7}" destId="{9CE6D705-1B55-4B4A-8EF8-DC4E38D9C957}" srcOrd="4" destOrd="0" presId="urn:microsoft.com/office/officeart/2005/8/layout/vList2"/>
    <dgm:cxn modelId="{E9EEEDBA-25D1-E54E-995C-039AAEB88FE8}" type="presParOf" srcId="{0D9DF9AB-5679-064E-85FD-3FA54B74F9A7}" destId="{3E70CD28-ABAA-5B48-B2C4-054198A4E232}" srcOrd="5" destOrd="0" presId="urn:microsoft.com/office/officeart/2005/8/layout/vList2"/>
    <dgm:cxn modelId="{80454338-D052-6441-B42F-BB743C44460A}" type="presParOf" srcId="{0D9DF9AB-5679-064E-85FD-3FA54B74F9A7}" destId="{8828341E-4C1D-F446-844B-C24FC9B5621A}" srcOrd="6" destOrd="0" presId="urn:microsoft.com/office/officeart/2005/8/layout/vList2"/>
    <dgm:cxn modelId="{09BFBEE9-F848-F84F-9BCC-CD009F6AA306}" type="presParOf" srcId="{0D9DF9AB-5679-064E-85FD-3FA54B74F9A7}" destId="{72DDC036-FBB3-CF44-A536-188C63170A58}" srcOrd="7" destOrd="0" presId="urn:microsoft.com/office/officeart/2005/8/layout/vList2"/>
    <dgm:cxn modelId="{7702270F-2D3C-074F-BD48-BBF367D1A53E}" type="presParOf" srcId="{0D9DF9AB-5679-064E-85FD-3FA54B74F9A7}" destId="{ECEEDC1F-EDC6-3943-B071-B7D3AA6217B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FE68A2-1F93-42D3-BC8B-74DFB22E503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4B513-06A3-4F36-8EBB-8C96673E89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 Model was used to analyze the impact of selected variables on Thyroid Cancer Diagnosis.</a:t>
          </a:r>
        </a:p>
      </dgm:t>
    </dgm:pt>
    <dgm:pt modelId="{050BFE90-A2F3-41FD-A938-1AAC3005DC85}" type="parTrans" cxnId="{38B5E05D-FFF3-49C1-B56A-33C1CAD84BA4}">
      <dgm:prSet/>
      <dgm:spPr/>
      <dgm:t>
        <a:bodyPr/>
        <a:lstStyle/>
        <a:p>
          <a:endParaRPr lang="en-US"/>
        </a:p>
      </dgm:t>
    </dgm:pt>
    <dgm:pt modelId="{7E20F23A-2DAF-4917-BD09-4C798FD1261C}" type="sibTrans" cxnId="{38B5E05D-FFF3-49C1-B56A-33C1CAD84BA4}">
      <dgm:prSet/>
      <dgm:spPr/>
      <dgm:t>
        <a:bodyPr/>
        <a:lstStyle/>
        <a:p>
          <a:endParaRPr lang="en-US"/>
        </a:p>
      </dgm:t>
    </dgm:pt>
    <dgm:pt modelId="{4397B6C4-97D4-49F6-AEE6-93B3CCA635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 Findings:</a:t>
          </a:r>
        </a:p>
      </dgm:t>
    </dgm:pt>
    <dgm:pt modelId="{88A4A3B1-0F22-431A-A380-F257318E85B4}" type="parTrans" cxnId="{AEE59402-1560-4079-A0C5-34811B22B23D}">
      <dgm:prSet/>
      <dgm:spPr/>
      <dgm:t>
        <a:bodyPr/>
        <a:lstStyle/>
        <a:p>
          <a:endParaRPr lang="en-US"/>
        </a:p>
      </dgm:t>
    </dgm:pt>
    <dgm:pt modelId="{09F63B68-4615-47C5-A9D5-9E48BBDE5CFE}" type="sibTrans" cxnId="{AEE59402-1560-4079-A0C5-34811B22B23D}">
      <dgm:prSet/>
      <dgm:spPr/>
      <dgm:t>
        <a:bodyPr/>
        <a:lstStyle/>
        <a:p>
          <a:endParaRPr lang="en-US"/>
        </a:p>
      </dgm:t>
    </dgm:pt>
    <dgm:pt modelId="{BA1268FB-690B-45EF-8B08-1A85664579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b="1" dirty="0"/>
            <a:t>Radiation Exposure</a:t>
          </a:r>
          <a:r>
            <a:rPr lang="en-US" dirty="0"/>
            <a:t>(p = 0.000) → Highly significant predictor.</a:t>
          </a:r>
        </a:p>
      </dgm:t>
    </dgm:pt>
    <dgm:pt modelId="{11BA9083-3DA6-4079-B11E-59E7DD241FAE}" type="parTrans" cxnId="{DC36C9B0-5BBE-4BCD-B89F-425D1F1815EB}">
      <dgm:prSet/>
      <dgm:spPr/>
      <dgm:t>
        <a:bodyPr/>
        <a:lstStyle/>
        <a:p>
          <a:endParaRPr lang="en-US"/>
        </a:p>
      </dgm:t>
    </dgm:pt>
    <dgm:pt modelId="{C1359928-7FA3-466A-B957-0A244B00516E}" type="sibTrans" cxnId="{DC36C9B0-5BBE-4BCD-B89F-425D1F1815EB}">
      <dgm:prSet/>
      <dgm:spPr/>
      <dgm:t>
        <a:bodyPr/>
        <a:lstStyle/>
        <a:p>
          <a:endParaRPr lang="en-US"/>
        </a:p>
      </dgm:t>
    </dgm:pt>
    <dgm:pt modelId="{DC7F3EC0-DA7B-4CF4-AD7E-6498564C01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b="1" dirty="0"/>
            <a:t>Family History </a:t>
          </a:r>
          <a:r>
            <a:rPr lang="en-US" dirty="0"/>
            <a:t>(p = 0.000) → Strong genetic predictor.</a:t>
          </a:r>
        </a:p>
      </dgm:t>
    </dgm:pt>
    <dgm:pt modelId="{80575486-484F-4D01-B3D4-B4B4611A22E2}" type="parTrans" cxnId="{0E8A84B5-B604-402A-AFF8-7870C494DA8F}">
      <dgm:prSet/>
      <dgm:spPr/>
      <dgm:t>
        <a:bodyPr/>
        <a:lstStyle/>
        <a:p>
          <a:endParaRPr lang="en-US"/>
        </a:p>
      </dgm:t>
    </dgm:pt>
    <dgm:pt modelId="{B606AA75-A4E4-42E6-98CF-F65ADA02EC9A}" type="sibTrans" cxnId="{0E8A84B5-B604-402A-AFF8-7870C494DA8F}">
      <dgm:prSet/>
      <dgm:spPr/>
      <dgm:t>
        <a:bodyPr/>
        <a:lstStyle/>
        <a:p>
          <a:endParaRPr lang="en-US"/>
        </a:p>
      </dgm:t>
    </dgm:pt>
    <dgm:pt modelId="{C39FED51-F90F-4696-B41E-B4C42EEC55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b="1" dirty="0"/>
            <a:t>Age</a:t>
          </a:r>
          <a:r>
            <a:rPr lang="en-US" dirty="0"/>
            <a:t> (p = 0.726) and Nodule Size (p = 0.297) were NOT significant predictors.</a:t>
          </a:r>
        </a:p>
      </dgm:t>
    </dgm:pt>
    <dgm:pt modelId="{595B40A8-D3D4-46FE-9939-69B89AB04651}" type="parTrans" cxnId="{945AF379-BFA2-4988-B367-FF11BA568BC1}">
      <dgm:prSet/>
      <dgm:spPr/>
      <dgm:t>
        <a:bodyPr/>
        <a:lstStyle/>
        <a:p>
          <a:endParaRPr lang="en-US"/>
        </a:p>
      </dgm:t>
    </dgm:pt>
    <dgm:pt modelId="{8E449A02-B049-4998-8566-CFA2AA070163}" type="sibTrans" cxnId="{945AF379-BFA2-4988-B367-FF11BA568BC1}">
      <dgm:prSet/>
      <dgm:spPr/>
      <dgm:t>
        <a:bodyPr/>
        <a:lstStyle/>
        <a:p>
          <a:endParaRPr lang="en-US"/>
        </a:p>
      </dgm:t>
    </dgm:pt>
    <dgm:pt modelId="{9EEBBE9E-B45A-42C4-8225-2021FE172F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b="1" dirty="0"/>
            <a:t>Model Pseudo  </a:t>
          </a:r>
          <a:r>
            <a:rPr lang="en-US" dirty="0"/>
            <a:t>R²: 0.0246, suggesting additional factors need to be considered for better accuracy.</a:t>
          </a:r>
        </a:p>
      </dgm:t>
    </dgm:pt>
    <dgm:pt modelId="{BF46A2F4-F335-48FC-BC12-00054DB9976E}" type="parTrans" cxnId="{3D352BCB-F280-40D1-B928-2B7527626DAE}">
      <dgm:prSet/>
      <dgm:spPr/>
      <dgm:t>
        <a:bodyPr/>
        <a:lstStyle/>
        <a:p>
          <a:endParaRPr lang="en-US"/>
        </a:p>
      </dgm:t>
    </dgm:pt>
    <dgm:pt modelId="{387C5685-BF09-41CC-9C19-7C79CD55840E}" type="sibTrans" cxnId="{3D352BCB-F280-40D1-B928-2B7527626DAE}">
      <dgm:prSet/>
      <dgm:spPr/>
      <dgm:t>
        <a:bodyPr/>
        <a:lstStyle/>
        <a:p>
          <a:endParaRPr lang="en-US"/>
        </a:p>
      </dgm:t>
    </dgm:pt>
    <dgm:pt modelId="{CB82ABE3-CFD0-7143-B43C-EA943127A2D6}" type="pres">
      <dgm:prSet presAssocID="{5AFE68A2-1F93-42D3-BC8B-74DFB22E5037}" presName="vert0" presStyleCnt="0">
        <dgm:presLayoutVars>
          <dgm:dir/>
          <dgm:animOne val="branch"/>
          <dgm:animLvl val="lvl"/>
        </dgm:presLayoutVars>
      </dgm:prSet>
      <dgm:spPr/>
    </dgm:pt>
    <dgm:pt modelId="{2ECBD820-0BC0-DD47-84BD-864C8E73FA18}" type="pres">
      <dgm:prSet presAssocID="{08C4B513-06A3-4F36-8EBB-8C96673E89FA}" presName="thickLine" presStyleLbl="alignNode1" presStyleIdx="0" presStyleCnt="6"/>
      <dgm:spPr/>
    </dgm:pt>
    <dgm:pt modelId="{477BD3E1-8ECC-CE46-988A-BEDBB6DCA635}" type="pres">
      <dgm:prSet presAssocID="{08C4B513-06A3-4F36-8EBB-8C96673E89FA}" presName="horz1" presStyleCnt="0"/>
      <dgm:spPr/>
    </dgm:pt>
    <dgm:pt modelId="{8A2785AF-959B-214B-9C39-8C4BF49C33CC}" type="pres">
      <dgm:prSet presAssocID="{08C4B513-06A3-4F36-8EBB-8C96673E89FA}" presName="tx1" presStyleLbl="revTx" presStyleIdx="0" presStyleCnt="6"/>
      <dgm:spPr/>
    </dgm:pt>
    <dgm:pt modelId="{D36721C4-B2B3-CC4A-BEC2-5630ADE49F9F}" type="pres">
      <dgm:prSet presAssocID="{08C4B513-06A3-4F36-8EBB-8C96673E89FA}" presName="vert1" presStyleCnt="0"/>
      <dgm:spPr/>
    </dgm:pt>
    <dgm:pt modelId="{E702AFE9-F16B-1743-8CA4-4A3143668A45}" type="pres">
      <dgm:prSet presAssocID="{4397B6C4-97D4-49F6-AEE6-93B3CCA6354B}" presName="thickLine" presStyleLbl="alignNode1" presStyleIdx="1" presStyleCnt="6"/>
      <dgm:spPr/>
    </dgm:pt>
    <dgm:pt modelId="{69477B9D-7929-BB48-BED7-75B0E01F0FF9}" type="pres">
      <dgm:prSet presAssocID="{4397B6C4-97D4-49F6-AEE6-93B3CCA6354B}" presName="horz1" presStyleCnt="0"/>
      <dgm:spPr/>
    </dgm:pt>
    <dgm:pt modelId="{06FC1C85-7315-A542-9E57-AF64EFC0E60D}" type="pres">
      <dgm:prSet presAssocID="{4397B6C4-97D4-49F6-AEE6-93B3CCA6354B}" presName="tx1" presStyleLbl="revTx" presStyleIdx="1" presStyleCnt="6"/>
      <dgm:spPr/>
    </dgm:pt>
    <dgm:pt modelId="{1ABCCF78-56FE-454C-B75B-CE5B2EBB09AB}" type="pres">
      <dgm:prSet presAssocID="{4397B6C4-97D4-49F6-AEE6-93B3CCA6354B}" presName="vert1" presStyleCnt="0"/>
      <dgm:spPr/>
    </dgm:pt>
    <dgm:pt modelId="{056773F5-5B47-EB41-95A4-6FE37B3E82DD}" type="pres">
      <dgm:prSet presAssocID="{BA1268FB-690B-45EF-8B08-1A856645792C}" presName="thickLine" presStyleLbl="alignNode1" presStyleIdx="2" presStyleCnt="6"/>
      <dgm:spPr/>
    </dgm:pt>
    <dgm:pt modelId="{76537937-8C35-ED49-9B30-701BF3A86A21}" type="pres">
      <dgm:prSet presAssocID="{BA1268FB-690B-45EF-8B08-1A856645792C}" presName="horz1" presStyleCnt="0"/>
      <dgm:spPr/>
    </dgm:pt>
    <dgm:pt modelId="{77CB3474-E933-F048-B7CF-B9945D1C1A39}" type="pres">
      <dgm:prSet presAssocID="{BA1268FB-690B-45EF-8B08-1A856645792C}" presName="tx1" presStyleLbl="revTx" presStyleIdx="2" presStyleCnt="6"/>
      <dgm:spPr/>
    </dgm:pt>
    <dgm:pt modelId="{7FF23DD8-37F0-6244-91D0-6500FA101DCF}" type="pres">
      <dgm:prSet presAssocID="{BA1268FB-690B-45EF-8B08-1A856645792C}" presName="vert1" presStyleCnt="0"/>
      <dgm:spPr/>
    </dgm:pt>
    <dgm:pt modelId="{ABEEE00F-54C0-944B-B271-8DE0C2443E02}" type="pres">
      <dgm:prSet presAssocID="{DC7F3EC0-DA7B-4CF4-AD7E-6498564C0106}" presName="thickLine" presStyleLbl="alignNode1" presStyleIdx="3" presStyleCnt="6"/>
      <dgm:spPr/>
    </dgm:pt>
    <dgm:pt modelId="{6A313198-48AF-F142-9F1F-9CCD1B90B88F}" type="pres">
      <dgm:prSet presAssocID="{DC7F3EC0-DA7B-4CF4-AD7E-6498564C0106}" presName="horz1" presStyleCnt="0"/>
      <dgm:spPr/>
    </dgm:pt>
    <dgm:pt modelId="{14F7A4A4-2E19-8D4D-B3DD-3B47DC74B155}" type="pres">
      <dgm:prSet presAssocID="{DC7F3EC0-DA7B-4CF4-AD7E-6498564C0106}" presName="tx1" presStyleLbl="revTx" presStyleIdx="3" presStyleCnt="6"/>
      <dgm:spPr/>
    </dgm:pt>
    <dgm:pt modelId="{47098742-C16D-A942-A4AF-69AAD0EA12B9}" type="pres">
      <dgm:prSet presAssocID="{DC7F3EC0-DA7B-4CF4-AD7E-6498564C0106}" presName="vert1" presStyleCnt="0"/>
      <dgm:spPr/>
    </dgm:pt>
    <dgm:pt modelId="{86B5B091-7BF5-594E-892A-2E85A73732EB}" type="pres">
      <dgm:prSet presAssocID="{C39FED51-F90F-4696-B41E-B4C42EEC5587}" presName="thickLine" presStyleLbl="alignNode1" presStyleIdx="4" presStyleCnt="6"/>
      <dgm:spPr/>
    </dgm:pt>
    <dgm:pt modelId="{9DD2049E-D511-0740-A716-0A15B85FCA83}" type="pres">
      <dgm:prSet presAssocID="{C39FED51-F90F-4696-B41E-B4C42EEC5587}" presName="horz1" presStyleCnt="0"/>
      <dgm:spPr/>
    </dgm:pt>
    <dgm:pt modelId="{D628126A-A8EB-7D46-AC27-80F9072FB629}" type="pres">
      <dgm:prSet presAssocID="{C39FED51-F90F-4696-B41E-B4C42EEC5587}" presName="tx1" presStyleLbl="revTx" presStyleIdx="4" presStyleCnt="6"/>
      <dgm:spPr/>
    </dgm:pt>
    <dgm:pt modelId="{10E15956-92F2-D542-9054-137219FFA121}" type="pres">
      <dgm:prSet presAssocID="{C39FED51-F90F-4696-B41E-B4C42EEC5587}" presName="vert1" presStyleCnt="0"/>
      <dgm:spPr/>
    </dgm:pt>
    <dgm:pt modelId="{913F8C25-CB15-1C49-B505-4D95D23F2938}" type="pres">
      <dgm:prSet presAssocID="{9EEBBE9E-B45A-42C4-8225-2021FE172F7E}" presName="thickLine" presStyleLbl="alignNode1" presStyleIdx="5" presStyleCnt="6"/>
      <dgm:spPr/>
    </dgm:pt>
    <dgm:pt modelId="{2FDD242F-64F3-E442-B8B8-B748415524FB}" type="pres">
      <dgm:prSet presAssocID="{9EEBBE9E-B45A-42C4-8225-2021FE172F7E}" presName="horz1" presStyleCnt="0"/>
      <dgm:spPr/>
    </dgm:pt>
    <dgm:pt modelId="{8F868F37-D683-C34A-9E56-6A321EAFDDC4}" type="pres">
      <dgm:prSet presAssocID="{9EEBBE9E-B45A-42C4-8225-2021FE172F7E}" presName="tx1" presStyleLbl="revTx" presStyleIdx="5" presStyleCnt="6"/>
      <dgm:spPr/>
    </dgm:pt>
    <dgm:pt modelId="{7FA41D6B-80E0-514F-A740-03E4895DF31A}" type="pres">
      <dgm:prSet presAssocID="{9EEBBE9E-B45A-42C4-8225-2021FE172F7E}" presName="vert1" presStyleCnt="0"/>
      <dgm:spPr/>
    </dgm:pt>
  </dgm:ptLst>
  <dgm:cxnLst>
    <dgm:cxn modelId="{AEE59402-1560-4079-A0C5-34811B22B23D}" srcId="{5AFE68A2-1F93-42D3-BC8B-74DFB22E5037}" destId="{4397B6C4-97D4-49F6-AEE6-93B3CCA6354B}" srcOrd="1" destOrd="0" parTransId="{88A4A3B1-0F22-431A-A380-F257318E85B4}" sibTransId="{09F63B68-4615-47C5-A9D5-9E48BBDE5CFE}"/>
    <dgm:cxn modelId="{1015963F-4D6D-444F-AAF5-A858C36A35E7}" type="presOf" srcId="{08C4B513-06A3-4F36-8EBB-8C96673E89FA}" destId="{8A2785AF-959B-214B-9C39-8C4BF49C33CC}" srcOrd="0" destOrd="0" presId="urn:microsoft.com/office/officeart/2008/layout/LinedList"/>
    <dgm:cxn modelId="{16214647-525B-AF46-868E-D5D9919C70AA}" type="presOf" srcId="{DC7F3EC0-DA7B-4CF4-AD7E-6498564C0106}" destId="{14F7A4A4-2E19-8D4D-B3DD-3B47DC74B155}" srcOrd="0" destOrd="0" presId="urn:microsoft.com/office/officeart/2008/layout/LinedList"/>
    <dgm:cxn modelId="{8E9B545B-DE49-C540-BC0F-421200D5865E}" type="presOf" srcId="{9EEBBE9E-B45A-42C4-8225-2021FE172F7E}" destId="{8F868F37-D683-C34A-9E56-6A321EAFDDC4}" srcOrd="0" destOrd="0" presId="urn:microsoft.com/office/officeart/2008/layout/LinedList"/>
    <dgm:cxn modelId="{38B5E05D-FFF3-49C1-B56A-33C1CAD84BA4}" srcId="{5AFE68A2-1F93-42D3-BC8B-74DFB22E5037}" destId="{08C4B513-06A3-4F36-8EBB-8C96673E89FA}" srcOrd="0" destOrd="0" parTransId="{050BFE90-A2F3-41FD-A938-1AAC3005DC85}" sibTransId="{7E20F23A-2DAF-4917-BD09-4C798FD1261C}"/>
    <dgm:cxn modelId="{945AF379-BFA2-4988-B367-FF11BA568BC1}" srcId="{5AFE68A2-1F93-42D3-BC8B-74DFB22E5037}" destId="{C39FED51-F90F-4696-B41E-B4C42EEC5587}" srcOrd="4" destOrd="0" parTransId="{595B40A8-D3D4-46FE-9939-69B89AB04651}" sibTransId="{8E449A02-B049-4998-8566-CFA2AA070163}"/>
    <dgm:cxn modelId="{09B63A80-EB07-B041-9994-67BBE0A6399C}" type="presOf" srcId="{BA1268FB-690B-45EF-8B08-1A856645792C}" destId="{77CB3474-E933-F048-B7CF-B9945D1C1A39}" srcOrd="0" destOrd="0" presId="urn:microsoft.com/office/officeart/2008/layout/LinedList"/>
    <dgm:cxn modelId="{64058093-2462-2943-926D-EC0C9802E912}" type="presOf" srcId="{4397B6C4-97D4-49F6-AEE6-93B3CCA6354B}" destId="{06FC1C85-7315-A542-9E57-AF64EFC0E60D}" srcOrd="0" destOrd="0" presId="urn:microsoft.com/office/officeart/2008/layout/LinedList"/>
    <dgm:cxn modelId="{E604B795-B77B-0848-8917-1DBE7BD15A08}" type="presOf" srcId="{C39FED51-F90F-4696-B41E-B4C42EEC5587}" destId="{D628126A-A8EB-7D46-AC27-80F9072FB629}" srcOrd="0" destOrd="0" presId="urn:microsoft.com/office/officeart/2008/layout/LinedList"/>
    <dgm:cxn modelId="{7930BF9B-0562-5945-A3B8-B9BDEA8538A6}" type="presOf" srcId="{5AFE68A2-1F93-42D3-BC8B-74DFB22E5037}" destId="{CB82ABE3-CFD0-7143-B43C-EA943127A2D6}" srcOrd="0" destOrd="0" presId="urn:microsoft.com/office/officeart/2008/layout/LinedList"/>
    <dgm:cxn modelId="{DC36C9B0-5BBE-4BCD-B89F-425D1F1815EB}" srcId="{5AFE68A2-1F93-42D3-BC8B-74DFB22E5037}" destId="{BA1268FB-690B-45EF-8B08-1A856645792C}" srcOrd="2" destOrd="0" parTransId="{11BA9083-3DA6-4079-B11E-59E7DD241FAE}" sibTransId="{C1359928-7FA3-466A-B957-0A244B00516E}"/>
    <dgm:cxn modelId="{0E8A84B5-B604-402A-AFF8-7870C494DA8F}" srcId="{5AFE68A2-1F93-42D3-BC8B-74DFB22E5037}" destId="{DC7F3EC0-DA7B-4CF4-AD7E-6498564C0106}" srcOrd="3" destOrd="0" parTransId="{80575486-484F-4D01-B3D4-B4B4611A22E2}" sibTransId="{B606AA75-A4E4-42E6-98CF-F65ADA02EC9A}"/>
    <dgm:cxn modelId="{3D352BCB-F280-40D1-B928-2B7527626DAE}" srcId="{5AFE68A2-1F93-42D3-BC8B-74DFB22E5037}" destId="{9EEBBE9E-B45A-42C4-8225-2021FE172F7E}" srcOrd="5" destOrd="0" parTransId="{BF46A2F4-F335-48FC-BC12-00054DB9976E}" sibTransId="{387C5685-BF09-41CC-9C19-7C79CD55840E}"/>
    <dgm:cxn modelId="{0BE401FF-E125-D045-A12F-4525DFFD017F}" type="presParOf" srcId="{CB82ABE3-CFD0-7143-B43C-EA943127A2D6}" destId="{2ECBD820-0BC0-DD47-84BD-864C8E73FA18}" srcOrd="0" destOrd="0" presId="urn:microsoft.com/office/officeart/2008/layout/LinedList"/>
    <dgm:cxn modelId="{B8DB20C6-168D-0D4F-ACB2-12AAFA0E5C51}" type="presParOf" srcId="{CB82ABE3-CFD0-7143-B43C-EA943127A2D6}" destId="{477BD3E1-8ECC-CE46-988A-BEDBB6DCA635}" srcOrd="1" destOrd="0" presId="urn:microsoft.com/office/officeart/2008/layout/LinedList"/>
    <dgm:cxn modelId="{872C91AB-F378-9B4E-8D5A-CFA4267ECAB1}" type="presParOf" srcId="{477BD3E1-8ECC-CE46-988A-BEDBB6DCA635}" destId="{8A2785AF-959B-214B-9C39-8C4BF49C33CC}" srcOrd="0" destOrd="0" presId="urn:microsoft.com/office/officeart/2008/layout/LinedList"/>
    <dgm:cxn modelId="{9F2D0D95-50E7-4243-8DC0-001CFFCEAC02}" type="presParOf" srcId="{477BD3E1-8ECC-CE46-988A-BEDBB6DCA635}" destId="{D36721C4-B2B3-CC4A-BEC2-5630ADE49F9F}" srcOrd="1" destOrd="0" presId="urn:microsoft.com/office/officeart/2008/layout/LinedList"/>
    <dgm:cxn modelId="{C479C27C-B3AA-B747-8D20-6E7C1012EEFE}" type="presParOf" srcId="{CB82ABE3-CFD0-7143-B43C-EA943127A2D6}" destId="{E702AFE9-F16B-1743-8CA4-4A3143668A45}" srcOrd="2" destOrd="0" presId="urn:microsoft.com/office/officeart/2008/layout/LinedList"/>
    <dgm:cxn modelId="{68A61007-688C-254E-98EF-5C39A1AA4BFC}" type="presParOf" srcId="{CB82ABE3-CFD0-7143-B43C-EA943127A2D6}" destId="{69477B9D-7929-BB48-BED7-75B0E01F0FF9}" srcOrd="3" destOrd="0" presId="urn:microsoft.com/office/officeart/2008/layout/LinedList"/>
    <dgm:cxn modelId="{2282EA3A-9AE6-524A-B8E1-5B8C4F820A92}" type="presParOf" srcId="{69477B9D-7929-BB48-BED7-75B0E01F0FF9}" destId="{06FC1C85-7315-A542-9E57-AF64EFC0E60D}" srcOrd="0" destOrd="0" presId="urn:microsoft.com/office/officeart/2008/layout/LinedList"/>
    <dgm:cxn modelId="{4E5CB21C-F279-EB43-AD0E-04BD0720CC67}" type="presParOf" srcId="{69477B9D-7929-BB48-BED7-75B0E01F0FF9}" destId="{1ABCCF78-56FE-454C-B75B-CE5B2EBB09AB}" srcOrd="1" destOrd="0" presId="urn:microsoft.com/office/officeart/2008/layout/LinedList"/>
    <dgm:cxn modelId="{BD1AC63F-0D91-D440-BCDD-05AE12946EA2}" type="presParOf" srcId="{CB82ABE3-CFD0-7143-B43C-EA943127A2D6}" destId="{056773F5-5B47-EB41-95A4-6FE37B3E82DD}" srcOrd="4" destOrd="0" presId="urn:microsoft.com/office/officeart/2008/layout/LinedList"/>
    <dgm:cxn modelId="{23A534FA-C1B1-D440-9B03-0D5CAC3DECA1}" type="presParOf" srcId="{CB82ABE3-CFD0-7143-B43C-EA943127A2D6}" destId="{76537937-8C35-ED49-9B30-701BF3A86A21}" srcOrd="5" destOrd="0" presId="urn:microsoft.com/office/officeart/2008/layout/LinedList"/>
    <dgm:cxn modelId="{B485AE75-DC9E-8947-9897-6999D97E77D0}" type="presParOf" srcId="{76537937-8C35-ED49-9B30-701BF3A86A21}" destId="{77CB3474-E933-F048-B7CF-B9945D1C1A39}" srcOrd="0" destOrd="0" presId="urn:microsoft.com/office/officeart/2008/layout/LinedList"/>
    <dgm:cxn modelId="{A7F2758D-AC86-D64E-86D2-31C147329516}" type="presParOf" srcId="{76537937-8C35-ED49-9B30-701BF3A86A21}" destId="{7FF23DD8-37F0-6244-91D0-6500FA101DCF}" srcOrd="1" destOrd="0" presId="urn:microsoft.com/office/officeart/2008/layout/LinedList"/>
    <dgm:cxn modelId="{D411F3A8-F008-6C49-8A8B-F98F0CB1D341}" type="presParOf" srcId="{CB82ABE3-CFD0-7143-B43C-EA943127A2D6}" destId="{ABEEE00F-54C0-944B-B271-8DE0C2443E02}" srcOrd="6" destOrd="0" presId="urn:microsoft.com/office/officeart/2008/layout/LinedList"/>
    <dgm:cxn modelId="{7781FF84-4F93-1045-ADAF-8200DE56BD50}" type="presParOf" srcId="{CB82ABE3-CFD0-7143-B43C-EA943127A2D6}" destId="{6A313198-48AF-F142-9F1F-9CCD1B90B88F}" srcOrd="7" destOrd="0" presId="urn:microsoft.com/office/officeart/2008/layout/LinedList"/>
    <dgm:cxn modelId="{6D9D8169-DC4F-5A43-872D-BBB32A1D0F79}" type="presParOf" srcId="{6A313198-48AF-F142-9F1F-9CCD1B90B88F}" destId="{14F7A4A4-2E19-8D4D-B3DD-3B47DC74B155}" srcOrd="0" destOrd="0" presId="urn:microsoft.com/office/officeart/2008/layout/LinedList"/>
    <dgm:cxn modelId="{5F1DA7E1-8E13-6848-908D-28CAC466043C}" type="presParOf" srcId="{6A313198-48AF-F142-9F1F-9CCD1B90B88F}" destId="{47098742-C16D-A942-A4AF-69AAD0EA12B9}" srcOrd="1" destOrd="0" presId="urn:microsoft.com/office/officeart/2008/layout/LinedList"/>
    <dgm:cxn modelId="{6C2328C2-3EDC-5848-90C6-CF0D0B434766}" type="presParOf" srcId="{CB82ABE3-CFD0-7143-B43C-EA943127A2D6}" destId="{86B5B091-7BF5-594E-892A-2E85A73732EB}" srcOrd="8" destOrd="0" presId="urn:microsoft.com/office/officeart/2008/layout/LinedList"/>
    <dgm:cxn modelId="{C0D7A90C-8705-C049-882A-680A352F1006}" type="presParOf" srcId="{CB82ABE3-CFD0-7143-B43C-EA943127A2D6}" destId="{9DD2049E-D511-0740-A716-0A15B85FCA83}" srcOrd="9" destOrd="0" presId="urn:microsoft.com/office/officeart/2008/layout/LinedList"/>
    <dgm:cxn modelId="{88ACB3D7-0242-7F46-AAAF-DA8D10B7603D}" type="presParOf" srcId="{9DD2049E-D511-0740-A716-0A15B85FCA83}" destId="{D628126A-A8EB-7D46-AC27-80F9072FB629}" srcOrd="0" destOrd="0" presId="urn:microsoft.com/office/officeart/2008/layout/LinedList"/>
    <dgm:cxn modelId="{BE53B0B2-4464-7846-9EFF-45B9B9F1C9A0}" type="presParOf" srcId="{9DD2049E-D511-0740-A716-0A15B85FCA83}" destId="{10E15956-92F2-D542-9054-137219FFA121}" srcOrd="1" destOrd="0" presId="urn:microsoft.com/office/officeart/2008/layout/LinedList"/>
    <dgm:cxn modelId="{E52016A1-9CCC-6540-BE84-B97FA2A2F952}" type="presParOf" srcId="{CB82ABE3-CFD0-7143-B43C-EA943127A2D6}" destId="{913F8C25-CB15-1C49-B505-4D95D23F2938}" srcOrd="10" destOrd="0" presId="urn:microsoft.com/office/officeart/2008/layout/LinedList"/>
    <dgm:cxn modelId="{0FD4F83E-4BDA-C34A-9D62-45EEB5FEE935}" type="presParOf" srcId="{CB82ABE3-CFD0-7143-B43C-EA943127A2D6}" destId="{2FDD242F-64F3-E442-B8B8-B748415524FB}" srcOrd="11" destOrd="0" presId="urn:microsoft.com/office/officeart/2008/layout/LinedList"/>
    <dgm:cxn modelId="{40BA9C85-D1EC-904F-B5C6-E3B84DC7CEAF}" type="presParOf" srcId="{2FDD242F-64F3-E442-B8B8-B748415524FB}" destId="{8F868F37-D683-C34A-9E56-6A321EAFDDC4}" srcOrd="0" destOrd="0" presId="urn:microsoft.com/office/officeart/2008/layout/LinedList"/>
    <dgm:cxn modelId="{ABDA4160-CB07-214F-B219-EA3563B9F914}" type="presParOf" srcId="{2FDD242F-64F3-E442-B8B8-B748415524FB}" destId="{7FA41D6B-80E0-514F-A740-03E4895DF3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9A896-80AD-443B-91FC-4F14AC596493}">
      <dsp:nvSpPr>
        <dsp:cNvPr id="0" name=""/>
        <dsp:cNvSpPr/>
      </dsp:nvSpPr>
      <dsp:spPr>
        <a:xfrm>
          <a:off x="0" y="4546"/>
          <a:ext cx="5796200" cy="7998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CD595-EA7D-47F8-99D4-E45249D309EE}">
      <dsp:nvSpPr>
        <dsp:cNvPr id="0" name=""/>
        <dsp:cNvSpPr/>
      </dsp:nvSpPr>
      <dsp:spPr>
        <a:xfrm>
          <a:off x="241967" y="184522"/>
          <a:ext cx="440371" cy="439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C8535-38FD-4F39-9BA9-BE2FFF76D3B0}">
      <dsp:nvSpPr>
        <dsp:cNvPr id="0" name=""/>
        <dsp:cNvSpPr/>
      </dsp:nvSpPr>
      <dsp:spPr>
        <a:xfrm>
          <a:off x="924307" y="4546"/>
          <a:ext cx="4446151" cy="8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29" tIns="90029" rIns="90029" bIns="900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Objective of this analysis is to  analyze the relationship between Radiation Exposure, family history  and Thyroid Cancer Risk</a:t>
          </a:r>
        </a:p>
      </dsp:txBody>
      <dsp:txXfrm>
        <a:off x="924307" y="4546"/>
        <a:ext cx="4446151" cy="850668"/>
      </dsp:txXfrm>
    </dsp:sp>
    <dsp:sp modelId="{D4E48DD2-BE3B-4FDE-AE69-8C89F995D4BC}">
      <dsp:nvSpPr>
        <dsp:cNvPr id="0" name=""/>
        <dsp:cNvSpPr/>
      </dsp:nvSpPr>
      <dsp:spPr>
        <a:xfrm>
          <a:off x="0" y="1061437"/>
          <a:ext cx="5796200" cy="7998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73DEB-DE53-4272-BA4D-E652E79BBA69}">
      <dsp:nvSpPr>
        <dsp:cNvPr id="0" name=""/>
        <dsp:cNvSpPr/>
      </dsp:nvSpPr>
      <dsp:spPr>
        <a:xfrm>
          <a:off x="241967" y="1241413"/>
          <a:ext cx="440371" cy="439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8CEE3-E1F5-44EA-8EAE-35D8493C7F5F}">
      <dsp:nvSpPr>
        <dsp:cNvPr id="0" name=""/>
        <dsp:cNvSpPr/>
      </dsp:nvSpPr>
      <dsp:spPr>
        <a:xfrm>
          <a:off x="924307" y="1061437"/>
          <a:ext cx="4446151" cy="8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29" tIns="90029" rIns="90029" bIns="900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Dataset: Thyroid Cancer Risk Data got from Kaggle.</a:t>
          </a:r>
        </a:p>
      </dsp:txBody>
      <dsp:txXfrm>
        <a:off x="924307" y="1061437"/>
        <a:ext cx="4446151" cy="850668"/>
      </dsp:txXfrm>
    </dsp:sp>
    <dsp:sp modelId="{D85C194E-5981-4B2C-8521-E5E0502500EA}">
      <dsp:nvSpPr>
        <dsp:cNvPr id="0" name=""/>
        <dsp:cNvSpPr/>
      </dsp:nvSpPr>
      <dsp:spPr>
        <a:xfrm>
          <a:off x="0" y="2118327"/>
          <a:ext cx="5796200" cy="7998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F52DD-6DCE-43BF-AFAB-39B3C65973BB}">
      <dsp:nvSpPr>
        <dsp:cNvPr id="0" name=""/>
        <dsp:cNvSpPr/>
      </dsp:nvSpPr>
      <dsp:spPr>
        <a:xfrm>
          <a:off x="241967" y="2298304"/>
          <a:ext cx="440371" cy="439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42FF7-F9F8-41ED-8EB4-FAB85FFCB499}">
      <dsp:nvSpPr>
        <dsp:cNvPr id="0" name=""/>
        <dsp:cNvSpPr/>
      </dsp:nvSpPr>
      <dsp:spPr>
        <a:xfrm>
          <a:off x="924307" y="2118327"/>
          <a:ext cx="4446151" cy="8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29" tIns="90029" rIns="90029" bIns="900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Dataset Link : https://www.kaggle.com/datasets/bhargavchirumamilla/thyroid-cancer-risk-dataset</a:t>
          </a:r>
        </a:p>
      </dsp:txBody>
      <dsp:txXfrm>
        <a:off x="924307" y="2118327"/>
        <a:ext cx="4446151" cy="850668"/>
      </dsp:txXfrm>
    </dsp:sp>
    <dsp:sp modelId="{A810EB40-B549-4082-A626-A69D79A5F9F1}">
      <dsp:nvSpPr>
        <dsp:cNvPr id="0" name=""/>
        <dsp:cNvSpPr/>
      </dsp:nvSpPr>
      <dsp:spPr>
        <a:xfrm>
          <a:off x="0" y="3175218"/>
          <a:ext cx="5796200" cy="7998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37A71-ABC9-4F67-98DC-099EED403A59}">
      <dsp:nvSpPr>
        <dsp:cNvPr id="0" name=""/>
        <dsp:cNvSpPr/>
      </dsp:nvSpPr>
      <dsp:spPr>
        <a:xfrm>
          <a:off x="241967" y="3355194"/>
          <a:ext cx="440371" cy="439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845B5-E57B-4AF9-AB7D-A5E781F5D427}">
      <dsp:nvSpPr>
        <dsp:cNvPr id="0" name=""/>
        <dsp:cNvSpPr/>
      </dsp:nvSpPr>
      <dsp:spPr>
        <a:xfrm>
          <a:off x="924307" y="3175218"/>
          <a:ext cx="4446151" cy="8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29" tIns="90029" rIns="90029" bIns="900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Methods: Exploratory Data Analysis (EDA), Probability Distributions, Hypothesis Testing, and Regression Analysis</a:t>
          </a:r>
        </a:p>
      </dsp:txBody>
      <dsp:txXfrm>
        <a:off x="924307" y="3175218"/>
        <a:ext cx="4446151" cy="850668"/>
      </dsp:txXfrm>
    </dsp:sp>
    <dsp:sp modelId="{7900BE57-3401-4D4F-AA3F-D6A42EA0D23D}">
      <dsp:nvSpPr>
        <dsp:cNvPr id="0" name=""/>
        <dsp:cNvSpPr/>
      </dsp:nvSpPr>
      <dsp:spPr>
        <a:xfrm>
          <a:off x="0" y="4232109"/>
          <a:ext cx="5796200" cy="7998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EF5B0-73C8-4001-A0A8-778EF7EAF268}">
      <dsp:nvSpPr>
        <dsp:cNvPr id="0" name=""/>
        <dsp:cNvSpPr/>
      </dsp:nvSpPr>
      <dsp:spPr>
        <a:xfrm>
          <a:off x="241967" y="4412085"/>
          <a:ext cx="440371" cy="439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270C8-2762-4280-A38D-732A3F0E3A4E}">
      <dsp:nvSpPr>
        <dsp:cNvPr id="0" name=""/>
        <dsp:cNvSpPr/>
      </dsp:nvSpPr>
      <dsp:spPr>
        <a:xfrm>
          <a:off x="924307" y="4232109"/>
          <a:ext cx="4446151" cy="8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29" tIns="90029" rIns="90029" bIns="900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Tools: Python, Pandas, Seaborn, Matplotlib, Statistics models</a:t>
          </a:r>
        </a:p>
      </dsp:txBody>
      <dsp:txXfrm>
        <a:off x="924307" y="4232109"/>
        <a:ext cx="4446151" cy="850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8F431-EA4D-46D3-99EF-8A0C1D395C5B}">
      <dsp:nvSpPr>
        <dsp:cNvPr id="0" name=""/>
        <dsp:cNvSpPr/>
      </dsp:nvSpPr>
      <dsp:spPr>
        <a:xfrm>
          <a:off x="0" y="621"/>
          <a:ext cx="5796200" cy="1453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E4EC9-3B62-4FB5-B294-85CE1F5B22AA}">
      <dsp:nvSpPr>
        <dsp:cNvPr id="0" name=""/>
        <dsp:cNvSpPr/>
      </dsp:nvSpPr>
      <dsp:spPr>
        <a:xfrm>
          <a:off x="439582" y="327583"/>
          <a:ext cx="799241" cy="799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6575-5EFB-4E7D-BF9A-8F7AA3ED3E4E}">
      <dsp:nvSpPr>
        <dsp:cNvPr id="0" name=""/>
        <dsp:cNvSpPr/>
      </dsp:nvSpPr>
      <dsp:spPr>
        <a:xfrm>
          <a:off x="1678407" y="621"/>
          <a:ext cx="4117792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Source: Thyroid Cancer Risk Data from Kaggle</a:t>
          </a:r>
          <a:endParaRPr lang="en-US" sz="2200" kern="1200" dirty="0"/>
        </a:p>
      </dsp:txBody>
      <dsp:txXfrm>
        <a:off x="1678407" y="621"/>
        <a:ext cx="4117792" cy="1453166"/>
      </dsp:txXfrm>
    </dsp:sp>
    <dsp:sp modelId="{15C0D6EA-710B-4A3D-8C4E-8DABBE9E0C0F}">
      <dsp:nvSpPr>
        <dsp:cNvPr id="0" name=""/>
        <dsp:cNvSpPr/>
      </dsp:nvSpPr>
      <dsp:spPr>
        <a:xfrm>
          <a:off x="0" y="1817078"/>
          <a:ext cx="5796200" cy="1453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8F94C-A435-4A63-A06B-F307FC76FBC1}">
      <dsp:nvSpPr>
        <dsp:cNvPr id="0" name=""/>
        <dsp:cNvSpPr/>
      </dsp:nvSpPr>
      <dsp:spPr>
        <a:xfrm>
          <a:off x="439582" y="2144041"/>
          <a:ext cx="799241" cy="799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DCF1D-05CD-4C05-8846-8A480D9B3CE0}">
      <dsp:nvSpPr>
        <dsp:cNvPr id="0" name=""/>
        <dsp:cNvSpPr/>
      </dsp:nvSpPr>
      <dsp:spPr>
        <a:xfrm>
          <a:off x="1678407" y="1817078"/>
          <a:ext cx="4117792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Key Variables: Age, Radiation Exposure, TSH Level, Nodule Size, Thyroid Cancer Risk</a:t>
          </a:r>
        </a:p>
      </dsp:txBody>
      <dsp:txXfrm>
        <a:off x="1678407" y="1817078"/>
        <a:ext cx="4117792" cy="1453166"/>
      </dsp:txXfrm>
    </dsp:sp>
    <dsp:sp modelId="{AD7C20C0-D3B2-42E6-ADF7-F4A5F28CC834}">
      <dsp:nvSpPr>
        <dsp:cNvPr id="0" name=""/>
        <dsp:cNvSpPr/>
      </dsp:nvSpPr>
      <dsp:spPr>
        <a:xfrm>
          <a:off x="0" y="3633536"/>
          <a:ext cx="5796200" cy="14531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EFB0C-252C-4F65-B30F-FDE6ADCB802A}">
      <dsp:nvSpPr>
        <dsp:cNvPr id="0" name=""/>
        <dsp:cNvSpPr/>
      </dsp:nvSpPr>
      <dsp:spPr>
        <a:xfrm>
          <a:off x="439582" y="3960499"/>
          <a:ext cx="799241" cy="7992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8BC75-02C7-46F2-894C-21BA0ACEAC12}">
      <dsp:nvSpPr>
        <dsp:cNvPr id="0" name=""/>
        <dsp:cNvSpPr/>
      </dsp:nvSpPr>
      <dsp:spPr>
        <a:xfrm>
          <a:off x="1678407" y="3633536"/>
          <a:ext cx="4117792" cy="1453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93" tIns="153793" rIns="153793" bIns="15379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Preprocessing: Categorical Encoding, Handling Missing Values, Outlier Detection</a:t>
          </a:r>
          <a:endParaRPr lang="en-US" sz="2200" kern="1200" dirty="0"/>
        </a:p>
      </dsp:txBody>
      <dsp:txXfrm>
        <a:off x="1678407" y="3633536"/>
        <a:ext cx="4117792" cy="1453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9A48A-C8BB-D349-A577-FD564282297C}">
      <dsp:nvSpPr>
        <dsp:cNvPr id="0" name=""/>
        <dsp:cNvSpPr/>
      </dsp:nvSpPr>
      <dsp:spPr>
        <a:xfrm>
          <a:off x="0" y="208431"/>
          <a:ext cx="5796200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No Outliers Detected</a:t>
          </a:r>
          <a:r>
            <a:rPr lang="en-US" sz="1800" kern="1200"/>
            <a:t>:</a:t>
          </a:r>
        </a:p>
      </dsp:txBody>
      <dsp:txXfrm>
        <a:off x="21075" y="229506"/>
        <a:ext cx="5754050" cy="389580"/>
      </dsp:txXfrm>
    </dsp:sp>
    <dsp:sp modelId="{E7451653-DE09-3440-9ABA-F38B91A73E33}">
      <dsp:nvSpPr>
        <dsp:cNvPr id="0" name=""/>
        <dsp:cNvSpPr/>
      </dsp:nvSpPr>
      <dsp:spPr>
        <a:xfrm>
          <a:off x="0" y="640161"/>
          <a:ext cx="5796200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All values in Age, Nodule Size, and Family History fall within the acceptable range</a:t>
          </a:r>
          <a:r>
            <a:rPr lang="en-US" sz="1400" kern="1200" dirty="0"/>
            <a:t> defined by IQR.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No extreme outliers</a:t>
          </a:r>
          <a:r>
            <a:rPr lang="en-US" sz="1400" kern="1200"/>
            <a:t> were found in these variables.</a:t>
          </a:r>
        </a:p>
      </dsp:txBody>
      <dsp:txXfrm>
        <a:off x="0" y="640161"/>
        <a:ext cx="5796200" cy="689310"/>
      </dsp:txXfrm>
    </dsp:sp>
    <dsp:sp modelId="{AE7AC9EF-A9BE-9D43-A1D3-3546C09EDC9D}">
      <dsp:nvSpPr>
        <dsp:cNvPr id="0" name=""/>
        <dsp:cNvSpPr/>
      </dsp:nvSpPr>
      <dsp:spPr>
        <a:xfrm>
          <a:off x="0" y="1329471"/>
          <a:ext cx="5796200" cy="431730"/>
        </a:xfrm>
        <a:prstGeom prst="roundRect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Age Distribution</a:t>
          </a:r>
          <a:r>
            <a:rPr lang="en-US" sz="1800" kern="1200"/>
            <a:t>:</a:t>
          </a:r>
        </a:p>
      </dsp:txBody>
      <dsp:txXfrm>
        <a:off x="21075" y="1350546"/>
        <a:ext cx="5754050" cy="389580"/>
      </dsp:txXfrm>
    </dsp:sp>
    <dsp:sp modelId="{62559EE4-9AA5-2246-AAAA-AA40CC5587CC}">
      <dsp:nvSpPr>
        <dsp:cNvPr id="0" name=""/>
        <dsp:cNvSpPr/>
      </dsp:nvSpPr>
      <dsp:spPr>
        <a:xfrm>
          <a:off x="0" y="1761201"/>
          <a:ext cx="5796200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Patients </a:t>
          </a:r>
          <a:r>
            <a:rPr lang="en-US" sz="1400" b="1" kern="1200"/>
            <a:t>aged 33 to 71 years</a:t>
          </a:r>
          <a:r>
            <a:rPr lang="en-US" sz="1400" kern="1200"/>
            <a:t> represent the </a:t>
          </a:r>
          <a:r>
            <a:rPr lang="en-US" sz="1400" b="1" kern="1200"/>
            <a:t>middle 50%</a:t>
          </a:r>
          <a:r>
            <a:rPr lang="en-US" sz="1400" kern="1200"/>
            <a:t> of the dataset.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Since the </a:t>
          </a:r>
          <a:r>
            <a:rPr lang="en-US" sz="1400" b="1" kern="1200"/>
            <a:t>lower bound (-24)</a:t>
          </a:r>
          <a:r>
            <a:rPr lang="en-US" sz="1400" kern="1200"/>
            <a:t> and </a:t>
          </a:r>
          <a:r>
            <a:rPr lang="en-US" sz="1400" b="1" kern="1200"/>
            <a:t>upper bound (128)</a:t>
          </a:r>
          <a:r>
            <a:rPr lang="en-US" sz="1400" kern="1200"/>
            <a:t> are far beyond realistic ages, </a:t>
          </a:r>
          <a:r>
            <a:rPr lang="en-US" sz="1400" b="1" kern="1200"/>
            <a:t>no outliers</a:t>
          </a:r>
          <a:r>
            <a:rPr lang="en-US" sz="1400" kern="1200"/>
            <a:t> exist in Age.</a:t>
          </a:r>
        </a:p>
      </dsp:txBody>
      <dsp:txXfrm>
        <a:off x="0" y="1761201"/>
        <a:ext cx="5796200" cy="689310"/>
      </dsp:txXfrm>
    </dsp:sp>
    <dsp:sp modelId="{2FC87728-B4DC-3F44-8D4A-011C8891CDFD}">
      <dsp:nvSpPr>
        <dsp:cNvPr id="0" name=""/>
        <dsp:cNvSpPr/>
      </dsp:nvSpPr>
      <dsp:spPr>
        <a:xfrm>
          <a:off x="0" y="2450512"/>
          <a:ext cx="5796200" cy="431730"/>
        </a:xfrm>
        <a:prstGeom prst="roundRect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Nodule Size Range</a:t>
          </a:r>
          <a:r>
            <a:rPr lang="en-US" sz="1800" kern="1200"/>
            <a:t>:</a:t>
          </a:r>
        </a:p>
      </dsp:txBody>
      <dsp:txXfrm>
        <a:off x="21075" y="2471587"/>
        <a:ext cx="5754050" cy="389580"/>
      </dsp:txXfrm>
    </dsp:sp>
    <dsp:sp modelId="{C755CB30-421E-A048-BC9A-244426EA4A9E}">
      <dsp:nvSpPr>
        <dsp:cNvPr id="0" name=""/>
        <dsp:cNvSpPr/>
      </dsp:nvSpPr>
      <dsp:spPr>
        <a:xfrm>
          <a:off x="0" y="2882242"/>
          <a:ext cx="5796200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Nodules </a:t>
          </a:r>
          <a:r>
            <a:rPr lang="en-US" sz="1400" b="1" kern="1200"/>
            <a:t>between 1.25 cm and 3.76 cm</a:t>
          </a:r>
          <a:r>
            <a:rPr lang="en-US" sz="1400" kern="1200"/>
            <a:t> represent </a:t>
          </a:r>
          <a:r>
            <a:rPr lang="en-US" sz="1400" b="1" kern="1200"/>
            <a:t>the middle 50% of the data</a:t>
          </a:r>
          <a:r>
            <a:rPr lang="en-US" sz="1400" kern="120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No extreme nodule sizes</a:t>
          </a:r>
          <a:r>
            <a:rPr lang="en-US" sz="1400" kern="1200"/>
            <a:t> were found beyond the upper bound of 7.52 cm.</a:t>
          </a:r>
        </a:p>
      </dsp:txBody>
      <dsp:txXfrm>
        <a:off x="0" y="2882242"/>
        <a:ext cx="5796200" cy="875610"/>
      </dsp:txXfrm>
    </dsp:sp>
    <dsp:sp modelId="{03A9AC47-91F9-BB47-9222-B956175AC698}">
      <dsp:nvSpPr>
        <dsp:cNvPr id="0" name=""/>
        <dsp:cNvSpPr/>
      </dsp:nvSpPr>
      <dsp:spPr>
        <a:xfrm>
          <a:off x="0" y="3757852"/>
          <a:ext cx="5796200" cy="43173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Family History</a:t>
          </a:r>
          <a:r>
            <a:rPr lang="en-US" sz="1800" kern="1200"/>
            <a:t>:</a:t>
          </a:r>
        </a:p>
      </dsp:txBody>
      <dsp:txXfrm>
        <a:off x="21075" y="3778927"/>
        <a:ext cx="5754050" cy="389580"/>
      </dsp:txXfrm>
    </dsp:sp>
    <dsp:sp modelId="{91C37B47-51F3-8642-91F5-D38CA69882BE}">
      <dsp:nvSpPr>
        <dsp:cNvPr id="0" name=""/>
        <dsp:cNvSpPr/>
      </dsp:nvSpPr>
      <dsp:spPr>
        <a:xfrm>
          <a:off x="0" y="4189582"/>
          <a:ext cx="5796200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02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Since </a:t>
          </a:r>
          <a:r>
            <a:rPr lang="en-US" sz="1400" b="1" kern="1200"/>
            <a:t>Family History is a binary variable (0=No, 1=Yes)</a:t>
          </a:r>
          <a:r>
            <a:rPr lang="en-US" sz="1400" kern="1200"/>
            <a:t>, the </a:t>
          </a:r>
          <a:r>
            <a:rPr lang="en-US" sz="1400" b="1" kern="1200"/>
            <a:t>IQR method is not the best way to detect outliers</a:t>
          </a:r>
          <a:r>
            <a:rPr lang="en-US" sz="1400" kern="120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There are </a:t>
          </a:r>
          <a:r>
            <a:rPr lang="en-US" sz="1400" b="1" kern="1200"/>
            <a:t>no abnormal values</a:t>
          </a:r>
          <a:r>
            <a:rPr lang="en-US" sz="1400" kern="1200"/>
            <a:t> beyond the standard range of 0-1.</a:t>
          </a:r>
        </a:p>
      </dsp:txBody>
      <dsp:txXfrm>
        <a:off x="0" y="4189582"/>
        <a:ext cx="5796200" cy="68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3827C-45C8-AF49-966E-9932AD22004C}">
      <dsp:nvSpPr>
        <dsp:cNvPr id="0" name=""/>
        <dsp:cNvSpPr/>
      </dsp:nvSpPr>
      <dsp:spPr>
        <a:xfrm>
          <a:off x="0" y="79056"/>
          <a:ext cx="5796200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Key Insights:</a:t>
          </a:r>
          <a:endParaRPr lang="en-US" sz="2600" kern="1200"/>
        </a:p>
      </dsp:txBody>
      <dsp:txXfrm>
        <a:off x="30442" y="109498"/>
        <a:ext cx="5735316" cy="562726"/>
      </dsp:txXfrm>
    </dsp:sp>
    <dsp:sp modelId="{4B2A4B87-1B4C-9C48-8F2D-65BADED539E7}">
      <dsp:nvSpPr>
        <dsp:cNvPr id="0" name=""/>
        <dsp:cNvSpPr/>
      </dsp:nvSpPr>
      <dsp:spPr>
        <a:xfrm>
          <a:off x="0" y="702667"/>
          <a:ext cx="5796200" cy="430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02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Age has a mean of 51.92 years, with a widespread (std dev = 21.63 years), suggesting that age distribution is diverse.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Nodule Size ranges from 0 cm to 5 cm, with a mean of 2.5 cm and mode at 2.51 cm, indicating that most nodules are small to medium-sized.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Radiation Exposure and Family History are binary variables (0 = No, 1 = Yes).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Diagnosis (Benign = 0, Malignant = 1) has a mean of 0.23, reflecting the imbalance between benign (77%) and malignant (23%) cases.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Right Tails (Max values) indicate potential outliers in Age and Nodule Size, requiring further investigation.</a:t>
          </a:r>
        </a:p>
      </dsp:txBody>
      <dsp:txXfrm>
        <a:off x="0" y="702667"/>
        <a:ext cx="5796200" cy="4305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2AB2C-DA05-2740-95DE-5159F485E4B8}">
      <dsp:nvSpPr>
        <dsp:cNvPr id="0" name=""/>
        <dsp:cNvSpPr/>
      </dsp:nvSpPr>
      <dsp:spPr>
        <a:xfrm>
          <a:off x="0" y="88466"/>
          <a:ext cx="5796200" cy="9429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Insights &amp; Interpretation:</a:t>
          </a:r>
          <a:endParaRPr lang="en-US" sz="1700" kern="1200"/>
        </a:p>
      </dsp:txBody>
      <dsp:txXfrm>
        <a:off x="46029" y="134495"/>
        <a:ext cx="5704142" cy="850852"/>
      </dsp:txXfrm>
    </dsp:sp>
    <dsp:sp modelId="{04C4A97A-9EF1-A543-8F4F-CE72CECA37C5}">
      <dsp:nvSpPr>
        <dsp:cNvPr id="0" name=""/>
        <dsp:cNvSpPr/>
      </dsp:nvSpPr>
      <dsp:spPr>
        <a:xfrm>
          <a:off x="0" y="1080336"/>
          <a:ext cx="5796200" cy="942910"/>
        </a:xfrm>
        <a:prstGeom prst="roundRect">
          <a:avLst/>
        </a:prstGeom>
        <a:solidFill>
          <a:schemeClr val="accent5">
            <a:hueOff val="2794580"/>
            <a:satOff val="-2409"/>
            <a:lumOff val="318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Age is NOT correlated with thyroid cancer (0.0001). Older or younger individuals have similar risks, so age alone is not a strong predictor.</a:t>
          </a:r>
        </a:p>
      </dsp:txBody>
      <dsp:txXfrm>
        <a:off x="46029" y="1126365"/>
        <a:ext cx="5704142" cy="850852"/>
      </dsp:txXfrm>
    </dsp:sp>
    <dsp:sp modelId="{9CE6D705-1B55-4B4A-8EF8-DC4E38D9C957}">
      <dsp:nvSpPr>
        <dsp:cNvPr id="0" name=""/>
        <dsp:cNvSpPr/>
      </dsp:nvSpPr>
      <dsp:spPr>
        <a:xfrm>
          <a:off x="0" y="2072206"/>
          <a:ext cx="5796200" cy="942910"/>
        </a:xfrm>
        <a:prstGeom prst="roundRect">
          <a:avLst/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Nodule Size has NO correlation with Diagnosis (-0.0027). Larger nodules do not necessarily indicate higher cancer risk, contradicting common assumptions.</a:t>
          </a:r>
        </a:p>
      </dsp:txBody>
      <dsp:txXfrm>
        <a:off x="46029" y="2118235"/>
        <a:ext cx="5704142" cy="850852"/>
      </dsp:txXfrm>
    </dsp:sp>
    <dsp:sp modelId="{8828341E-4C1D-F446-844B-C24FC9B5621A}">
      <dsp:nvSpPr>
        <dsp:cNvPr id="0" name=""/>
        <dsp:cNvSpPr/>
      </dsp:nvSpPr>
      <dsp:spPr>
        <a:xfrm>
          <a:off x="0" y="3064077"/>
          <a:ext cx="5796200" cy="942910"/>
        </a:xfrm>
        <a:prstGeom prst="roundRect">
          <a:avLst/>
        </a:prstGeom>
        <a:solidFill>
          <a:schemeClr val="accent5">
            <a:hueOff val="8383739"/>
            <a:satOff val="-7226"/>
            <a:lumOff val="95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Radiation Exposure has a WEAK positive correlation (0.0890). Higher radiation exposure slightly increases the likelihood of thyroid cancer, but not strongly.</a:t>
          </a:r>
        </a:p>
      </dsp:txBody>
      <dsp:txXfrm>
        <a:off x="46029" y="3110106"/>
        <a:ext cx="5704142" cy="850852"/>
      </dsp:txXfrm>
    </dsp:sp>
    <dsp:sp modelId="{ECEEDC1F-EDC6-3943-B071-B7D3AA6217BC}">
      <dsp:nvSpPr>
        <dsp:cNvPr id="0" name=""/>
        <dsp:cNvSpPr/>
      </dsp:nvSpPr>
      <dsp:spPr>
        <a:xfrm>
          <a:off x="0" y="4055947"/>
          <a:ext cx="5796200" cy="942910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Family History is the STRONGEST predictor (0.1409). Having a family history of thyroid cancer significantly increases the risk.</a:t>
          </a:r>
        </a:p>
      </dsp:txBody>
      <dsp:txXfrm>
        <a:off x="46029" y="4101976"/>
        <a:ext cx="5704142" cy="8508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BD820-0BC0-DD47-84BD-864C8E73FA18}">
      <dsp:nvSpPr>
        <dsp:cNvPr id="0" name=""/>
        <dsp:cNvSpPr/>
      </dsp:nvSpPr>
      <dsp:spPr>
        <a:xfrm>
          <a:off x="0" y="2484"/>
          <a:ext cx="579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785AF-959B-214B-9C39-8C4BF49C33CC}">
      <dsp:nvSpPr>
        <dsp:cNvPr id="0" name=""/>
        <dsp:cNvSpPr/>
      </dsp:nvSpPr>
      <dsp:spPr>
        <a:xfrm>
          <a:off x="0" y="2484"/>
          <a:ext cx="5796200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Logistic Regression Model was used to analyze the impact of selected variables on Thyroid Cancer Diagnosis.</a:t>
          </a:r>
        </a:p>
      </dsp:txBody>
      <dsp:txXfrm>
        <a:off x="0" y="2484"/>
        <a:ext cx="5796200" cy="847059"/>
      </dsp:txXfrm>
    </dsp:sp>
    <dsp:sp modelId="{E702AFE9-F16B-1743-8CA4-4A3143668A45}">
      <dsp:nvSpPr>
        <dsp:cNvPr id="0" name=""/>
        <dsp:cNvSpPr/>
      </dsp:nvSpPr>
      <dsp:spPr>
        <a:xfrm>
          <a:off x="0" y="849543"/>
          <a:ext cx="579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C1C85-7315-A542-9E57-AF64EFC0E60D}">
      <dsp:nvSpPr>
        <dsp:cNvPr id="0" name=""/>
        <dsp:cNvSpPr/>
      </dsp:nvSpPr>
      <dsp:spPr>
        <a:xfrm>
          <a:off x="0" y="849543"/>
          <a:ext cx="5796200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 Findings:</a:t>
          </a:r>
        </a:p>
      </dsp:txBody>
      <dsp:txXfrm>
        <a:off x="0" y="849543"/>
        <a:ext cx="5796200" cy="847059"/>
      </dsp:txXfrm>
    </dsp:sp>
    <dsp:sp modelId="{056773F5-5B47-EB41-95A4-6FE37B3E82DD}">
      <dsp:nvSpPr>
        <dsp:cNvPr id="0" name=""/>
        <dsp:cNvSpPr/>
      </dsp:nvSpPr>
      <dsp:spPr>
        <a:xfrm>
          <a:off x="0" y="1696602"/>
          <a:ext cx="579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B3474-E933-F048-B7CF-B9945D1C1A39}">
      <dsp:nvSpPr>
        <dsp:cNvPr id="0" name=""/>
        <dsp:cNvSpPr/>
      </dsp:nvSpPr>
      <dsp:spPr>
        <a:xfrm>
          <a:off x="0" y="1696602"/>
          <a:ext cx="5796200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b="1" kern="1200" dirty="0"/>
            <a:t>Radiation Exposure</a:t>
          </a:r>
          <a:r>
            <a:rPr lang="en-US" sz="1800" kern="1200" dirty="0"/>
            <a:t>(p = 0.000) → Highly significant predictor.</a:t>
          </a:r>
        </a:p>
      </dsp:txBody>
      <dsp:txXfrm>
        <a:off x="0" y="1696602"/>
        <a:ext cx="5796200" cy="847059"/>
      </dsp:txXfrm>
    </dsp:sp>
    <dsp:sp modelId="{ABEEE00F-54C0-944B-B271-8DE0C2443E02}">
      <dsp:nvSpPr>
        <dsp:cNvPr id="0" name=""/>
        <dsp:cNvSpPr/>
      </dsp:nvSpPr>
      <dsp:spPr>
        <a:xfrm>
          <a:off x="0" y="2543661"/>
          <a:ext cx="579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7A4A4-2E19-8D4D-B3DD-3B47DC74B155}">
      <dsp:nvSpPr>
        <dsp:cNvPr id="0" name=""/>
        <dsp:cNvSpPr/>
      </dsp:nvSpPr>
      <dsp:spPr>
        <a:xfrm>
          <a:off x="0" y="2543662"/>
          <a:ext cx="5796200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b="1" kern="1200" dirty="0"/>
            <a:t>Family History </a:t>
          </a:r>
          <a:r>
            <a:rPr lang="en-US" sz="1800" kern="1200" dirty="0"/>
            <a:t>(p = 0.000) → Strong genetic predictor.</a:t>
          </a:r>
        </a:p>
      </dsp:txBody>
      <dsp:txXfrm>
        <a:off x="0" y="2543662"/>
        <a:ext cx="5796200" cy="847059"/>
      </dsp:txXfrm>
    </dsp:sp>
    <dsp:sp modelId="{86B5B091-7BF5-594E-892A-2E85A73732EB}">
      <dsp:nvSpPr>
        <dsp:cNvPr id="0" name=""/>
        <dsp:cNvSpPr/>
      </dsp:nvSpPr>
      <dsp:spPr>
        <a:xfrm>
          <a:off x="0" y="3390721"/>
          <a:ext cx="579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8126A-A8EB-7D46-AC27-80F9072FB629}">
      <dsp:nvSpPr>
        <dsp:cNvPr id="0" name=""/>
        <dsp:cNvSpPr/>
      </dsp:nvSpPr>
      <dsp:spPr>
        <a:xfrm>
          <a:off x="0" y="3390721"/>
          <a:ext cx="5796200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b="1" kern="1200" dirty="0"/>
            <a:t>Age</a:t>
          </a:r>
          <a:r>
            <a:rPr lang="en-US" sz="1800" kern="1200" dirty="0"/>
            <a:t> (p = 0.726) and Nodule Size (p = 0.297) were NOT significant predictors.</a:t>
          </a:r>
        </a:p>
      </dsp:txBody>
      <dsp:txXfrm>
        <a:off x="0" y="3390721"/>
        <a:ext cx="5796200" cy="847059"/>
      </dsp:txXfrm>
    </dsp:sp>
    <dsp:sp modelId="{913F8C25-CB15-1C49-B505-4D95D23F2938}">
      <dsp:nvSpPr>
        <dsp:cNvPr id="0" name=""/>
        <dsp:cNvSpPr/>
      </dsp:nvSpPr>
      <dsp:spPr>
        <a:xfrm>
          <a:off x="0" y="4237780"/>
          <a:ext cx="579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68F37-D683-C34A-9E56-6A321EAFDDC4}">
      <dsp:nvSpPr>
        <dsp:cNvPr id="0" name=""/>
        <dsp:cNvSpPr/>
      </dsp:nvSpPr>
      <dsp:spPr>
        <a:xfrm>
          <a:off x="0" y="4237780"/>
          <a:ext cx="5796200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b="1" kern="1200" dirty="0"/>
            <a:t>Model Pseudo  </a:t>
          </a:r>
          <a:r>
            <a:rPr lang="en-US" sz="1800" kern="1200" dirty="0"/>
            <a:t>R²: 0.0246, suggesting additional factors need to be considered for better accuracy.</a:t>
          </a:r>
        </a:p>
      </dsp:txBody>
      <dsp:txXfrm>
        <a:off x="0" y="4237780"/>
        <a:ext cx="5796200" cy="847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F0A27-F8AE-B541-BB24-922EFADBA59A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EE8F0-9FA7-6D4C-887F-71249F61F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EE8F0-9FA7-6D4C-887F-71249F61F9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6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B332-EA4F-2C49-A441-8980C5F09B6E}" type="datetime1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8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0EAF-991D-2D4E-BE9B-89B8BCD98A77}" type="datetime1">
              <a:rPr lang="en-US" smtClean="0"/>
              <a:t>3/2/25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71B0-2EB6-934D-B45E-8073A65987D8}" type="datetime1">
              <a:rPr lang="en-US" smtClean="0"/>
              <a:t>3/2/25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8982-0CBB-CC4D-8443-FCD9F31B89D4}" type="datetime1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5355-27B7-824D-ABBE-F624FFA3F803}" type="datetime1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3061-DA2D-524E-8DBC-E17904711F3C}" type="datetime1">
              <a:rPr lang="en-US" smtClean="0"/>
              <a:t>3/2/25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33D6-6077-2544-BD25-115DF7A463D1}" type="datetime1">
              <a:rPr lang="en-US" smtClean="0"/>
              <a:t>3/2/25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7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C979-FF8C-2E4B-9425-3CBCB9636E82}" type="datetime1">
              <a:rPr lang="en-US" smtClean="0"/>
              <a:t>3/2/25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E698-EDF7-0141-808B-9E33C22FE060}" type="datetime1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5A1B-3C11-334B-96FE-C0A9F63360ED}" type="datetime1">
              <a:rPr lang="en-US" smtClean="0"/>
              <a:t>3/2/25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6A23-68C2-424E-BCE8-65485985C4BD}" type="datetime1">
              <a:rPr lang="en-US" smtClean="0"/>
              <a:t>3/2/25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409CD26-6373-A34D-92EF-F8E183328EC7}" type="datetime1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Bellevue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292333" cy="2444212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Thyroid Cancer Risk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7886" y="3993070"/>
            <a:ext cx="2839630" cy="105503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 Statistical Approach to Identifying Risk Factors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B7183-D906-02D5-C6C5-064B64324FCE}"/>
              </a:ext>
            </a:extLst>
          </p:cNvPr>
          <p:cNvSpPr txBox="1"/>
          <p:nvPr/>
        </p:nvSpPr>
        <p:spPr>
          <a:xfrm>
            <a:off x="277176" y="5332897"/>
            <a:ext cx="3408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By: Roshan GC</a:t>
            </a:r>
          </a:p>
          <a:p>
            <a:r>
              <a:rPr lang="en-US" sz="1400" dirty="0"/>
              <a:t>        DSC530 Term Project</a:t>
            </a:r>
          </a:p>
          <a:p>
            <a:r>
              <a:rPr lang="en-US" sz="1400" dirty="0"/>
              <a:t>         Bellevue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A47D-7373-5B5A-9473-66B65E2A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5490-C7D3-D11E-1ECA-CA4B495B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4773F6-79AB-7325-BDC3-AEE5F0605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2F149-B16F-162E-C246-D6FBA73E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Histograms of Selected Variables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94057-029C-ABF6-367A-886D14F96A9C}"/>
              </a:ext>
            </a:extLst>
          </p:cNvPr>
          <p:cNvSpPr txBox="1"/>
          <p:nvPr/>
        </p:nvSpPr>
        <p:spPr>
          <a:xfrm>
            <a:off x="1200564" y="2535446"/>
            <a:ext cx="6737617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700" dirty="0"/>
              <a:t>The histograms above display the distribution of the selected variables: </a:t>
            </a:r>
            <a:r>
              <a:rPr lang="en-US" sz="1700" b="1" dirty="0"/>
              <a:t>Age, Nodule Size, Radiation Exposure, Family History, and Diagnosis.</a:t>
            </a: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700" b="1" dirty="0"/>
              <a:t>Key Insights: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700" b="1" dirty="0"/>
              <a:t>1. Age Distribution:</a:t>
            </a:r>
            <a:endParaRPr lang="en-US" sz="1700" dirty="0"/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dirty="0"/>
              <a:t>Most patients fall between </a:t>
            </a:r>
            <a:r>
              <a:rPr lang="en-US" sz="1700" b="1" dirty="0"/>
              <a:t>30 to 70 years</a:t>
            </a:r>
            <a:r>
              <a:rPr lang="en-US" sz="1700" dirty="0"/>
              <a:t>.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dirty="0"/>
              <a:t>There are </a:t>
            </a:r>
            <a:r>
              <a:rPr lang="en-US" sz="1700" b="1" dirty="0"/>
              <a:t>outliers in younger (15-20) and older (80-90) groups</a:t>
            </a:r>
            <a:r>
              <a:rPr lang="en-US" sz="1700" dirty="0"/>
              <a:t>.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dirty="0"/>
              <a:t>The distribution appears </a:t>
            </a:r>
            <a:r>
              <a:rPr lang="en-US" sz="1700" b="1" dirty="0"/>
              <a:t>fairly uniform</a:t>
            </a:r>
            <a:r>
              <a:rPr lang="en-US" sz="1700" dirty="0"/>
              <a:t>, indicating a diverse age range.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700" b="1" dirty="0"/>
              <a:t>2. Nodule Size Distribution:</a:t>
            </a:r>
            <a:endParaRPr lang="en-US" sz="1700" dirty="0"/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dirty="0"/>
              <a:t>Most nodules are </a:t>
            </a:r>
            <a:r>
              <a:rPr lang="en-US" sz="1700" b="1" dirty="0"/>
              <a:t>between 1-4 cm</a:t>
            </a:r>
            <a:r>
              <a:rPr lang="en-US" sz="1700" dirty="0"/>
              <a:t>.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b="1" dirty="0"/>
              <a:t>Larger nodules (above 5 cm) are outliers</a:t>
            </a:r>
            <a:r>
              <a:rPr lang="en-US" sz="1700" dirty="0"/>
              <a:t> and could indicate </a:t>
            </a:r>
            <a:r>
              <a:rPr lang="en-US" sz="1700" b="1" dirty="0"/>
              <a:t>more severe cases</a:t>
            </a:r>
            <a:r>
              <a:rPr lang="en-US" sz="1700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8E6E3-40F2-B585-F45F-3E0DCB8F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1951" y="6356350"/>
            <a:ext cx="44336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Bellevue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66804-C224-8212-836F-FB24D0A2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19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D9A232-C589-5472-025B-588F124E7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AE144-3D86-CD76-6178-C142D2B2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Histograms of Selected Variables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FD231-C57A-42F2-9A7A-7F06CD045474}"/>
              </a:ext>
            </a:extLst>
          </p:cNvPr>
          <p:cNvSpPr txBox="1"/>
          <p:nvPr/>
        </p:nvSpPr>
        <p:spPr>
          <a:xfrm>
            <a:off x="1200564" y="2535446"/>
            <a:ext cx="6737617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500" b="1" dirty="0"/>
              <a:t>3. Radiation Exposure:</a:t>
            </a:r>
            <a:endParaRPr lang="en-US" sz="1500" dirty="0"/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500" dirty="0"/>
              <a:t>This is a </a:t>
            </a:r>
            <a:r>
              <a:rPr lang="en-US" sz="1500" b="1" dirty="0"/>
              <a:t>binary distribution</a:t>
            </a:r>
            <a:r>
              <a:rPr lang="en-US" sz="1500" dirty="0"/>
              <a:t>:</a:t>
            </a:r>
          </a:p>
          <a:p>
            <a:pPr marL="1143000" lvl="2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500" b="1" dirty="0"/>
              <a:t>Most patients did not have radiation exposure</a:t>
            </a:r>
            <a:r>
              <a:rPr lang="en-US" sz="1500" dirty="0"/>
              <a:t>.</a:t>
            </a:r>
          </a:p>
          <a:p>
            <a:pPr marL="1143000" lvl="2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500" dirty="0"/>
              <a:t>A </a:t>
            </a:r>
            <a:r>
              <a:rPr lang="en-US" sz="1500" b="1" dirty="0"/>
              <a:t>small group (~15%) had exposure</a:t>
            </a:r>
            <a:r>
              <a:rPr lang="en-US" sz="1500" dirty="0"/>
              <a:t>, and we will investigate its relationship with thyroid cancer.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500" b="1" dirty="0"/>
              <a:t>4. Family History:</a:t>
            </a:r>
            <a:endParaRPr lang="en-US" sz="1500" dirty="0"/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500" b="1" dirty="0"/>
              <a:t>30% of patients have a family history of thyroid cancer.</a:t>
            </a:r>
            <a:endParaRPr lang="en-US" sz="1500" dirty="0"/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500" dirty="0"/>
              <a:t>This variable will be examined to see its predictive power for cancer diagnosis.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500" b="1" dirty="0"/>
              <a:t>5. Diagnosis (Benign vs. Malignant):</a:t>
            </a:r>
            <a:endParaRPr lang="en-US" sz="1500" dirty="0"/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500" b="1" dirty="0"/>
              <a:t>Most cases (~77%) are benign</a:t>
            </a:r>
            <a:r>
              <a:rPr lang="en-US" sz="1500" dirty="0"/>
              <a:t>, while </a:t>
            </a:r>
            <a:r>
              <a:rPr lang="en-US" sz="1500" b="1" dirty="0"/>
              <a:t>23% are malignant</a:t>
            </a:r>
            <a:r>
              <a:rPr lang="en-US" sz="1500" dirty="0"/>
              <a:t>.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500" dirty="0"/>
              <a:t>This suggests that </a:t>
            </a:r>
            <a:r>
              <a:rPr lang="en-US" sz="1500" b="1" dirty="0"/>
              <a:t>more risk factors need to be analyzed</a:t>
            </a:r>
            <a:r>
              <a:rPr lang="en-US" sz="1500" dirty="0"/>
              <a:t> to predict malignancy.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7BA33-F95F-B514-ACDD-B9062210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1951" y="6356350"/>
            <a:ext cx="44336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Bellevue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440C5-9F8D-B6D8-DF19-643019F3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sz="12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9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CF4B5A-40E3-72D1-97B8-3901A94FE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53C2A-EE6F-219A-915D-64F26B99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590661"/>
            <a:ext cx="7658146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 dirty="0"/>
              <a:t>IQR-Based Outlier </a:t>
            </a:r>
            <a:r>
              <a:rPr lang="en-US" sz="4100" spc="-100" dirty="0" err="1"/>
              <a:t>Anasysis</a:t>
            </a:r>
            <a:endParaRPr lang="en-US" sz="4100" spc="-1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A6453-494B-0C60-DE50-8DEFFBD3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1951" y="6356350"/>
            <a:ext cx="44336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Bellevue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2A7F-95FD-D868-27AC-1DB56997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E4E20-3F7D-D028-11B1-B95154C98F4F}"/>
              </a:ext>
            </a:extLst>
          </p:cNvPr>
          <p:cNvSpPr txBox="1"/>
          <p:nvPr/>
        </p:nvSpPr>
        <p:spPr>
          <a:xfrm>
            <a:off x="1200564" y="2535446"/>
            <a:ext cx="6737617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131CDB-2C4F-E48E-2ACC-63B4E47CE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2321"/>
              </p:ext>
            </p:extLst>
          </p:nvPr>
        </p:nvGraphicFramePr>
        <p:xfrm>
          <a:off x="802385" y="661961"/>
          <a:ext cx="7978144" cy="32020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95187">
                  <a:extLst>
                    <a:ext uri="{9D8B030D-6E8A-4147-A177-3AD203B41FA5}">
                      <a16:colId xmlns:a16="http://schemas.microsoft.com/office/drawing/2014/main" val="341888014"/>
                    </a:ext>
                  </a:extLst>
                </a:gridCol>
                <a:gridCol w="703387">
                  <a:extLst>
                    <a:ext uri="{9D8B030D-6E8A-4147-A177-3AD203B41FA5}">
                      <a16:colId xmlns:a16="http://schemas.microsoft.com/office/drawing/2014/main" val="2839745187"/>
                    </a:ext>
                  </a:extLst>
                </a:gridCol>
                <a:gridCol w="703387">
                  <a:extLst>
                    <a:ext uri="{9D8B030D-6E8A-4147-A177-3AD203B41FA5}">
                      <a16:colId xmlns:a16="http://schemas.microsoft.com/office/drawing/2014/main" val="3515466313"/>
                    </a:ext>
                  </a:extLst>
                </a:gridCol>
                <a:gridCol w="595500">
                  <a:extLst>
                    <a:ext uri="{9D8B030D-6E8A-4147-A177-3AD203B41FA5}">
                      <a16:colId xmlns:a16="http://schemas.microsoft.com/office/drawing/2014/main" val="1544223833"/>
                    </a:ext>
                  </a:extLst>
                </a:gridCol>
                <a:gridCol w="752836">
                  <a:extLst>
                    <a:ext uri="{9D8B030D-6E8A-4147-A177-3AD203B41FA5}">
                      <a16:colId xmlns:a16="http://schemas.microsoft.com/office/drawing/2014/main" val="3460992709"/>
                    </a:ext>
                  </a:extLst>
                </a:gridCol>
                <a:gridCol w="752836">
                  <a:extLst>
                    <a:ext uri="{9D8B030D-6E8A-4147-A177-3AD203B41FA5}">
                      <a16:colId xmlns:a16="http://schemas.microsoft.com/office/drawing/2014/main" val="2490487764"/>
                    </a:ext>
                  </a:extLst>
                </a:gridCol>
                <a:gridCol w="962617">
                  <a:extLst>
                    <a:ext uri="{9D8B030D-6E8A-4147-A177-3AD203B41FA5}">
                      <a16:colId xmlns:a16="http://schemas.microsoft.com/office/drawing/2014/main" val="1785321658"/>
                    </a:ext>
                  </a:extLst>
                </a:gridCol>
                <a:gridCol w="2612394">
                  <a:extLst>
                    <a:ext uri="{9D8B030D-6E8A-4147-A177-3AD203B41FA5}">
                      <a16:colId xmlns:a16="http://schemas.microsoft.com/office/drawing/2014/main" val="4206657371"/>
                    </a:ext>
                  </a:extLst>
                </a:gridCol>
              </a:tblGrid>
              <a:tr h="638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Variable</a:t>
                      </a:r>
                    </a:p>
                  </a:txBody>
                  <a:tcPr marL="172620" marR="4517" marT="86310" marB="8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Q1 (25%)</a:t>
                      </a:r>
                    </a:p>
                  </a:txBody>
                  <a:tcPr marL="172620" marR="4517" marT="86310" marB="8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Q3 (75%)</a:t>
                      </a:r>
                    </a:p>
                  </a:txBody>
                  <a:tcPr marL="172620" marR="4517" marT="86310" marB="8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IQR</a:t>
                      </a:r>
                    </a:p>
                  </a:txBody>
                  <a:tcPr marL="172620" marR="4517" marT="86310" marB="8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Lower Bound</a:t>
                      </a:r>
                    </a:p>
                  </a:txBody>
                  <a:tcPr marL="172620" marR="4517" marT="86310" marB="8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Upper Bound</a:t>
                      </a:r>
                    </a:p>
                  </a:txBody>
                  <a:tcPr marL="172620" marR="4517" marT="86310" marB="8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Outliers Detected</a:t>
                      </a:r>
                    </a:p>
                  </a:txBody>
                  <a:tcPr marL="172620" marR="4517" marT="86310" marB="8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Key Insight</a:t>
                      </a:r>
                    </a:p>
                  </a:txBody>
                  <a:tcPr marL="172620" marR="4517" marT="86310" marB="86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445560"/>
                  </a:ext>
                </a:extLst>
              </a:tr>
              <a:tr h="85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Age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33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-24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No extreme values detected. Age values fall within a reasonable range.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919220"/>
                  </a:ext>
                </a:extLst>
              </a:tr>
              <a:tr h="85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Nodule Size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1.25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3.76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-2.515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7.525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No extreme nodules detected; most nodules range within expected medical norms.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901838"/>
                  </a:ext>
                </a:extLst>
              </a:tr>
              <a:tr h="85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Family History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-1.5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2.5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As Family History is a </a:t>
                      </a:r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binary variable (0 or 1)</a:t>
                      </a:r>
                      <a:r>
                        <a:rPr 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, no true outliers exist.</a:t>
                      </a:r>
                    </a:p>
                  </a:txBody>
                  <a:tcPr marL="172620" marR="4517" marT="86310" marB="8631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78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2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BAE35D-2D48-B375-8282-44A22016B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45DB188-4006-4207-A473-B4B569C5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B4522D-D095-4687-BFB3-976E665A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57E25-0846-A55D-6749-B14B818B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IQR-Based Outlier Anasysis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4C42-43F0-9182-672A-C59ED2C3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0344" y="6356350"/>
            <a:ext cx="45852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Bellevue University</a:t>
            </a:r>
            <a:endParaRPr lang="en-US" sz="11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EA97B-2DD0-6E54-5CCE-F98993A0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2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3235C-80FC-8297-3B1E-BCEAA4D7A9BF}"/>
              </a:ext>
            </a:extLst>
          </p:cNvPr>
          <p:cNvSpPr txBox="1"/>
          <p:nvPr/>
        </p:nvSpPr>
        <p:spPr>
          <a:xfrm>
            <a:off x="1200564" y="2535446"/>
            <a:ext cx="6737617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500" dirty="0"/>
          </a:p>
        </p:txBody>
      </p:sp>
      <p:graphicFrame>
        <p:nvGraphicFramePr>
          <p:cNvPr id="44" name="TextBox 4">
            <a:extLst>
              <a:ext uri="{FF2B5EF4-FFF2-40B4-BE49-F238E27FC236}">
                <a16:creationId xmlns:a16="http://schemas.microsoft.com/office/drawing/2014/main" id="{67603A88-40F3-B8BF-4A43-6ADF5E503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088355"/>
              </p:ext>
            </p:extLst>
          </p:nvPr>
        </p:nvGraphicFramePr>
        <p:xfrm>
          <a:off x="2819922" y="885459"/>
          <a:ext cx="5796200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79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7B24E-0DC9-8EE1-5473-B7131AEA9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62386-BFB8-FD7B-5D7E-BFECE641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590661"/>
            <a:ext cx="7658146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-100"/>
              <a:t>Descriptive Characteristics: Mean, Mode, Spread, and Tails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F8749-A93B-C905-AD2F-5489BE99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1951" y="6356350"/>
            <a:ext cx="44336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Bellevue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3DE8C-C307-48CD-C165-FFA61848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sz="12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4D957-0534-652D-D619-07D673E2DB19}"/>
              </a:ext>
            </a:extLst>
          </p:cNvPr>
          <p:cNvSpPr txBox="1"/>
          <p:nvPr/>
        </p:nvSpPr>
        <p:spPr>
          <a:xfrm>
            <a:off x="1200564" y="2535446"/>
            <a:ext cx="6737617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5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C53DB62-61FE-2E92-7E0F-F1E818941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52127"/>
              </p:ext>
            </p:extLst>
          </p:nvPr>
        </p:nvGraphicFramePr>
        <p:xfrm>
          <a:off x="802385" y="659644"/>
          <a:ext cx="7978142" cy="320673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58365">
                  <a:extLst>
                    <a:ext uri="{9D8B030D-6E8A-4147-A177-3AD203B41FA5}">
                      <a16:colId xmlns:a16="http://schemas.microsoft.com/office/drawing/2014/main" val="2994245586"/>
                    </a:ext>
                  </a:extLst>
                </a:gridCol>
                <a:gridCol w="967219">
                  <a:extLst>
                    <a:ext uri="{9D8B030D-6E8A-4147-A177-3AD203B41FA5}">
                      <a16:colId xmlns:a16="http://schemas.microsoft.com/office/drawing/2014/main" val="1991020112"/>
                    </a:ext>
                  </a:extLst>
                </a:gridCol>
                <a:gridCol w="970306">
                  <a:extLst>
                    <a:ext uri="{9D8B030D-6E8A-4147-A177-3AD203B41FA5}">
                      <a16:colId xmlns:a16="http://schemas.microsoft.com/office/drawing/2014/main" val="271323242"/>
                    </a:ext>
                  </a:extLst>
                </a:gridCol>
                <a:gridCol w="1500120">
                  <a:extLst>
                    <a:ext uri="{9D8B030D-6E8A-4147-A177-3AD203B41FA5}">
                      <a16:colId xmlns:a16="http://schemas.microsoft.com/office/drawing/2014/main" val="2341286367"/>
                    </a:ext>
                  </a:extLst>
                </a:gridCol>
                <a:gridCol w="1265727">
                  <a:extLst>
                    <a:ext uri="{9D8B030D-6E8A-4147-A177-3AD203B41FA5}">
                      <a16:colId xmlns:a16="http://schemas.microsoft.com/office/drawing/2014/main" val="1993706378"/>
                    </a:ext>
                  </a:extLst>
                </a:gridCol>
                <a:gridCol w="1416405">
                  <a:extLst>
                    <a:ext uri="{9D8B030D-6E8A-4147-A177-3AD203B41FA5}">
                      <a16:colId xmlns:a16="http://schemas.microsoft.com/office/drawing/2014/main" val="2956003632"/>
                    </a:ext>
                  </a:extLst>
                </a:gridCol>
              </a:tblGrid>
              <a:tr h="835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Variable</a:t>
                      </a:r>
                    </a:p>
                  </a:txBody>
                  <a:tcPr marL="222278" marR="133367" marT="133367" marB="1333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Mean</a:t>
                      </a:r>
                    </a:p>
                  </a:txBody>
                  <a:tcPr marL="222278" marR="133367" marT="133367" marB="1333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</a:t>
                      </a:r>
                    </a:p>
                  </a:txBody>
                  <a:tcPr marL="222278" marR="133367" marT="133367" marB="1333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Std Dev (Spread)</a:t>
                      </a:r>
                    </a:p>
                  </a:txBody>
                  <a:tcPr marL="222278" marR="133367" marT="133367" marB="1333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Min (Left Tail)</a:t>
                      </a:r>
                    </a:p>
                  </a:txBody>
                  <a:tcPr marL="222278" marR="133367" marT="133367" marB="1333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Max (Right Tail)</a:t>
                      </a:r>
                    </a:p>
                  </a:txBody>
                  <a:tcPr marL="222278" marR="133367" marT="133367" marB="1333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991976"/>
                  </a:ext>
                </a:extLst>
              </a:tr>
              <a:tr h="47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Age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51.92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21.63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89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839299"/>
                  </a:ext>
                </a:extLst>
              </a:tr>
              <a:tr h="47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Nodule Size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2.5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1.44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438739"/>
                  </a:ext>
                </a:extLst>
              </a:tr>
              <a:tr h="47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Radiation Exposure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0.15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0.36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383650"/>
                  </a:ext>
                </a:extLst>
              </a:tr>
              <a:tr h="47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Family History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0.45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57999"/>
                  </a:ext>
                </a:extLst>
              </a:tr>
              <a:tr h="47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Diagnosis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0.23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0.42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222278" marR="115585" marT="115585" marB="11558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7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01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3A87A3-97DC-8449-B40A-F328CCA05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A3103A1-5498-303E-8443-ECCDFAA73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EE5C4B-5A26-BF98-928C-07DAB5833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C504B-45A7-C1F2-53AE-CC383633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/>
              <a:t>Descriptive Characteristics: Mean, Mode, Spread, and Tails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8A9-32A7-2675-00CB-3518FB4D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0344" y="6356350"/>
            <a:ext cx="45852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Bellevue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2499D-9070-19BE-A6C4-08285F11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sz="12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DF1E9-829D-AD58-33B0-8BDD2AF427C3}"/>
              </a:ext>
            </a:extLst>
          </p:cNvPr>
          <p:cNvSpPr txBox="1"/>
          <p:nvPr/>
        </p:nvSpPr>
        <p:spPr>
          <a:xfrm>
            <a:off x="1200564" y="2535446"/>
            <a:ext cx="6737617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500" dirty="0"/>
          </a:p>
        </p:txBody>
      </p:sp>
      <p:graphicFrame>
        <p:nvGraphicFramePr>
          <p:cNvPr id="67" name="TextBox 12">
            <a:extLst>
              <a:ext uri="{FF2B5EF4-FFF2-40B4-BE49-F238E27FC236}">
                <a16:creationId xmlns:a16="http://schemas.microsoft.com/office/drawing/2014/main" id="{429F66BC-D34A-67D8-2217-0FFDCF1C05AB}"/>
              </a:ext>
            </a:extLst>
          </p:cNvPr>
          <p:cNvGraphicFramePr/>
          <p:nvPr/>
        </p:nvGraphicFramePr>
        <p:xfrm>
          <a:off x="2819922" y="885459"/>
          <a:ext cx="5796200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53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590661"/>
            <a:ext cx="7658146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-100"/>
              <a:t>PMF Comparison of Nodule Size for Benign vs. Malignant Cases</a:t>
            </a:r>
          </a:p>
        </p:txBody>
      </p:sp>
      <p:pic>
        <p:nvPicPr>
          <p:cNvPr id="3" name="Picture 2" descr="pmf_nodule_si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50" y="484632"/>
            <a:ext cx="5690810" cy="355675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26704-A489-97D4-5477-F2F3730A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93C73-B516-71EC-B077-27CD14A0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E8F39-436B-E353-A8A3-097FC8A9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B7DE6-D330-A06C-7EAA-76EE41A4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PMF Comparison of Nodule Size for Benign vs. Malignant Cases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BC8DA5-6260-17E3-C749-A32ABD947E29}"/>
              </a:ext>
            </a:extLst>
          </p:cNvPr>
          <p:cNvSpPr txBox="1"/>
          <p:nvPr/>
        </p:nvSpPr>
        <p:spPr>
          <a:xfrm>
            <a:off x="1200564" y="2535446"/>
            <a:ext cx="6737617" cy="2812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The Probability Mass Function (PMF) comparison shows the probability distribution of Nodule Size for benign and malignant cases.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/>
              <a:t>Key Insights: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- Smaller nodules (0-2 cm) are more frequent in benign cases.</a:t>
            </a:r>
            <a:br>
              <a:rPr lang="en-US" dirty="0"/>
            </a:br>
            <a:r>
              <a:rPr lang="en-US" dirty="0"/>
              <a:t>-  Larger nodules (3-5 cm) are more common in malignant cases.</a:t>
            </a:r>
            <a:br>
              <a:rPr lang="en-US" dirty="0"/>
            </a:br>
            <a:r>
              <a:rPr lang="en-US" dirty="0"/>
              <a:t>- This suggests that nodule size could be an indicator of malignancy.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2E719-0AEB-844F-E782-82D1E544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1951" y="6356350"/>
            <a:ext cx="44336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D340-4971-CD10-DFFB-2D940927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sz="12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756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590661"/>
            <a:ext cx="7658146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CDF Analysis of Nodule Size</a:t>
            </a:r>
          </a:p>
        </p:txBody>
      </p:sp>
      <p:pic>
        <p:nvPicPr>
          <p:cNvPr id="3" name="Picture 2" descr="cdf_nodule_si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8" y="213756"/>
            <a:ext cx="8151774" cy="39372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7DEC2-9924-B286-7357-2D0983AC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68DF5-19E1-1319-66C5-27B0A567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157594-15D8-D3EB-6FCF-548DA60C2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8B748-9D8E-43CD-877D-AFD78A56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CDF Analysis of Nodule Size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9F62A-8899-C5E3-1075-93385585A7FE}"/>
              </a:ext>
            </a:extLst>
          </p:cNvPr>
          <p:cNvSpPr txBox="1"/>
          <p:nvPr/>
        </p:nvSpPr>
        <p:spPr>
          <a:xfrm>
            <a:off x="1200564" y="2535446"/>
            <a:ext cx="6737617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The Cumulative Distribution Function (CDF) of Nodule Size shows the probability distribution across patients.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/>
              <a:t>Key Insights: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     - 75% of nodules are smaller than 3.76 cm.</a:t>
            </a:r>
            <a:br>
              <a:rPr lang="en-US" dirty="0"/>
            </a:br>
            <a:r>
              <a:rPr lang="en-US" dirty="0"/>
              <a:t>     - A small proportion (~5%) have nodules greater than 5 cm, which     could indicate a higher malignancy risk.</a:t>
            </a:r>
            <a:br>
              <a:rPr lang="en-US" dirty="0"/>
            </a:br>
            <a:r>
              <a:rPr lang="en-US" dirty="0"/>
              <a:t>    - This helps set thresholds for risk assessment in medical evaluations.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B6356-FABF-C913-31ED-18A7E882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1951" y="6356350"/>
            <a:ext cx="44336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042F-AB04-6A9B-65F0-C3F61A3B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sz="12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41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64DB6-B766-5662-AA2F-87AF0361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en-US" dirty="0"/>
              <a:t>Table of content: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B4CA-0441-F5DE-79AC-8061EB8C9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564" y="2535446"/>
            <a:ext cx="6737617" cy="355445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Statistical Question and hypothesis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Dataset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Variable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Variable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Histogram of Selected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IQR-Based Outlier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Descriptive Characteristics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97017-1986-EA31-0712-0E7EB4C2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1951" y="6356350"/>
            <a:ext cx="44336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AC3C2-1E8A-969E-8D01-165DDA0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8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34D630-35FA-2E2A-AFC4-F5615D2B9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D62071B-C51D-132B-C9DF-4EB2643DA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BD8EE-9D0C-7E46-2E87-ECAFEB5E4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B76C60A-712D-9679-BF40-ED33B90C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CC335-03D8-FDFD-427B-C3E5C2E9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1B450-85AC-EB3A-6DF6-327DA336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590661"/>
            <a:ext cx="7658146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Analytical Distribution of 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0B7E5-F65B-CD06-DFAE-F8A913CD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392F8-3E99-BF39-0C60-250E589D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A graph with a red line&#10;&#10;AI-generated content may be incorrect.">
            <a:extLst>
              <a:ext uri="{FF2B5EF4-FFF2-40B4-BE49-F238E27FC236}">
                <a16:creationId xmlns:a16="http://schemas.microsoft.com/office/drawing/2014/main" id="{CB546717-0D76-B440-4107-E20FB60D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2" y="126061"/>
            <a:ext cx="8257330" cy="40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20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A8B14-FA10-F1E0-2C58-CACEC3A2F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58521-1B37-C10B-6477-0D1061CF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Analytical Distribution of 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AA05A-CC31-A119-F2DC-38A56BA279B3}"/>
              </a:ext>
            </a:extLst>
          </p:cNvPr>
          <p:cNvSpPr txBox="1"/>
          <p:nvPr/>
        </p:nvSpPr>
        <p:spPr>
          <a:xfrm>
            <a:off x="1200564" y="2535446"/>
            <a:ext cx="6737617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The normal distribution fit to Age helps assess whether age follows a standard normal curve.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/>
              <a:t>Key Insights: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     - The mean age is around 52 years, with most values falling within two standard deviations.</a:t>
            </a:r>
            <a:br>
              <a:rPr lang="en-US" dirty="0"/>
            </a:br>
            <a:r>
              <a:rPr lang="en-US" dirty="0"/>
              <a:t>    - There are outliers at younger and older ages, but they do not significantly impact the overall distribution.</a:t>
            </a:r>
            <a:br>
              <a:rPr lang="en-US" dirty="0"/>
            </a:br>
            <a:r>
              <a:rPr lang="en-US" dirty="0"/>
              <a:t>    - The observed data does not perfectly match a normal distribution, suggesting that age is not normally distributed in this dataset.</a:t>
            </a:r>
            <a:br>
              <a:rPr lang="en-US" dirty="0"/>
            </a:br>
            <a:r>
              <a:rPr lang="en-US" dirty="0"/>
              <a:t>    - Since age was not a strong predictor in logistic regression, it may not be a key risk factor for thyroid cancer.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71731-6B60-FC86-2481-8370CC9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1951" y="6356350"/>
            <a:ext cx="44336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BEDF8-063F-90A1-C02D-88F5482F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sz="12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89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590661"/>
            <a:ext cx="7658146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/>
              <a:t>Scatter Plots: Correlation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325E1-78B9-FE41-80CF-05517339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06DC9-8709-AC14-6166-222EE93C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 descr="A bar code with a red line&#10;&#10;AI-generated content may be incorrect.">
            <a:extLst>
              <a:ext uri="{FF2B5EF4-FFF2-40B4-BE49-F238E27FC236}">
                <a16:creationId xmlns:a16="http://schemas.microsoft.com/office/drawing/2014/main" id="{CBB6E7B5-08ED-17FC-1EE0-220B0961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7" y="318977"/>
            <a:ext cx="8516678" cy="360901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C6418D-8146-EE7E-3572-88E37DF62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C1F10-D8CE-CCD6-0583-E68EDAD3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Scatter Plots: Correlation 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E5F45-14B1-04AB-FF0D-3BA3431FEAE2}"/>
              </a:ext>
            </a:extLst>
          </p:cNvPr>
          <p:cNvSpPr txBox="1"/>
          <p:nvPr/>
        </p:nvSpPr>
        <p:spPr>
          <a:xfrm>
            <a:off x="1200564" y="2535446"/>
            <a:ext cx="6737617" cy="2674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700" dirty="0"/>
              <a:t>Scatter plots help visualize relationships between numerical variables to determine if there is </a:t>
            </a:r>
            <a:r>
              <a:rPr lang="en-US" sz="1700" b="1" dirty="0"/>
              <a:t>correlation or causation</a:t>
            </a:r>
            <a:r>
              <a:rPr lang="en-US" sz="1700" dirty="0"/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700" b="1" dirty="0"/>
              <a:t>Scatter Plot: Age vs. Nodule Size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700" b="1" dirty="0"/>
              <a:t>- Observations:</a:t>
            </a:r>
            <a:endParaRPr lang="en-US" sz="1700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1700" dirty="0"/>
              <a:t>No strong correlation is observed between age and nodule size.</a:t>
            </a:r>
          </a:p>
          <a:p>
            <a:pPr marL="10287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1700" dirty="0"/>
              <a:t>This suggests that age does not directly impact the likelihood of developing larger nodules.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BBA17-709C-C80F-CA67-5433A527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1951" y="6356350"/>
            <a:ext cx="44336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4EA66-CF53-7885-B76F-568DA6E8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sz="12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962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7A515-B567-DD65-F44E-D017CE497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4F40C-D923-B976-11FC-CF6CE34A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Scatter Plots: Correlation 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5781B-D557-21D2-FB2A-91849D917540}"/>
              </a:ext>
            </a:extLst>
          </p:cNvPr>
          <p:cNvSpPr txBox="1"/>
          <p:nvPr/>
        </p:nvSpPr>
        <p:spPr>
          <a:xfrm>
            <a:off x="1200564" y="2535446"/>
            <a:ext cx="6737617" cy="278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700" b="1" dirty="0"/>
              <a:t>Scatter Plot: Radiation Exposure vs. Nodule Size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700" b="1" dirty="0"/>
              <a:t>- Observations:</a:t>
            </a:r>
            <a:endParaRPr lang="en-US" sz="1700" dirty="0"/>
          </a:p>
          <a:p>
            <a:pPr marL="10287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1700" dirty="0"/>
              <a:t>Radiation exposure does not significantly impact nodule size.</a:t>
            </a:r>
          </a:p>
          <a:p>
            <a:pPr marL="10287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1700" dirty="0"/>
              <a:t>However, Chi-square testing confirms a strong association between radiation exposure and malignancy.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0C73B-579C-0FA3-089B-707F432D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1951" y="6356350"/>
            <a:ext cx="44336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6867A-5ACA-2649-371E-1F0640F6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sz="12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485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8EF1E-6D71-419C-50C2-70255D9F0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DFAB42E-FE93-37E5-5B4C-C8379FADE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47E02B-3D66-78F9-89E8-493348585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023170-9151-9ADE-005F-8A18A2531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8828CF-6415-9A9C-95D7-5DB9EC90D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F52DE-977A-6C12-A985-9B52A1E8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Pearson Correlation Coefficient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132CB2-079E-7F48-FD7A-0CD1A7249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60024D-AD22-3E12-A9FF-C351E9B17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729CD9-0E4E-7E6E-237B-733C22949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D19BB-C0C2-FABB-93DF-D7946769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1951" y="6356350"/>
            <a:ext cx="44336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3BEDD-06C2-9544-C9A3-1C8640AD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25</a:t>
            </a:fld>
            <a:endParaRPr lang="en-US" sz="12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3ED2C2-91AA-1CC3-836E-72B25123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16" y="2738507"/>
            <a:ext cx="7772400" cy="30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4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405ADC-6910-0AC1-AAA7-1E2D41B7A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45DB188-4006-4207-A473-B4B569C5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4522D-D095-4687-BFB3-976E665A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AFEA4-73D4-76DB-B380-A5B0CA44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Pearson Correlation Coefficient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328C8-70CA-B914-1A13-FEFE6564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0344" y="6356350"/>
            <a:ext cx="45852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15097-E9BD-D73D-E2EE-25886F9C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sz="12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3" name="TextBox 5">
            <a:extLst>
              <a:ext uri="{FF2B5EF4-FFF2-40B4-BE49-F238E27FC236}">
                <a16:creationId xmlns:a16="http://schemas.microsoft.com/office/drawing/2014/main" id="{7E86E46D-6551-1425-8A55-60D5B9B807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60743"/>
              </p:ext>
            </p:extLst>
          </p:nvPr>
        </p:nvGraphicFramePr>
        <p:xfrm>
          <a:off x="2819922" y="885459"/>
          <a:ext cx="5796200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343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t>Hypothesis Testing (Chi-Square Test)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close up of numbers&#10;&#10;AI-generated content may be incorrect.">
            <a:extLst>
              <a:ext uri="{FF2B5EF4-FFF2-40B4-BE49-F238E27FC236}">
                <a16:creationId xmlns:a16="http://schemas.microsoft.com/office/drawing/2014/main" id="{E7DB4F78-5358-1485-A4D1-EF78957B8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973" y="2900245"/>
            <a:ext cx="6400800" cy="17337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13922-E5F1-E541-313B-DF49E8A1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99FB9-651D-BF79-2AD7-CBBD1F7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A2C339-AB0E-4C8A-C825-63A2741B9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9E84F7-E615-7A6C-5F6D-95F9995E6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BBDFE-150D-4860-A988-395DC1BDD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1C7BB-39BD-3D32-E4D6-D8592A6A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t>Hypothesis Testing (Chi-Square Test)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17E8F3-BE36-0B6E-DE15-C6A9C6A82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C0839-EB07-B16E-D5BA-CCE62F408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F7D84A-551A-7D58-98D6-CD5DB0489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985B-7CE1-72EC-9E67-84451AE6E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564" y="2535446"/>
            <a:ext cx="6737617" cy="35544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Chi-square Statistic</a:t>
            </a:r>
            <a:r>
              <a:rPr lang="en-US" dirty="0">
                <a:solidFill>
                  <a:schemeClr val="tx1"/>
                </a:solidFill>
              </a:rPr>
              <a:t>: 1685.75  </a:t>
            </a:r>
          </a:p>
          <a:p>
            <a:r>
              <a:rPr lang="en-US" dirty="0">
                <a:solidFill>
                  <a:schemeClr val="tx1"/>
                </a:solidFill>
              </a:rPr>
              <a:t>p-value: 0.0 (Highly Significant)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Conclusion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Since  p &lt; 0.05, we reject the null hypothesis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This confirms that Radiation Exposure is significantly associated with Thyroid Cancer Risk.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B261F-9193-9E12-BD85-509C09BF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EDC82-B984-2ABA-C790-607CFBDF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66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590661"/>
            <a:ext cx="7658146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spc="-100"/>
              <a:t>Regression Analysis (Logistic Regression)</a:t>
            </a:r>
          </a:p>
        </p:txBody>
      </p:sp>
      <p:pic>
        <p:nvPicPr>
          <p:cNvPr id="25" name="Content Placeholder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BDC073-B2FB-91B3-BC53-5490C3AA7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47" y="501648"/>
            <a:ext cx="8623004" cy="36493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AB750-45E9-1BB8-97EA-01BE25E0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1951" y="6356350"/>
            <a:ext cx="44336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Bellevue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631C5-B321-F55D-9480-044F25F5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sz="12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E91A9D-8DAA-6774-A06C-CB027840D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E5818E-084D-5180-CA05-D670CF3D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5320A-F88E-1F6E-4849-9F66D077A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52E81-C6AD-3897-88C2-8385B12D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en-US" dirty="0"/>
              <a:t>Table of content: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762D5-277D-FB71-E975-6BB5740B5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5ED16-6B4D-716B-5FE5-4F028F21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A7F07F-24C4-A095-7A48-68F603AA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4031-A720-38BC-4606-4A849F94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564" y="2535446"/>
            <a:ext cx="6737617" cy="3554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9.     PMF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10.    CDF</a:t>
            </a:r>
          </a:p>
          <a:p>
            <a:pPr marL="457200" indent="-457200">
              <a:buAutoNum type="arabicPeriod" startAt="11"/>
            </a:pPr>
            <a:r>
              <a:rPr lang="en-US" dirty="0">
                <a:solidFill>
                  <a:schemeClr val="tx1"/>
                </a:solidFill>
              </a:rPr>
              <a:t>Analytical Distribution</a:t>
            </a:r>
          </a:p>
          <a:p>
            <a:pPr marL="457200" indent="-457200">
              <a:buAutoNum type="arabicPeriod" startAt="11"/>
            </a:pPr>
            <a:r>
              <a:rPr lang="en-US" dirty="0">
                <a:solidFill>
                  <a:schemeClr val="tx1"/>
                </a:solidFill>
              </a:rPr>
              <a:t>Scatter plots</a:t>
            </a:r>
          </a:p>
          <a:p>
            <a:pPr marL="457200" indent="-457200">
              <a:buAutoNum type="arabicPeriod" startAt="11"/>
            </a:pPr>
            <a:r>
              <a:rPr lang="en-US" dirty="0">
                <a:solidFill>
                  <a:schemeClr val="tx1"/>
                </a:solidFill>
              </a:rPr>
              <a:t>Pearson correlation coefficient</a:t>
            </a:r>
          </a:p>
          <a:p>
            <a:pPr marL="457200" indent="-457200">
              <a:buAutoNum type="arabicPeriod" startAt="11"/>
            </a:pPr>
            <a:r>
              <a:rPr lang="en-US" dirty="0">
                <a:solidFill>
                  <a:schemeClr val="tx1"/>
                </a:solidFill>
              </a:rPr>
              <a:t>Hypothesis Testing</a:t>
            </a:r>
          </a:p>
          <a:p>
            <a:pPr marL="457200" indent="-457200">
              <a:buAutoNum type="arabicPeriod" startAt="11"/>
            </a:pPr>
            <a:r>
              <a:rPr lang="en-US" dirty="0">
                <a:solidFill>
                  <a:schemeClr val="tx1"/>
                </a:solidFill>
              </a:rPr>
              <a:t>Regression Analysis</a:t>
            </a:r>
          </a:p>
          <a:p>
            <a:pPr marL="457200" indent="-457200">
              <a:buAutoNum type="arabicPeriod" startAt="11"/>
            </a:pPr>
            <a:r>
              <a:rPr lang="en-US" dirty="0">
                <a:solidFill>
                  <a:schemeClr val="tx1"/>
                </a:solidFill>
              </a:rPr>
              <a:t>Final conclusion</a:t>
            </a:r>
          </a:p>
          <a:p>
            <a:pPr marL="457200" indent="-457200">
              <a:buAutoNum type="arabicPeriod" startAt="11"/>
            </a:pPr>
            <a:r>
              <a:rPr lang="en-US" dirty="0">
                <a:solidFill>
                  <a:schemeClr val="tx1"/>
                </a:solidFill>
              </a:rPr>
              <a:t>Future consideration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4B63B-A97A-D34B-44BA-84BEEC9D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1951" y="6356350"/>
            <a:ext cx="44336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DE676-A8D2-C45C-6C21-00933A4C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89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44AFB-24E3-C05B-8CBB-2B6ED3528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08F3-A4F1-486C-F3F8-D06E72DA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lang="en-US"/>
              <a:t>Regression Analysis (Logistic Regression)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4A7B1-9F66-8C7C-EFA4-303E6262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0344" y="6356350"/>
            <a:ext cx="45852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Bellevue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4C97A-3E18-632E-15CE-4869AF93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3E80A-0179-CEA9-2F9C-5FD00E74DD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19922" y="885459"/>
          <a:ext cx="5796200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897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0DCAA-7859-A81A-BFC6-B366EF91C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69387-5BB5-5912-231A-63D68A89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en-US"/>
              <a:t>Regression Analysis (Logistic Regression)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79AEA0-6026-4010-CB00-08A4FB58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564" y="2535446"/>
            <a:ext cx="6737617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Key Findings: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   Radiation Exposure and Family History are the strongest predictors of thyroid cancer (p &lt; 0.05).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  Age and Nodule Size were NOT statistically significant predictors, meaning they do not strongly influence cancer risk in this dataset.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 The model has a Pseudo R² of 0.0246, indicating that additional factors should be considered for better prediction accuracy.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9D980-E79A-8734-BF92-1FE29DD5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1951" y="6356350"/>
            <a:ext cx="44336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Bellevue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19DC2-ED42-2051-A9CC-A5C4F7F9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83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en-US" b="1" dirty="0"/>
              <a:t>Final 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564" y="2535447"/>
            <a:ext cx="6737617" cy="3099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Key Takeaways: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Radiation Exposure significantly increases thyroid cancer risk.</a:t>
            </a:r>
          </a:p>
          <a:p>
            <a:r>
              <a:rPr lang="en-US" sz="1800" dirty="0">
                <a:solidFill>
                  <a:schemeClr val="tx1"/>
                </a:solidFill>
              </a:rPr>
              <a:t>Family History is a strong genetic predictor of malignancy.</a:t>
            </a:r>
          </a:p>
          <a:p>
            <a:r>
              <a:rPr lang="en-US" sz="1800" dirty="0">
                <a:solidFill>
                  <a:schemeClr val="tx1"/>
                </a:solidFill>
              </a:rPr>
              <a:t>Age and Nodule Size do not significantly impact cancer risk.</a:t>
            </a:r>
          </a:p>
          <a:p>
            <a:r>
              <a:rPr lang="en-US" sz="1800" dirty="0">
                <a:solidFill>
                  <a:schemeClr val="tx1"/>
                </a:solidFill>
              </a:rPr>
              <a:t>Future studies should explore additional genetic, lifestyle, and environmental factors.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622E8-02FE-7241-2833-AB346AC0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FADB-3420-8111-2FC8-09BCC6D6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514CFF-DFF3-D7A8-11D1-7B36EF05C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7A5604-3350-2BB3-344A-725400E15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7608F6-A538-4D9E-D3A4-C41910F0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24B6B-E454-B7CC-9290-CBABEC8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en-US" b="1" dirty="0"/>
              <a:t>Future Considerations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C8FBF-8CFC-93FC-7447-41EA46ACA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D92474-0E52-6EE4-480E-EA9FE4F3F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4A412-4664-E02B-11A2-1CA43B254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11C9-F150-2F36-FC31-F82E91BDD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564" y="2535446"/>
            <a:ext cx="6737617" cy="2515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Recommendations: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Further genetic research is needed to understand hereditary cancer risks.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Incorporate additional environmental and lifestyle variables into models.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Investigate machine learning models for better predictive accuracy.</a:t>
            </a:r>
          </a:p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7E471-D397-EEE4-C1A2-3A175A2B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34D6-96ED-1E8F-AEFA-C00543E6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3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dirty="0"/>
              <a:t>Project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F9939-746A-9C6E-8C22-4190897A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0344" y="6356350"/>
            <a:ext cx="45852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9A5A4-BF4F-6452-55BA-D1C5856F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60F4E67-F206-269D-AA15-D7052E303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731968"/>
              </p:ext>
            </p:extLst>
          </p:nvPr>
        </p:nvGraphicFramePr>
        <p:xfrm>
          <a:off x="2819922" y="885459"/>
          <a:ext cx="5796200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AE6BDDEC-3E0C-B381-D674-2CC04D0163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5023" b="-1"/>
          <a:stretch/>
        </p:blipFill>
        <p:spPr>
          <a:xfrm>
            <a:off x="20" y="1"/>
            <a:ext cx="9141694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lang="en-US"/>
              <a:t>Statistical Question &amp;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Statistical Question:</a:t>
            </a:r>
          </a:p>
          <a:p>
            <a:pPr marL="0" indent="0">
              <a:buNone/>
            </a:pPr>
            <a:r>
              <a:rPr lang="en-US" dirty="0"/>
              <a:t>- Does radiation exposure and family history significantly increase the likelihood of thyroid cancer diagnosis?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Hypothesis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Null Hypothesis (H₀): Radiation exposure and family history do not significantly impact thyroid cancer risk.</a:t>
            </a:r>
          </a:p>
          <a:p>
            <a:pPr marL="0" indent="0">
              <a:buNone/>
            </a:pPr>
            <a:r>
              <a:rPr lang="en-US" dirty="0"/>
              <a:t>- Alternative Hypothesis (H₁): Radiation exposure and family history increase the risk of thyroid cancer.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B56ED-77C9-8BC2-7A32-A8A33284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51A65-A3FF-030E-68EE-5ACD3B99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lang="en-US"/>
              <a:t>Dataset Overview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D77AF-8529-D56E-E3FF-CD633CD4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0344" y="6356350"/>
            <a:ext cx="45852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13E49-A080-5A67-E99A-EAA526DE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137D180-F838-F722-CFF3-84957052B0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19922" y="885459"/>
          <a:ext cx="5796200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Variable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</a:t>
            </a:r>
            <a:r>
              <a:rPr b="1" dirty="0"/>
              <a:t>Age</a:t>
            </a:r>
            <a:r>
              <a:rPr dirty="0"/>
              <a:t>: The age of the patient in years. Used as a general risk factor for thyroid cancer.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b="1" dirty="0"/>
              <a:t>Nodule Size</a:t>
            </a:r>
            <a:r>
              <a:rPr dirty="0"/>
              <a:t>: The size of the detected thyroid nodule (in cm). Larger nodules are considered higher risk.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b="1" dirty="0"/>
              <a:t>Radiation Exposure</a:t>
            </a:r>
            <a:r>
              <a:rPr dirty="0"/>
              <a:t>: A binary variable (Yes/No) indicating if the patient has been exposed to radiation.</a:t>
            </a:r>
          </a:p>
          <a:p>
            <a:pPr marL="0" indent="0">
              <a:buNone/>
            </a:pPr>
            <a:r>
              <a:rPr dirty="0"/>
              <a:t>4. </a:t>
            </a:r>
            <a:r>
              <a:rPr b="1" dirty="0"/>
              <a:t>Family History</a:t>
            </a:r>
            <a:r>
              <a:rPr lang="en-US" dirty="0"/>
              <a:t>:</a:t>
            </a:r>
            <a:r>
              <a:rPr dirty="0"/>
              <a:t> A binary variable (Yes/No) indicating if the patient has a family history of thyroid cancer.</a:t>
            </a:r>
          </a:p>
          <a:p>
            <a:pPr marL="0" indent="0">
              <a:buNone/>
            </a:pPr>
            <a:r>
              <a:rPr dirty="0"/>
              <a:t>5. </a:t>
            </a:r>
            <a:r>
              <a:rPr b="1" dirty="0"/>
              <a:t>Diagnosis</a:t>
            </a:r>
            <a:r>
              <a:rPr dirty="0"/>
              <a:t>: The final classification of the thyroid nodule as Benign (0) or Malignant (1).</a:t>
            </a:r>
          </a:p>
          <a:p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AA0AE-19CC-2856-96BC-CFBC5BE1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1FA6B-73A2-8A5C-E9C9-97B70AA8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DB1BA2-FDBD-5A25-6E40-25BE3978B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1AAA-C9BC-CC7D-4BD4-ADD8AC97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lang="en-US" dirty="0"/>
              <a:t>Variables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4F07A-6CDF-D65B-E85C-B1CC171F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0344" y="6356350"/>
            <a:ext cx="45852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Bellevue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BDB6D-05E1-CF50-6A7B-003F329B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601" y="6356350"/>
            <a:ext cx="114819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34" name="Content Placeholder 7">
            <a:extLst>
              <a:ext uri="{FF2B5EF4-FFF2-40B4-BE49-F238E27FC236}">
                <a16:creationId xmlns:a16="http://schemas.microsoft.com/office/drawing/2014/main" id="{5B7DD6BA-2231-18F3-3F89-B6386C08C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044616"/>
              </p:ext>
            </p:extLst>
          </p:nvPr>
        </p:nvGraphicFramePr>
        <p:xfrm>
          <a:off x="2827479" y="885459"/>
          <a:ext cx="5781086" cy="5087327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217809">
                  <a:extLst>
                    <a:ext uri="{9D8B030D-6E8A-4147-A177-3AD203B41FA5}">
                      <a16:colId xmlns:a16="http://schemas.microsoft.com/office/drawing/2014/main" val="1494929494"/>
                    </a:ext>
                  </a:extLst>
                </a:gridCol>
                <a:gridCol w="4563277">
                  <a:extLst>
                    <a:ext uri="{9D8B030D-6E8A-4147-A177-3AD203B41FA5}">
                      <a16:colId xmlns:a16="http://schemas.microsoft.com/office/drawing/2014/main" val="856969812"/>
                    </a:ext>
                  </a:extLst>
                </a:gridCol>
              </a:tblGrid>
              <a:tr h="32023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1" u="none" strike="noStrike">
                          <a:solidFill>
                            <a:srgbClr val="000000"/>
                          </a:solidFill>
                          <a:effectLst/>
                        </a:rPr>
                        <a:t>Variable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95" marR="14195" marT="1419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1" u="none" strike="noStrike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95" marR="14195" marT="14195" marB="0" anchor="b"/>
                </a:tc>
                <a:extLst>
                  <a:ext uri="{0D108BD9-81ED-4DB2-BD59-A6C34878D82A}">
                    <a16:rowId xmlns:a16="http://schemas.microsoft.com/office/drawing/2014/main" val="3208849964"/>
                  </a:ext>
                </a:extLst>
              </a:tr>
              <a:tr h="84788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1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95" marR="14195" marT="1419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Represents the </a:t>
                      </a:r>
                      <a:r>
                        <a:rPr lang="en-US" sz="1700" b="1" u="none" strike="noStrike">
                          <a:solidFill>
                            <a:srgbClr val="000000"/>
                          </a:solidFill>
                          <a:effectLst/>
                        </a:rPr>
                        <a:t>patient’s age in years</a:t>
                      </a: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. Older individuals may have a different risk of thyroid cancer compared to younger ones.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95" marR="14195" marT="14195" marB="0" anchor="b"/>
                </a:tc>
                <a:extLst>
                  <a:ext uri="{0D108BD9-81ED-4DB2-BD59-A6C34878D82A}">
                    <a16:rowId xmlns:a16="http://schemas.microsoft.com/office/drawing/2014/main" val="3669674558"/>
                  </a:ext>
                </a:extLst>
              </a:tr>
              <a:tr h="84788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1" u="none" strike="noStrike">
                          <a:solidFill>
                            <a:srgbClr val="000000"/>
                          </a:solidFill>
                          <a:effectLst/>
                        </a:rPr>
                        <a:t>Nodule Size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95" marR="14195" marT="1419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Measures the </a:t>
                      </a:r>
                      <a:r>
                        <a:rPr lang="en-US" sz="1700" b="1" u="none" strike="noStrike">
                          <a:solidFill>
                            <a:srgbClr val="000000"/>
                          </a:solidFill>
                          <a:effectLst/>
                        </a:rPr>
                        <a:t>size of thyroid nodules (in cm)</a:t>
                      </a: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. Larger nodules are typically considered higher risk.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95" marR="14195" marT="14195" marB="0" anchor="b"/>
                </a:tc>
                <a:extLst>
                  <a:ext uri="{0D108BD9-81ED-4DB2-BD59-A6C34878D82A}">
                    <a16:rowId xmlns:a16="http://schemas.microsoft.com/office/drawing/2014/main" val="2109006334"/>
                  </a:ext>
                </a:extLst>
              </a:tr>
              <a:tr h="11117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1" u="none" strike="noStrike">
                          <a:solidFill>
                            <a:srgbClr val="000000"/>
                          </a:solidFill>
                          <a:effectLst/>
                        </a:rPr>
                        <a:t>Radiation Exposure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95" marR="14195" marT="1419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A </a:t>
                      </a:r>
                      <a:r>
                        <a:rPr lang="en-US" sz="1700" b="1" u="none" strike="noStrike">
                          <a:solidFill>
                            <a:srgbClr val="000000"/>
                          </a:solidFill>
                          <a:effectLst/>
                        </a:rPr>
                        <a:t>binary variable (Yes = 1, No = 0)</a:t>
                      </a: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 indicating if the patient has been exposed to radiation. Exposure to high levels of radiation is a known risk factor for thyroid cancer.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95" marR="14195" marT="14195" marB="0" anchor="b"/>
                </a:tc>
                <a:extLst>
                  <a:ext uri="{0D108BD9-81ED-4DB2-BD59-A6C34878D82A}">
                    <a16:rowId xmlns:a16="http://schemas.microsoft.com/office/drawing/2014/main" val="522314981"/>
                  </a:ext>
                </a:extLst>
              </a:tr>
              <a:tr h="11117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1" u="none" strike="noStrike">
                          <a:solidFill>
                            <a:srgbClr val="000000"/>
                          </a:solidFill>
                          <a:effectLst/>
                        </a:rPr>
                        <a:t>Family History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95" marR="14195" marT="1419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A </a:t>
                      </a:r>
                      <a:r>
                        <a:rPr lang="en-US" sz="1700" b="1" u="none" strike="noStrike">
                          <a:solidFill>
                            <a:srgbClr val="000000"/>
                          </a:solidFill>
                          <a:effectLst/>
                        </a:rPr>
                        <a:t>binary variable (Yes = 1, No = 0)</a:t>
                      </a: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 indicating if the patient has a family history of thyroid cancer. This variable is important in assessing genetic predisposition.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95" marR="14195" marT="14195" marB="0" anchor="b"/>
                </a:tc>
                <a:extLst>
                  <a:ext uri="{0D108BD9-81ED-4DB2-BD59-A6C34878D82A}">
                    <a16:rowId xmlns:a16="http://schemas.microsoft.com/office/drawing/2014/main" val="3533479937"/>
                  </a:ext>
                </a:extLst>
              </a:tr>
              <a:tr h="84788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1" u="none" strike="noStrike">
                          <a:solidFill>
                            <a:srgbClr val="000000"/>
                          </a:solidFill>
                          <a:effectLst/>
                        </a:rPr>
                        <a:t>Diagnosis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95" marR="14195" marT="1419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final classification of the </a:t>
                      </a:r>
                      <a:r>
                        <a:rPr lang="en-US" sz="1700" b="1" u="none" strike="noStrike">
                          <a:solidFill>
                            <a:srgbClr val="000000"/>
                          </a:solidFill>
                          <a:effectLst/>
                        </a:rPr>
                        <a:t>thyroid nodule as Benign (0) or Malignant (1)</a:t>
                      </a: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. This is the outcome variable we aim to predict.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95" marR="14195" marT="14195" marB="0" anchor="b"/>
                </a:tc>
                <a:extLst>
                  <a:ext uri="{0D108BD9-81ED-4DB2-BD59-A6C34878D82A}">
                    <a16:rowId xmlns:a16="http://schemas.microsoft.com/office/drawing/2014/main" val="195646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65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761999"/>
            <a:ext cx="219398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590661"/>
            <a:ext cx="7658146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/>
              <a:t>Histograms of Selected Variables</a:t>
            </a:r>
          </a:p>
        </p:txBody>
      </p:sp>
      <p:pic>
        <p:nvPicPr>
          <p:cNvPr id="5" name="Picture 4" descr="A collage of different colored graphs&#10;&#10;AI-generated content may be incorrect.">
            <a:extLst>
              <a:ext uri="{FF2B5EF4-FFF2-40B4-BE49-F238E27FC236}">
                <a16:creationId xmlns:a16="http://schemas.microsoft.com/office/drawing/2014/main" id="{4C54EE7E-538B-9F29-C3AC-37137FA0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9" y="160216"/>
            <a:ext cx="8443355" cy="408359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3F71C-4A77-7E89-B398-11A5DDC0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Bellevue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5D703-BBA6-5765-2ADE-ECD6070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401</TotalTime>
  <Words>2086</Words>
  <Application>Microsoft Macintosh PowerPoint</Application>
  <PresentationFormat>On-screen Show (4:3)</PresentationFormat>
  <Paragraphs>303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Aptos</vt:lpstr>
      <vt:lpstr>Aptos Narrow</vt:lpstr>
      <vt:lpstr>Arial</vt:lpstr>
      <vt:lpstr>Corbel</vt:lpstr>
      <vt:lpstr>Times New Roman</vt:lpstr>
      <vt:lpstr>Wingdings</vt:lpstr>
      <vt:lpstr>Wingdings 2</vt:lpstr>
      <vt:lpstr>Frame</vt:lpstr>
      <vt:lpstr>Thyroid Cancer Risk Analysis</vt:lpstr>
      <vt:lpstr>Table of content:</vt:lpstr>
      <vt:lpstr>Table of content:</vt:lpstr>
      <vt:lpstr>Project Overview</vt:lpstr>
      <vt:lpstr>Statistical Question &amp; Hypothesis</vt:lpstr>
      <vt:lpstr>Dataset Overview</vt:lpstr>
      <vt:lpstr>Variable Selection</vt:lpstr>
      <vt:lpstr>Variables Description</vt:lpstr>
      <vt:lpstr>Histograms of Selected Variables</vt:lpstr>
      <vt:lpstr>Histograms of Selected Variables</vt:lpstr>
      <vt:lpstr>Histograms of Selected Variables</vt:lpstr>
      <vt:lpstr>IQR-Based Outlier Anasysis</vt:lpstr>
      <vt:lpstr>IQR-Based Outlier Anasysis</vt:lpstr>
      <vt:lpstr>Descriptive Characteristics: Mean, Mode, Spread, and Tails</vt:lpstr>
      <vt:lpstr>Descriptive Characteristics: Mean, Mode, Spread, and Tails</vt:lpstr>
      <vt:lpstr>PMF Comparison of Nodule Size for Benign vs. Malignant Cases</vt:lpstr>
      <vt:lpstr>PMF Comparison of Nodule Size for Benign vs. Malignant Cases</vt:lpstr>
      <vt:lpstr>CDF Analysis of Nodule Size</vt:lpstr>
      <vt:lpstr>CDF Analysis of Nodule Size</vt:lpstr>
      <vt:lpstr>Analytical Distribution of Age</vt:lpstr>
      <vt:lpstr>Analytical Distribution of Age</vt:lpstr>
      <vt:lpstr>Scatter Plots: Correlation Analysis</vt:lpstr>
      <vt:lpstr>Scatter Plots: Correlation Analysis</vt:lpstr>
      <vt:lpstr>Scatter Plots: Correlation Analysis</vt:lpstr>
      <vt:lpstr>Pearson Correlation Coefficient</vt:lpstr>
      <vt:lpstr>Pearson Correlation Coefficient</vt:lpstr>
      <vt:lpstr>Hypothesis Testing (Chi-Square Test)</vt:lpstr>
      <vt:lpstr>Hypothesis Testing (Chi-Square Test)</vt:lpstr>
      <vt:lpstr>Regression Analysis (Logistic Regression)</vt:lpstr>
      <vt:lpstr>Regression Analysis (Logistic Regression)</vt:lpstr>
      <vt:lpstr>Regression Analysis (Logistic Regression)</vt:lpstr>
      <vt:lpstr>Final Conclusion</vt:lpstr>
      <vt:lpstr>Future Considerations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Roshan GC</cp:lastModifiedBy>
  <cp:revision>72</cp:revision>
  <dcterms:created xsi:type="dcterms:W3CDTF">2013-01-27T09:14:16Z</dcterms:created>
  <dcterms:modified xsi:type="dcterms:W3CDTF">2025-03-03T04:34:53Z</dcterms:modified>
  <cp:category/>
</cp:coreProperties>
</file>