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5" name="Shape 25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8" name="Flowchart: Process 7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21" name="Group 11"/>
          <p:cNvGrpSpPr/>
          <p:nvPr/>
        </p:nvGrpSpPr>
        <p:grpSpPr>
          <a:xfrm>
            <a:off x="2831734" y="3945632"/>
            <a:ext cx="3917513" cy="486922"/>
            <a:chOff x="0" y="0"/>
            <a:chExt cx="3917511" cy="486921"/>
          </a:xfrm>
        </p:grpSpPr>
        <p:pic>
          <p:nvPicPr>
            <p:cNvPr id="19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-1"/>
              <a:ext cx="3514894" cy="486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-1"/>
              <a:ext cx="420452" cy="486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i="1"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quarter" idx="1"/>
          </p:nvPr>
        </p:nvSpPr>
        <p:spPr>
          <a:xfrm>
            <a:off x="396991" y="2504043"/>
            <a:ext cx="2700337" cy="3810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</a:defRPr>
            </a:lvl1pPr>
            <a:lvl2pPr marL="557530" indent="-214629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</a:defRPr>
            </a:lvl2pPr>
            <a:lvl3pPr marL="8572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</a:defRPr>
            </a:lvl3pPr>
            <a:lvl4pPr marL="12001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</a:defRPr>
            </a:lvl4pPr>
            <a:lvl5pPr marL="15430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Text Placeholder 19"/>
          <p:cNvSpPr/>
          <p:nvPr>
            <p:ph type="body" sz="quarter" idx="13"/>
          </p:nvPr>
        </p:nvSpPr>
        <p:spPr>
          <a:xfrm>
            <a:off x="396992" y="3998593"/>
            <a:ext cx="2270008" cy="381002"/>
          </a:xfrm>
          <a:prstGeom prst="rect">
            <a:avLst/>
          </a:prstGeom>
        </p:spPr>
        <p:txBody>
          <a:bodyPr/>
          <a:lstStyle/>
          <a:p>
            <a:pPr marL="226313" indent="-226313" defTabSz="603504">
              <a:spcBef>
                <a:spcPts val="400"/>
              </a:spcBef>
              <a:defRPr sz="2112"/>
            </a:pPr>
          </a:p>
        </p:txBody>
      </p:sp>
      <p:sp>
        <p:nvSpPr>
          <p:cNvPr id="25" name="TextBox 21"/>
          <p:cNvSpPr txBox="1"/>
          <p:nvPr/>
        </p:nvSpPr>
        <p:spPr>
          <a:xfrm>
            <a:off x="533400" y="6531609"/>
            <a:ext cx="2787650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21" name="TextBox 13"/>
          <p:cNvSpPr txBox="1"/>
          <p:nvPr/>
        </p:nvSpPr>
        <p:spPr>
          <a:xfrm>
            <a:off x="533400" y="6531609"/>
            <a:ext cx="2787650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1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23" name="Straight Connector 8"/>
          <p:cNvSpPr/>
          <p:nvPr/>
        </p:nvSpPr>
        <p:spPr>
          <a:xfrm>
            <a:off x="0" y="653853"/>
            <a:ext cx="9144002" cy="2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2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TextBox 18"/>
          <p:cNvSpPr txBox="1"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© 2017 | Coding Boot Camp - All Rights Reserved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Text"/>
          <p:cNvSpPr txBox="1"/>
          <p:nvPr>
            <p:ph type="title"/>
          </p:nvPr>
        </p:nvSpPr>
        <p:spPr>
          <a:xfrm>
            <a:off x="685800" y="2130425"/>
            <a:ext cx="7772400" cy="1470027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b="0" sz="4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4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8241697" y="6406786"/>
            <a:ext cx="273654" cy="26425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lowchart: Process 7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43" name="Title 1"/>
          <p:cNvSpPr txBox="1"/>
          <p:nvPr/>
        </p:nvSpPr>
        <p:spPr>
          <a:xfrm>
            <a:off x="426890" y="3962400"/>
            <a:ext cx="3535510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144" name="TextBox 17"/>
          <p:cNvSpPr txBox="1"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45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6" name="Body Level One…"/>
          <p:cNvSpPr txBox="1"/>
          <p:nvPr>
            <p:ph type="body" sz="quarter" idx="1"/>
          </p:nvPr>
        </p:nvSpPr>
        <p:spPr>
          <a:xfrm>
            <a:off x="3370402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Text Placeholder 19"/>
          <p:cNvSpPr/>
          <p:nvPr>
            <p:ph type="body" sz="quarter" idx="13"/>
          </p:nvPr>
        </p:nvSpPr>
        <p:spPr>
          <a:xfrm>
            <a:off x="396989" y="2504043"/>
            <a:ext cx="2700341" cy="381002"/>
          </a:xfrm>
          <a:prstGeom prst="rect">
            <a:avLst/>
          </a:prstGeom>
        </p:spPr>
        <p:txBody>
          <a:bodyPr/>
          <a:lstStyle/>
          <a:p>
            <a:pPr marL="226313" indent="-226313" defTabSz="603504">
              <a:spcBef>
                <a:spcPts val="400"/>
              </a:spcBef>
              <a:defRPr sz="2112"/>
            </a:pP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lowchart: Process 16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56" name="TextBox 6"/>
          <p:cNvSpPr txBox="1"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1"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67" name="Straight Connector 8"/>
          <p:cNvSpPr/>
          <p:nvPr/>
        </p:nvSpPr>
        <p:spPr>
          <a:xfrm>
            <a:off x="0" y="653853"/>
            <a:ext cx="9144002" cy="2"/>
          </a:xfrm>
          <a:prstGeom prst="line">
            <a:avLst/>
          </a:prstGeom>
          <a:ln w="41275">
            <a:solidFill>
              <a:srgbClr val="40404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8" name="TextBox 18"/>
          <p:cNvSpPr txBox="1"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lowchart: Process 7"/>
          <p:cNvSpPr/>
          <p:nvPr/>
        </p:nvSpPr>
        <p:spPr>
          <a:xfrm flipV="1">
            <a:off x="426891" y="3691892"/>
            <a:ext cx="6888310" cy="457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77" name="Title 1"/>
          <p:cNvSpPr txBox="1"/>
          <p:nvPr/>
        </p:nvSpPr>
        <p:spPr>
          <a:xfrm>
            <a:off x="426892" y="3963846"/>
            <a:ext cx="4678508" cy="45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The Coding Bootcamp at UT Austin | </a:t>
            </a:r>
          </a:p>
        </p:txBody>
      </p:sp>
      <p:sp>
        <p:nvSpPr>
          <p:cNvPr id="178" name="TextBox 17"/>
          <p:cNvSpPr txBox="1"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79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0" name="Body Level One…"/>
          <p:cNvSpPr txBox="1"/>
          <p:nvPr>
            <p:ph type="body" sz="quarter" idx="1"/>
          </p:nvPr>
        </p:nvSpPr>
        <p:spPr>
          <a:xfrm>
            <a:off x="4953000" y="4036236"/>
            <a:ext cx="2270008" cy="381002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800">
                <a:solidFill>
                  <a:srgbClr val="FFFFFF"/>
                </a:solidFill>
              </a:defRPr>
            </a:lvl1pPr>
            <a:lvl2pPr marL="662938" indent="-205738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</a:defRPr>
            </a:lvl2pPr>
            <a:lvl3pPr marL="1120138" indent="-205738" defTabSz="914400">
              <a:lnSpc>
                <a:spcPct val="90000"/>
              </a:lnSpc>
              <a:spcBef>
                <a:spcPts val="1000"/>
              </a:spcBef>
              <a:buFontTx/>
              <a:defRPr b="1" sz="1800">
                <a:solidFill>
                  <a:srgbClr val="FFFFFF"/>
                </a:solidFill>
              </a:defRPr>
            </a:lvl3pPr>
            <a:lvl4pPr marL="1577338" indent="-205738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</a:defRPr>
            </a:lvl4pPr>
            <a:lvl5pPr marL="2034538" indent="-205738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Text Placeholder 19"/>
          <p:cNvSpPr/>
          <p:nvPr>
            <p:ph type="body" sz="quarter" idx="13"/>
          </p:nvPr>
        </p:nvSpPr>
        <p:spPr>
          <a:xfrm>
            <a:off x="396989" y="2504043"/>
            <a:ext cx="2700341" cy="381002"/>
          </a:xfrm>
          <a:prstGeom prst="rect">
            <a:avLst/>
          </a:prstGeom>
        </p:spPr>
        <p:txBody>
          <a:bodyPr/>
          <a:lstStyle/>
          <a:p>
            <a:pPr marL="226313" indent="-226313" defTabSz="603504">
              <a:spcBef>
                <a:spcPts val="400"/>
              </a:spcBef>
              <a:defRPr sz="2112"/>
            </a:pPr>
          </a:p>
        </p:txBody>
      </p:sp>
      <p:pic>
        <p:nvPicPr>
          <p:cNvPr id="182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0" t="10220" r="0" b="0"/>
          <a:stretch>
            <a:fillRect/>
          </a:stretch>
        </p:blipFill>
        <p:spPr>
          <a:xfrm>
            <a:off x="0" y="-2"/>
            <a:ext cx="9144000" cy="56098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lowchart: Process 16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91" name="TextBox 6"/>
          <p:cNvSpPr txBox="1"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92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1"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0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202" name="Straight Connector 8"/>
          <p:cNvSpPr/>
          <p:nvPr/>
        </p:nvSpPr>
        <p:spPr>
          <a:xfrm>
            <a:off x="0" y="653853"/>
            <a:ext cx="9144002" cy="2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" name="TextBox 18"/>
          <p:cNvSpPr txBox="1"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204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73429" t="14128" r="0" b="0"/>
          <a:stretch>
            <a:fillRect/>
          </a:stretch>
        </p:blipFill>
        <p:spPr>
          <a:xfrm>
            <a:off x="-5871" y="6400798"/>
            <a:ext cx="2179730" cy="481357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13" name="Flowchart: Process 7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14" name="Title 1"/>
          <p:cNvSpPr txBox="1"/>
          <p:nvPr/>
        </p:nvSpPr>
        <p:spPr>
          <a:xfrm>
            <a:off x="426890" y="3962400"/>
            <a:ext cx="3535510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215" name="TextBox 17"/>
          <p:cNvSpPr txBox="1"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16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7" name="Body Level One…"/>
          <p:cNvSpPr txBox="1"/>
          <p:nvPr>
            <p:ph type="body" sz="quarter" idx="1"/>
          </p:nvPr>
        </p:nvSpPr>
        <p:spPr>
          <a:xfrm>
            <a:off x="3370402" y="4034787"/>
            <a:ext cx="2270008" cy="381002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" name="Text Placeholder 19"/>
          <p:cNvSpPr/>
          <p:nvPr>
            <p:ph type="body" sz="quarter" idx="13"/>
          </p:nvPr>
        </p:nvSpPr>
        <p:spPr>
          <a:xfrm>
            <a:off x="396989" y="2504043"/>
            <a:ext cx="2700341" cy="381002"/>
          </a:xfrm>
          <a:prstGeom prst="rect">
            <a:avLst/>
          </a:prstGeom>
        </p:spPr>
        <p:txBody>
          <a:bodyPr/>
          <a:lstStyle/>
          <a:p>
            <a:pPr marL="226313" indent="-226313" defTabSz="603504">
              <a:spcBef>
                <a:spcPts val="400"/>
              </a:spcBef>
              <a:defRPr sz="2112"/>
            </a:pPr>
          </a:p>
        </p:txBody>
      </p:sp>
      <p:sp>
        <p:nvSpPr>
          <p:cNvPr id="2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27" name="Flowchart: Process 16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28" name="TextBox 6"/>
          <p:cNvSpPr txBox="1"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29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1"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4" name="TextBox 15"/>
          <p:cNvSpPr txBox="1"/>
          <p:nvPr/>
        </p:nvSpPr>
        <p:spPr>
          <a:xfrm>
            <a:off x="533400" y="6531609"/>
            <a:ext cx="2787650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5" name="Flowchart: Process 16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6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i="1"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239" name="TextBox 18"/>
          <p:cNvSpPr txBox="1"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40" name="Straight Connector 6"/>
          <p:cNvSpPr/>
          <p:nvPr/>
        </p:nvSpPr>
        <p:spPr>
          <a:xfrm>
            <a:off x="0" y="653853"/>
            <a:ext cx="9144002" cy="2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53" name="Flowchart: Process 7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54" name="Title 1"/>
          <p:cNvSpPr txBox="1"/>
          <p:nvPr/>
        </p:nvSpPr>
        <p:spPr>
          <a:xfrm>
            <a:off x="426890" y="3962400"/>
            <a:ext cx="3535510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55" name="TextBox 17"/>
          <p:cNvSpPr txBox="1"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3370402" y="4034787"/>
            <a:ext cx="2270008" cy="381002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19"/>
          <p:cNvSpPr/>
          <p:nvPr>
            <p:ph type="body" sz="quarter" idx="13"/>
          </p:nvPr>
        </p:nvSpPr>
        <p:spPr>
          <a:xfrm>
            <a:off x="396989" y="2504043"/>
            <a:ext cx="2700341" cy="381002"/>
          </a:xfrm>
          <a:prstGeom prst="rect">
            <a:avLst/>
          </a:prstGeom>
        </p:spPr>
        <p:txBody>
          <a:bodyPr/>
          <a:lstStyle/>
          <a:p>
            <a:pPr marL="226313" indent="-226313" defTabSz="603504">
              <a:spcBef>
                <a:spcPts val="400"/>
              </a:spcBef>
              <a:defRPr sz="2112"/>
            </a:pP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67" name="Flowchart: Process 16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68" name="TextBox 6"/>
          <p:cNvSpPr txBox="1"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9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1"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9" name="TextBox 18"/>
          <p:cNvSpPr txBox="1"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80" name="Straight Connector 6"/>
          <p:cNvSpPr/>
          <p:nvPr/>
        </p:nvSpPr>
        <p:spPr>
          <a:xfrm>
            <a:off x="0" y="653853"/>
            <a:ext cx="9144002" cy="2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2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Flowchart: Process 7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7" name="Title 1"/>
          <p:cNvSpPr txBox="1"/>
          <p:nvPr/>
        </p:nvSpPr>
        <p:spPr>
          <a:xfrm>
            <a:off x="426890" y="3962400"/>
            <a:ext cx="3535510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98" name="TextBox 17"/>
          <p:cNvSpPr txBox="1"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© 2017 | Coding Boot Camp - All Rights Reserved</a:t>
            </a:r>
          </a:p>
        </p:txBody>
      </p:sp>
      <p:sp>
        <p:nvSpPr>
          <p:cNvPr id="99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" name="Body Level One…"/>
          <p:cNvSpPr txBox="1"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Text Placeholder 19"/>
          <p:cNvSpPr/>
          <p:nvPr>
            <p:ph type="body" sz="quarter" idx="13"/>
          </p:nvPr>
        </p:nvSpPr>
        <p:spPr>
          <a:xfrm>
            <a:off x="396989" y="2504043"/>
            <a:ext cx="2700341" cy="381002"/>
          </a:xfrm>
          <a:prstGeom prst="rect">
            <a:avLst/>
          </a:prstGeom>
        </p:spPr>
        <p:txBody>
          <a:bodyPr/>
          <a:lstStyle/>
          <a:p>
            <a:pPr marL="226313" indent="-226313" defTabSz="603504">
              <a:spcBef>
                <a:spcPts val="400"/>
              </a:spcBef>
              <a:defRPr sz="2112"/>
            </a:pP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2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Flowchart: Process 16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11" name="TextBox 6"/>
          <p:cNvSpPr txBox="1"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© 2017 | Coding Boot Camp - All Rights Reserved</a:t>
            </a:r>
          </a:p>
        </p:txBody>
      </p:sp>
      <p:sp>
        <p:nvSpPr>
          <p:cNvPr id="112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1"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1"/>
          <p:cNvSpPr/>
          <p:nvPr/>
        </p:nvSpPr>
        <p:spPr>
          <a:xfrm>
            <a:off x="0" y="653853"/>
            <a:ext cx="9144002" cy="2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Flowchart: Process 12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4" name="TextBox 13"/>
          <p:cNvSpPr txBox="1"/>
          <p:nvPr/>
        </p:nvSpPr>
        <p:spPr>
          <a:xfrm>
            <a:off x="533400" y="6531609"/>
            <a:ext cx="2787650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grpSp>
        <p:nvGrpSpPr>
          <p:cNvPr id="7" name="Group 14"/>
          <p:cNvGrpSpPr/>
          <p:nvPr/>
        </p:nvGrpSpPr>
        <p:grpSpPr>
          <a:xfrm>
            <a:off x="5232358" y="6411721"/>
            <a:ext cx="3917513" cy="486922"/>
            <a:chOff x="0" y="0"/>
            <a:chExt cx="3917511" cy="486921"/>
          </a:xfrm>
        </p:grpSpPr>
        <p:pic>
          <p:nvPicPr>
            <p:cNvPr id="5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-1"/>
              <a:ext cx="3514894" cy="486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-1"/>
              <a:ext cx="420452" cy="486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5103812" y="2438400"/>
            <a:ext cx="35814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6321925" y="6249001"/>
            <a:ext cx="231276" cy="21469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rgbClr val="888888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588190" marR="0" indent="-245291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1645920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www.w3schools.com/tags/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tif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Relationship Id="rId3" Type="http://schemas.openxmlformats.org/officeDocument/2006/relationships/image" Target="../media/image2.tif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8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9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0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1.png"/><Relationship Id="rId3" Type="http://schemas.openxmlformats.org/officeDocument/2006/relationships/hyperlink" Target="https://www.youtube.com/watch?v=kMBinXTCrXI&amp;list=PLgJ8UgkiorCnMLsUevoQRxH8t9bt7ne14&amp;index=2" TargetMode="Externa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2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3.png"/><Relationship Id="rId3" Type="http://schemas.openxmlformats.org/officeDocument/2006/relationships/image" Target="../media/image2.jpe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4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5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5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6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gif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7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github.com/RutgersCodingBootcamp/RUTSOM201711FSF5-FT-Class-Repository-FSF-FT/tree/master/01-html-git-css/02-Homework/Instructions" TargetMode="Externa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e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8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8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2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3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4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5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6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8.png"/><Relationship Id="rId3" Type="http://schemas.openxmlformats.org/officeDocument/2006/relationships/hyperlink" Target="https://css-tricks.com/all-about-floats/" TargetMode="External"/><Relationship Id="rId4" Type="http://schemas.openxmlformats.org/officeDocument/2006/relationships/image" Target="../media/image39.pn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0.png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jpeg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1.png"/><Relationship Id="rId3" Type="http://schemas.openxmlformats.org/officeDocument/2006/relationships/hyperlink" Target="https://youtu.be/0lpxKw6E90Y" TargetMode="Externa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Going Pro with HTML/CSS</a:t>
            </a:r>
          </a:p>
        </p:txBody>
      </p:sp>
      <p:sp>
        <p:nvSpPr>
          <p:cNvPr id="258" name="Text Placeholder 3"/>
          <p:cNvSpPr txBox="1"/>
          <p:nvPr>
            <p:ph type="body" sz="quarter" idx="1"/>
          </p:nvPr>
        </p:nvSpPr>
        <p:spPr>
          <a:xfrm>
            <a:off x="3962400" y="4037682"/>
            <a:ext cx="2270008" cy="381003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2100"/>
            </a:lvl1pPr>
          </a:lstStyle>
          <a:p>
            <a:pPr/>
            <a:r>
              <a:t>Day 2</a:t>
            </a:r>
          </a:p>
        </p:txBody>
      </p:sp>
      <p:sp>
        <p:nvSpPr>
          <p:cNvPr id="259" name="Text Placeholder 1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b="1"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itle 1"/>
          <p:cNvSpPr txBox="1"/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Syntax (Basic)</a:t>
            </a:r>
          </a:p>
        </p:txBody>
      </p:sp>
      <p:sp>
        <p:nvSpPr>
          <p:cNvPr id="283" name="TextBox 4"/>
          <p:cNvSpPr txBox="1"/>
          <p:nvPr/>
        </p:nvSpPr>
        <p:spPr>
          <a:xfrm>
            <a:off x="897616" y="2974636"/>
            <a:ext cx="1371603" cy="646319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4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&lt;h1&gt;</a:t>
            </a:r>
          </a:p>
        </p:txBody>
      </p:sp>
      <p:sp>
        <p:nvSpPr>
          <p:cNvPr id="284" name="TextBox 5"/>
          <p:cNvSpPr txBox="1"/>
          <p:nvPr/>
        </p:nvSpPr>
        <p:spPr>
          <a:xfrm>
            <a:off x="2269217" y="2971799"/>
            <a:ext cx="5372103" cy="646319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4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This is Mah House</a:t>
            </a:r>
          </a:p>
        </p:txBody>
      </p:sp>
      <p:sp>
        <p:nvSpPr>
          <p:cNvPr id="285" name="TextBox 8"/>
          <p:cNvSpPr txBox="1"/>
          <p:nvPr/>
        </p:nvSpPr>
        <p:spPr>
          <a:xfrm>
            <a:off x="6993618" y="2971799"/>
            <a:ext cx="1676402" cy="646319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4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&lt;/h1&gt;</a:t>
            </a:r>
          </a:p>
        </p:txBody>
      </p:sp>
      <p:sp>
        <p:nvSpPr>
          <p:cNvPr id="286" name="TextBox 9"/>
          <p:cNvSpPr txBox="1"/>
          <p:nvPr/>
        </p:nvSpPr>
        <p:spPr>
          <a:xfrm>
            <a:off x="716736" y="4497318"/>
            <a:ext cx="1637441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Opening Tag</a:t>
            </a:r>
          </a:p>
        </p:txBody>
      </p:sp>
      <p:sp>
        <p:nvSpPr>
          <p:cNvPr id="287" name="TextBox 10"/>
          <p:cNvSpPr txBox="1"/>
          <p:nvPr/>
        </p:nvSpPr>
        <p:spPr>
          <a:xfrm>
            <a:off x="7106577" y="4497318"/>
            <a:ext cx="1538718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Closing Tag</a:t>
            </a:r>
          </a:p>
        </p:txBody>
      </p:sp>
      <p:sp>
        <p:nvSpPr>
          <p:cNvPr id="288" name="TextBox 11"/>
          <p:cNvSpPr txBox="1"/>
          <p:nvPr/>
        </p:nvSpPr>
        <p:spPr>
          <a:xfrm>
            <a:off x="4148833" y="1420478"/>
            <a:ext cx="1134030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Content </a:t>
            </a:r>
          </a:p>
        </p:txBody>
      </p:sp>
      <p:cxnSp>
        <p:nvCxnSpPr>
          <p:cNvPr id="289" name="Straight Arrow Connector 12"/>
          <p:cNvCxnSpPr>
            <a:stCxn id="286" idx="0"/>
            <a:endCxn id="283" idx="0"/>
          </p:cNvCxnSpPr>
          <p:nvPr/>
        </p:nvCxnSpPr>
        <p:spPr>
          <a:xfrm flipV="1">
            <a:off x="1535456" y="3297795"/>
            <a:ext cx="47962" cy="1387138"/>
          </a:xfrm>
          <a:prstGeom prst="straightConnector1">
            <a:avLst/>
          </a:prstGeom>
          <a:ln w="63500">
            <a:solidFill>
              <a:srgbClr val="5B9BD5"/>
            </a:solidFill>
            <a:miter/>
            <a:tailEnd type="triangle"/>
          </a:ln>
        </p:spPr>
      </p:cxnSp>
      <p:sp>
        <p:nvSpPr>
          <p:cNvPr id="290" name="Straight Arrow Connector 13"/>
          <p:cNvSpPr/>
          <p:nvPr/>
        </p:nvSpPr>
        <p:spPr>
          <a:xfrm flipV="1">
            <a:off x="7923562" y="3682522"/>
            <a:ext cx="2" cy="814798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1" name="Straight Arrow Connector 14"/>
          <p:cNvSpPr/>
          <p:nvPr/>
        </p:nvSpPr>
        <p:spPr>
          <a:xfrm>
            <a:off x="4761341" y="1982716"/>
            <a:ext cx="2" cy="989084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1"/>
          <p:cNvSpPr txBox="1"/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Syntax (with Attribute)</a:t>
            </a:r>
          </a:p>
        </p:txBody>
      </p:sp>
      <p:pic>
        <p:nvPicPr>
          <p:cNvPr id="294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1" y="1325999"/>
            <a:ext cx="9251752" cy="4682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itle 1"/>
          <p:cNvSpPr txBox="1"/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pPr/>
            <a:r>
              <a:t>Tricky Tags (Self-Closing)</a:t>
            </a:r>
          </a:p>
        </p:txBody>
      </p:sp>
      <p:pic>
        <p:nvPicPr>
          <p:cNvPr id="29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072" y="1439590"/>
            <a:ext cx="7907199" cy="3718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itle 1"/>
          <p:cNvSpPr txBox="1"/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pPr/>
            <a:r>
              <a:t>Important Common Tags</a:t>
            </a:r>
          </a:p>
        </p:txBody>
      </p:sp>
      <p:sp>
        <p:nvSpPr>
          <p:cNvPr id="300" name="Content Placeholder 2"/>
          <p:cNvSpPr txBox="1"/>
          <p:nvPr/>
        </p:nvSpPr>
        <p:spPr>
          <a:xfrm>
            <a:off x="457199" y="783751"/>
            <a:ext cx="8782009" cy="5018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+mj-lt"/>
                <a:ea typeface="+mj-ea"/>
                <a:cs typeface="+mj-cs"/>
                <a:sym typeface="Arial"/>
              </a:defRPr>
            </a:pPr>
            <a:r>
              <a:t>Headings: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&lt;h1&gt; &lt;/h1&gt; </a:t>
            </a:r>
            <a:r>
              <a:rPr b="0"/>
              <a:t>- Heading 1 (Largest Heading)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&lt;h2&gt; &lt;/h2&gt; </a:t>
            </a:r>
            <a:r>
              <a:rPr b="0"/>
              <a:t>- Heading 2 (Next Largest Heading)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&lt;h3&gt; &lt;/h3&gt; </a:t>
            </a:r>
            <a:r>
              <a:rPr b="0"/>
              <a:t>- Heading 3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…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sz="2200">
                <a:latin typeface="+mj-lt"/>
                <a:ea typeface="+mj-ea"/>
                <a:cs typeface="+mj-cs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+mj-lt"/>
                <a:ea typeface="+mj-ea"/>
                <a:cs typeface="+mj-cs"/>
                <a:sym typeface="Arial"/>
              </a:defRPr>
            </a:pPr>
            <a:r>
              <a:t>Containers: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&lt;html&gt; &lt;/html&gt; </a:t>
            </a:r>
            <a:r>
              <a:rPr b="0"/>
              <a:t>- Wraps the entire page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&lt;head&gt; &lt;/head&gt;</a:t>
            </a:r>
            <a:r>
              <a:rPr b="0"/>
              <a:t> - Wraps the header of the page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&lt;body&gt; &lt;/body&gt; </a:t>
            </a:r>
            <a:r>
              <a:rPr b="0"/>
              <a:t>- Wraps the main content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&lt;div&gt; &lt;/div&gt; </a:t>
            </a:r>
            <a:r>
              <a:rPr b="0"/>
              <a:t>- Logical Container ***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&lt;p&gt; &lt;/p&gt; </a:t>
            </a:r>
            <a:r>
              <a:rPr b="0"/>
              <a:t>- Wraps individual Paragraphs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2200">
                <a:latin typeface="+mj-lt"/>
                <a:ea typeface="+mj-ea"/>
                <a:cs typeface="+mj-cs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+mj-lt"/>
                <a:ea typeface="+mj-ea"/>
                <a:cs typeface="+mj-cs"/>
                <a:sym typeface="Arial"/>
              </a:defRPr>
            </a:pPr>
            <a:r>
              <a:t>Others: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&lt;strong&gt; </a:t>
            </a:r>
            <a:r>
              <a:rPr b="0"/>
              <a:t>(bold), </a:t>
            </a:r>
            <a:r>
              <a:t>&lt;em&gt; </a:t>
            </a:r>
            <a:r>
              <a:rPr b="0"/>
              <a:t>(emphasis)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&lt;img&gt; </a:t>
            </a:r>
            <a:r>
              <a:rPr b="0"/>
              <a:t>(images)</a:t>
            </a:r>
            <a:r>
              <a:t>, &lt;a href&gt; </a:t>
            </a:r>
            <a:r>
              <a:rPr b="0"/>
              <a:t>(links)</a:t>
            </a:r>
            <a:r>
              <a:t>, &lt;li&gt; </a:t>
            </a:r>
            <a:r>
              <a:rPr b="0"/>
              <a:t>(list items)</a:t>
            </a:r>
            <a:r>
              <a:t> , &lt;title&gt;</a:t>
            </a:r>
            <a:r>
              <a:rPr b="0"/>
              <a:t> (title), </a:t>
            </a:r>
            <a:br>
              <a:rPr b="0"/>
            </a:br>
            <a:r>
              <a:t>&lt;br&gt;</a:t>
            </a:r>
            <a:r>
              <a:rPr b="0"/>
              <a:t> (line break), </a:t>
            </a:r>
            <a:r>
              <a:t>&lt;table&gt; </a:t>
            </a:r>
            <a:r>
              <a:rPr b="0"/>
              <a:t>(tables), </a:t>
            </a:r>
            <a:r>
              <a:t>&lt;!-- --&gt;</a:t>
            </a:r>
            <a:r>
              <a:rPr b="0"/>
              <a:t> (comments)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itle 1"/>
          <p:cNvSpPr txBox="1"/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pPr/>
            <a:r>
              <a:t>Less Common Tags</a:t>
            </a:r>
          </a:p>
        </p:txBody>
      </p:sp>
      <p:sp>
        <p:nvSpPr>
          <p:cNvPr id="303" name="Content Placeholder 2"/>
          <p:cNvSpPr txBox="1"/>
          <p:nvPr/>
        </p:nvSpPr>
        <p:spPr>
          <a:xfrm>
            <a:off x="457199" y="783751"/>
            <a:ext cx="8782009" cy="5018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54602" indent="-254602" defTabSz="678941">
              <a:spcBef>
                <a:spcPts val="400"/>
              </a:spcBef>
              <a:buSzPct val="100000"/>
              <a:buFont typeface="Arial"/>
              <a:buChar char="•"/>
              <a:defRPr b="1" sz="1900">
                <a:latin typeface="+mj-lt"/>
                <a:ea typeface="+mj-ea"/>
                <a:cs typeface="+mj-cs"/>
                <a:sym typeface="Arial"/>
              </a:defRPr>
            </a:pPr>
            <a:r>
              <a:t>All HTML Tags are listed here: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http://www.w3schools.com/tags/</a:t>
            </a:r>
          </a:p>
          <a:p>
            <a:pPr defTabSz="678941">
              <a:spcBef>
                <a:spcPts val="500"/>
              </a:spcBef>
              <a:defRPr sz="19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254602" indent="-254602" defTabSz="678941">
              <a:spcBef>
                <a:spcPts val="400"/>
              </a:spcBef>
              <a:buSzPct val="100000"/>
              <a:buFont typeface="Arial"/>
              <a:buChar char="•"/>
              <a:defRPr sz="1900">
                <a:latin typeface="+mj-lt"/>
                <a:ea typeface="+mj-ea"/>
                <a:cs typeface="+mj-cs"/>
                <a:sym typeface="Arial"/>
              </a:defRPr>
            </a:pPr>
            <a:r>
              <a:t>Don’t try to memorize them! Simply refer back to documentation as needed. </a:t>
            </a:r>
          </a:p>
          <a:p>
            <a:pPr marL="254602" indent="-254602" defTabSz="678941">
              <a:spcBef>
                <a:spcPts val="500"/>
              </a:spcBef>
              <a:buSzPct val="100000"/>
              <a:buFont typeface="Arial"/>
              <a:buChar char="•"/>
              <a:defRPr sz="19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254602" indent="-254602" defTabSz="678941">
              <a:spcBef>
                <a:spcPts val="400"/>
              </a:spcBef>
              <a:buSzPct val="100000"/>
              <a:buFont typeface="Arial"/>
              <a:buChar char="•"/>
              <a:defRPr sz="1900">
                <a:latin typeface="+mj-lt"/>
                <a:ea typeface="+mj-ea"/>
                <a:cs typeface="+mj-cs"/>
                <a:sym typeface="Arial"/>
              </a:defRPr>
            </a:pPr>
            <a:r>
              <a:t>Other tags:</a:t>
            </a:r>
          </a:p>
          <a:p>
            <a:pPr lvl="1" marL="551954" indent="-212483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+mj-lt"/>
                <a:ea typeface="+mj-ea"/>
                <a:cs typeface="+mj-cs"/>
                <a:sym typeface="Arial"/>
              </a:defRPr>
            </a:pPr>
            <a:r>
              <a:t>&lt;video&gt; for Videos</a:t>
            </a:r>
          </a:p>
          <a:p>
            <a:pPr lvl="1" marL="551954" indent="-212483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+mj-lt"/>
                <a:ea typeface="+mj-ea"/>
                <a:cs typeface="+mj-cs"/>
                <a:sym typeface="Arial"/>
              </a:defRPr>
            </a:pPr>
            <a:r>
              <a:t>&lt;audio&gt; for Audio files</a:t>
            </a:r>
          </a:p>
          <a:p>
            <a:pPr lvl="1" marL="551954" indent="-212483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+mj-lt"/>
                <a:ea typeface="+mj-ea"/>
                <a:cs typeface="+mj-cs"/>
                <a:sym typeface="Arial"/>
              </a:defRPr>
            </a:pPr>
            <a:r>
              <a:t>&lt;embed&gt; for Embedded files</a:t>
            </a:r>
          </a:p>
          <a:p>
            <a:pPr lvl="1" marL="551954" indent="-212483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+mj-lt"/>
                <a:ea typeface="+mj-ea"/>
                <a:cs typeface="+mj-cs"/>
                <a:sym typeface="Arial"/>
              </a:defRPr>
            </a:pPr>
            <a:r>
              <a:t>&lt;code&gt; for including computer code</a:t>
            </a:r>
          </a:p>
          <a:p>
            <a:pPr lvl="1" marL="551954" indent="-212483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+mj-lt"/>
                <a:ea typeface="+mj-ea"/>
                <a:cs typeface="+mj-cs"/>
                <a:sym typeface="Arial"/>
              </a:defRPr>
            </a:pPr>
            <a:r>
              <a:t>&lt;header&gt; for headers</a:t>
            </a:r>
          </a:p>
          <a:p>
            <a:pPr lvl="1" marL="551954" indent="-212483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+mj-lt"/>
                <a:ea typeface="+mj-ea"/>
                <a:cs typeface="+mj-cs"/>
                <a:sym typeface="Arial"/>
              </a:defRPr>
            </a:pPr>
            <a:r>
              <a:t>&lt;nav&gt; for navigation bars</a:t>
            </a:r>
          </a:p>
          <a:p>
            <a:pPr lvl="1" marL="551954" indent="-212483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+mj-lt"/>
                <a:ea typeface="+mj-ea"/>
                <a:cs typeface="+mj-cs"/>
                <a:sym typeface="Arial"/>
              </a:defRPr>
            </a:pPr>
            <a:r>
              <a:t>&lt;footer&gt; for footers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itle 1"/>
          <p:cNvSpPr txBox="1"/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for Forms</a:t>
            </a:r>
          </a:p>
        </p:txBody>
      </p:sp>
      <p:sp>
        <p:nvSpPr>
          <p:cNvPr id="306" name="Content Placeholder 2"/>
          <p:cNvSpPr txBox="1"/>
          <p:nvPr/>
        </p:nvSpPr>
        <p:spPr>
          <a:xfrm>
            <a:off x="457199" y="783751"/>
            <a:ext cx="8782009" cy="5018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685800">
              <a:spcBef>
                <a:spcPts val="500"/>
              </a:spcBef>
              <a:defRPr b="1" sz="2200" u="sng">
                <a:latin typeface="+mj-lt"/>
                <a:ea typeface="+mj-ea"/>
                <a:cs typeface="+mj-cs"/>
                <a:sym typeface="Arial"/>
              </a:defRPr>
            </a:pPr>
            <a:r>
              <a:t>Common UI (User Interface) Form Elements:</a:t>
            </a:r>
          </a:p>
          <a:p>
            <a:pPr defTabSz="685800">
              <a:spcBef>
                <a:spcPts val="500"/>
              </a:spcBef>
              <a:defRPr b="1" sz="2200" u="sng">
                <a:latin typeface="+mj-lt"/>
                <a:ea typeface="+mj-ea"/>
                <a:cs typeface="+mj-cs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+mj-lt"/>
                <a:ea typeface="+mj-ea"/>
                <a:cs typeface="+mj-cs"/>
                <a:sym typeface="Arial"/>
              </a:defRPr>
            </a:pPr>
            <a:r>
              <a:t>&lt;form&gt; </a:t>
            </a:r>
            <a:r>
              <a:rPr b="0"/>
              <a:t>- Creates a form section in HTML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+mj-lt"/>
                <a:ea typeface="+mj-ea"/>
                <a:cs typeface="+mj-cs"/>
                <a:sym typeface="Arial"/>
              </a:defRPr>
            </a:pPr>
            <a:r>
              <a:t>&lt;input&gt; </a:t>
            </a:r>
            <a:r>
              <a:rPr b="0"/>
              <a:t>- Input boxes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+mj-lt"/>
                <a:ea typeface="+mj-ea"/>
                <a:cs typeface="+mj-cs"/>
                <a:sym typeface="Arial"/>
              </a:defRPr>
            </a:pPr>
            <a:r>
              <a:t>&lt;label&gt; </a:t>
            </a:r>
            <a:r>
              <a:rPr b="0"/>
              <a:t>- Labels for boxes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+mj-lt"/>
                <a:ea typeface="+mj-ea"/>
                <a:cs typeface="+mj-cs"/>
                <a:sym typeface="Arial"/>
              </a:defRPr>
            </a:pPr>
            <a:r>
              <a:t>&lt;button&gt; </a:t>
            </a:r>
            <a:r>
              <a:rPr b="0"/>
              <a:t>- Button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+mj-lt"/>
                <a:ea typeface="+mj-ea"/>
                <a:cs typeface="+mj-cs"/>
                <a:sym typeface="Arial"/>
              </a:defRPr>
            </a:pPr>
            <a:r>
              <a:t>&lt;textarea&gt; </a:t>
            </a:r>
            <a:r>
              <a:rPr b="0"/>
              <a:t>- Large textbox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le 1"/>
          <p:cNvSpPr txBox="1"/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for Forms</a:t>
            </a:r>
          </a:p>
        </p:txBody>
      </p:sp>
      <p:pic>
        <p:nvPicPr>
          <p:cNvPr id="30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67716"/>
            <a:ext cx="6429375" cy="3514727"/>
          </a:xfrm>
          <a:prstGeom prst="rect">
            <a:avLst/>
          </a:prstGeom>
          <a:ln>
            <a:solidFill>
              <a:srgbClr val="333F50"/>
            </a:solidFill>
          </a:ln>
        </p:spPr>
      </p:pic>
      <p:pic>
        <p:nvPicPr>
          <p:cNvPr id="310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7400" y="4615338"/>
            <a:ext cx="4333875" cy="1562102"/>
          </a:xfrm>
          <a:prstGeom prst="rect">
            <a:avLst/>
          </a:prstGeom>
          <a:ln>
            <a:solidFill>
              <a:srgbClr val="2E75B6"/>
            </a:solidFill>
          </a:ln>
        </p:spPr>
      </p:pic>
      <p:sp>
        <p:nvSpPr>
          <p:cNvPr id="311" name="Curved Connector 6"/>
          <p:cNvSpPr/>
          <p:nvPr/>
        </p:nvSpPr>
        <p:spPr>
          <a:xfrm flipH="1">
            <a:off x="4521425" y="4387220"/>
            <a:ext cx="84453" cy="223374"/>
          </a:xfrm>
          <a:prstGeom prst="line">
            <a:avLst/>
          </a:prstGeom>
          <a:ln w="7302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itle 1"/>
          <p:cNvSpPr txBox="1"/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pPr/>
            <a:r>
              <a:t>On Ugly HTML</a:t>
            </a:r>
          </a:p>
        </p:txBody>
      </p:sp>
      <p:pic>
        <p:nvPicPr>
          <p:cNvPr id="31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035" y="914400"/>
            <a:ext cx="8543927" cy="318135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TextBox 7"/>
          <p:cNvSpPr txBox="1"/>
          <p:nvPr/>
        </p:nvSpPr>
        <p:spPr>
          <a:xfrm>
            <a:off x="304800" y="4343399"/>
            <a:ext cx="8686800" cy="1859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Don’t do this… Use proper indentation and sectioning.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Readable code is easier to maintain.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Invest time to get better about this now. It will pay dividends!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318" name="Rectangle 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19" name="TextBox 3"/>
          <p:cNvSpPr txBox="1"/>
          <p:nvPr/>
        </p:nvSpPr>
        <p:spPr>
          <a:xfrm>
            <a:off x="304800" y="914399"/>
            <a:ext cx="8686800" cy="2570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400">
                <a:latin typeface="+mj-lt"/>
                <a:ea typeface="+mj-ea"/>
                <a:cs typeface="+mj-cs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In this activity, you’ll create a student bio using HTML. You will then add, commit, and push your completed HTML to GitHub for the world to see.</a:t>
            </a:r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Additional instructions, sent via Slack.</a:t>
            </a:r>
          </a:p>
        </p:txBody>
      </p:sp>
      <p:sp>
        <p:nvSpPr>
          <p:cNvPr id="320" name="TextBox 4"/>
          <p:cNvSpPr txBox="1"/>
          <p:nvPr/>
        </p:nvSpPr>
        <p:spPr>
          <a:xfrm>
            <a:off x="3657600" y="124823"/>
            <a:ext cx="53340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1-HTML_Git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323" name="Rectangle 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pic>
        <p:nvPicPr>
          <p:cNvPr id="32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860038"/>
            <a:ext cx="7696200" cy="5285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Umm…About Yesterday’s Class…</a:t>
            </a:r>
          </a:p>
        </p:txBody>
      </p:sp>
      <p:pic>
        <p:nvPicPr>
          <p:cNvPr id="262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0308" y="671016"/>
            <a:ext cx="5323384" cy="53233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CSS Stylin’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HTML / CSS Definitions </a:t>
            </a:r>
            <a:r>
              <a:rPr sz="1000"/>
              <a:t>(*yawn* unimportant)</a:t>
            </a:r>
          </a:p>
        </p:txBody>
      </p:sp>
      <p:sp>
        <p:nvSpPr>
          <p:cNvPr id="329" name="Content Placeholder 2"/>
          <p:cNvSpPr txBox="1"/>
          <p:nvPr/>
        </p:nvSpPr>
        <p:spPr>
          <a:xfrm>
            <a:off x="457200" y="1143000"/>
            <a:ext cx="8153400" cy="4659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+mj-lt"/>
                <a:ea typeface="+mj-ea"/>
                <a:cs typeface="+mj-cs"/>
                <a:sym typeface="Arial"/>
              </a:defRPr>
            </a:pPr>
            <a:r>
              <a:t>HTML:</a:t>
            </a:r>
            <a:r>
              <a:rPr b="0"/>
              <a:t> Hypertext Markup Language – (Content)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+mj-lt"/>
                <a:ea typeface="+mj-ea"/>
                <a:cs typeface="+mj-cs"/>
                <a:sym typeface="Arial"/>
              </a:defRPr>
            </a:pPr>
            <a:r>
              <a:t>CSS: </a:t>
            </a:r>
            <a:r>
              <a:rPr b="0"/>
              <a:t>Cascading Style Sheets – (Appearance)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+mj-lt"/>
                <a:ea typeface="+mj-ea"/>
                <a:cs typeface="+mj-cs"/>
                <a:sym typeface="Arial"/>
              </a:defRPr>
            </a:pPr>
            <a:r>
              <a:t>HTML/CSS are the “languages of the web.” </a:t>
            </a:r>
            <a:r>
              <a:rPr b="0"/>
              <a:t>Together they define both the content and the aesthetics of a webpage – handling everything from the layouts, colors, fonts and  content placement.  </a:t>
            </a:r>
            <a:r>
              <a:rPr b="0" sz="1400"/>
              <a:t>(JavaScript is the third – handling logic, animation, etc.)</a:t>
            </a:r>
          </a:p>
        </p:txBody>
      </p:sp>
      <p:pic>
        <p:nvPicPr>
          <p:cNvPr id="33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285" y="4631587"/>
            <a:ext cx="1873916" cy="14942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4648200"/>
            <a:ext cx="2971800" cy="1492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HTML / CSS Analogy</a:t>
            </a:r>
          </a:p>
        </p:txBody>
      </p:sp>
      <p:sp>
        <p:nvSpPr>
          <p:cNvPr id="334" name="Content Placeholder 2"/>
          <p:cNvSpPr txBox="1"/>
          <p:nvPr/>
        </p:nvSpPr>
        <p:spPr>
          <a:xfrm>
            <a:off x="457198" y="990600"/>
            <a:ext cx="4100948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 defTabSz="685800">
              <a:spcBef>
                <a:spcPts val="500"/>
              </a:spcBef>
              <a:defRPr b="1" sz="2400" u="sng">
                <a:latin typeface="+mj-lt"/>
                <a:ea typeface="+mj-ea"/>
                <a:cs typeface="+mj-cs"/>
                <a:sym typeface="Arial"/>
              </a:defRPr>
            </a:pPr>
            <a:r>
              <a:t>HTML Alone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Like writing papers in “Notepad.” 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Can only write unformatted text. </a:t>
            </a:r>
          </a:p>
        </p:txBody>
      </p:sp>
      <p:sp>
        <p:nvSpPr>
          <p:cNvPr id="335" name="Content Placeholder 2"/>
          <p:cNvSpPr txBox="1"/>
          <p:nvPr/>
        </p:nvSpPr>
        <p:spPr>
          <a:xfrm>
            <a:off x="4743201" y="990600"/>
            <a:ext cx="4100946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spcBef>
                <a:spcPts val="500"/>
              </a:spcBef>
              <a:defRPr b="1" sz="2400" u="sng">
                <a:latin typeface="+mj-lt"/>
                <a:ea typeface="+mj-ea"/>
                <a:cs typeface="+mj-cs"/>
                <a:sym typeface="Arial"/>
              </a:defRPr>
            </a:pPr>
            <a:r>
              <a:t>HTML / CSS</a:t>
            </a:r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Like writing papers in Microsoft Word.</a:t>
            </a:r>
          </a:p>
          <a:p>
            <a:pPr marL="342900" indent="-342900" algn="ctr">
              <a:spcBef>
                <a:spcPts val="700"/>
              </a:spcBef>
              <a:buSzPct val="100000"/>
              <a:buFont typeface="Arial"/>
              <a:buChar char="•"/>
              <a:defRPr b="1" sz="2400" u="sng">
                <a:latin typeface="+mj-lt"/>
                <a:ea typeface="+mj-ea"/>
                <a:cs typeface="+mj-cs"/>
                <a:sym typeface="Arial"/>
              </a:defRPr>
            </a:pPr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Can format text, page settings, alignment, etc. based on “highlighting” and menu options.</a:t>
            </a:r>
          </a:p>
        </p:txBody>
      </p:sp>
      <p:pic>
        <p:nvPicPr>
          <p:cNvPr id="3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827" y="4449762"/>
            <a:ext cx="1676401" cy="1676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4876" y="4602162"/>
            <a:ext cx="1475767" cy="1448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Basic HTML Page</a:t>
            </a:r>
          </a:p>
        </p:txBody>
      </p:sp>
      <p:pic>
        <p:nvPicPr>
          <p:cNvPr id="34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275" y="847725"/>
            <a:ext cx="7791450" cy="5162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Basic HTML Page - Result</a:t>
            </a:r>
          </a:p>
        </p:txBody>
      </p:sp>
      <p:pic>
        <p:nvPicPr>
          <p:cNvPr id="34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>
            <a:lvl1pPr defTabSz="905255">
              <a:defRPr sz="2300"/>
            </a:lvl1pPr>
          </a:lstStyle>
          <a:p>
            <a:pPr/>
            <a:r>
              <a:t>What we really think about this site…</a:t>
            </a:r>
          </a:p>
        </p:txBody>
      </p:sp>
      <p:pic>
        <p:nvPicPr>
          <p:cNvPr id="34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  <p:pic>
        <p:nvPicPr>
          <p:cNvPr id="347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89871" y="3676946"/>
            <a:ext cx="2231729" cy="2231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Enter CSS</a:t>
            </a:r>
          </a:p>
        </p:txBody>
      </p:sp>
      <p:pic>
        <p:nvPicPr>
          <p:cNvPr id="35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1998"/>
            <a:ext cx="4724400" cy="4953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6197" y="761998"/>
            <a:ext cx="4855103" cy="49531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Enter CSS - Result</a:t>
            </a:r>
          </a:p>
        </p:txBody>
      </p:sp>
      <p:pic>
        <p:nvPicPr>
          <p:cNvPr id="35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CSS Syntax</a:t>
            </a:r>
          </a:p>
        </p:txBody>
      </p:sp>
      <p:sp>
        <p:nvSpPr>
          <p:cNvPr id="357" name="Content Placeholder 2"/>
          <p:cNvSpPr txBox="1"/>
          <p:nvPr/>
        </p:nvSpPr>
        <p:spPr>
          <a:xfrm>
            <a:off x="457200" y="828113"/>
            <a:ext cx="8153400" cy="3352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CSS works by hooking onto </a:t>
            </a:r>
            <a:r>
              <a:rPr b="1"/>
              <a:t>selectors</a:t>
            </a:r>
            <a:r>
              <a:t> added into HTML using </a:t>
            </a:r>
            <a:r>
              <a:rPr b="1"/>
              <a:t>classes</a:t>
            </a:r>
            <a:r>
              <a:t> and </a:t>
            </a:r>
            <a:r>
              <a:rPr b="1"/>
              <a:t>identifiers.</a:t>
            </a: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0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Once hooked, we apply </a:t>
            </a:r>
            <a:r>
              <a:rPr b="1"/>
              <a:t>styles </a:t>
            </a:r>
            <a:r>
              <a:t>to those HTML elements using CSS.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+mj-lt"/>
                <a:ea typeface="+mj-ea"/>
                <a:cs typeface="+mj-cs"/>
                <a:sym typeface="Arial"/>
              </a:defRPr>
            </a:pPr>
          </a:p>
          <a:p>
            <a:pPr defTabSz="685800">
              <a:spcBef>
                <a:spcPts val="500"/>
              </a:spcBef>
              <a:defRPr b="1" sz="20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pic>
        <p:nvPicPr>
          <p:cNvPr id="35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81" y="2629936"/>
            <a:ext cx="8409696" cy="2883327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CSS Example</a:t>
            </a:r>
          </a:p>
        </p:txBody>
      </p:sp>
      <p:sp>
        <p:nvSpPr>
          <p:cNvPr id="361" name="Content Placeholder 2"/>
          <p:cNvSpPr txBox="1"/>
          <p:nvPr/>
        </p:nvSpPr>
        <p:spPr>
          <a:xfrm>
            <a:off x="457200" y="862014"/>
            <a:ext cx="8153400" cy="5151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00">
                <a:latin typeface="+mj-lt"/>
                <a:ea typeface="+mj-ea"/>
                <a:cs typeface="+mj-cs"/>
                <a:sym typeface="Arial"/>
              </a:defRPr>
            </a:pPr>
            <a:r>
              <a:t>In the below example the “Header” would be turned blue and MUCH larger because of the CSS.</a:t>
            </a:r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>
                <a:latin typeface="+mj-lt"/>
                <a:ea typeface="+mj-ea"/>
                <a:cs typeface="+mj-cs"/>
                <a:sym typeface="Arial"/>
              </a:defRPr>
            </a:pPr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00">
                <a:latin typeface="+mj-lt"/>
                <a:ea typeface="+mj-ea"/>
                <a:cs typeface="+mj-cs"/>
                <a:sym typeface="Arial"/>
              </a:defRPr>
            </a:pPr>
            <a:r>
              <a:t>We can incorporate an element’s class or ID to apply a CSS style to a particular part of the document. </a:t>
            </a:r>
          </a:p>
          <a:p>
            <a:pPr lvl="1" marL="479474" indent="-184581" defTabSz="589787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–"/>
              <a:defRPr sz="1200">
                <a:latin typeface="+mj-lt"/>
                <a:ea typeface="+mj-ea"/>
                <a:cs typeface="+mj-cs"/>
                <a:sym typeface="Arial"/>
              </a:defRPr>
            </a:pPr>
            <a:r>
              <a:t>Just remember to include the necessary symbol before the CSS: “.” for class, “#” for ID.</a:t>
            </a:r>
            <a:endParaRPr sz="1700"/>
          </a:p>
          <a:p>
            <a:pPr defTabSz="589787">
              <a:lnSpc>
                <a:spcPct val="80000"/>
              </a:lnSpc>
              <a:spcBef>
                <a:spcPts val="300"/>
              </a:spcBef>
              <a:defRPr>
                <a:latin typeface="+mj-lt"/>
                <a:ea typeface="+mj-ea"/>
                <a:cs typeface="+mj-cs"/>
                <a:sym typeface="Arial"/>
              </a:defRPr>
            </a:pPr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>
                <a:latin typeface="+mj-lt"/>
                <a:ea typeface="+mj-ea"/>
                <a:cs typeface="+mj-cs"/>
                <a:sym typeface="Arial"/>
              </a:defRPr>
            </a:pPr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sz="1200" u="sng">
                <a:latin typeface="+mj-lt"/>
                <a:ea typeface="+mj-ea"/>
                <a:cs typeface="+mj-cs"/>
                <a:sym typeface="Arial"/>
              </a:defRPr>
            </a:pPr>
            <a:r>
              <a:t>Example (HTML): </a:t>
            </a:r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u="sng">
                <a:latin typeface="+mj-lt"/>
                <a:ea typeface="+mj-ea"/>
                <a:cs typeface="+mj-cs"/>
                <a:sym typeface="Arial"/>
              </a:defRPr>
            </a:pPr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&lt;p </a:t>
            </a:r>
            <a:r>
              <a:rPr>
                <a:solidFill>
                  <a:srgbClr val="00B0F0"/>
                </a:solidFill>
              </a:rPr>
              <a:t>class=“bigBlue”</a:t>
            </a:r>
            <a:r>
              <a:t>&gt;Header&lt;/p&gt;</a:t>
            </a:r>
            <a:endParaRPr sz="26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>
                <a:latin typeface="+mj-lt"/>
                <a:ea typeface="+mj-ea"/>
                <a:cs typeface="+mj-cs"/>
                <a:sym typeface="Arial"/>
              </a:defRPr>
            </a:pPr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sz="1200" u="sng">
                <a:latin typeface="+mj-lt"/>
                <a:ea typeface="+mj-ea"/>
                <a:cs typeface="+mj-cs"/>
                <a:sym typeface="Arial"/>
              </a:defRPr>
            </a:pPr>
            <a:r>
              <a:t>Example (CSS):</a:t>
            </a:r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u="sng">
                <a:latin typeface="+mj-lt"/>
                <a:ea typeface="+mj-ea"/>
                <a:cs typeface="+mj-cs"/>
                <a:sym typeface="Arial"/>
              </a:defRPr>
            </a:pPr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.bigBlue </a:t>
            </a:r>
            <a:endParaRPr sz="26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{</a:t>
            </a:r>
            <a:endParaRPr sz="26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	font-size: 100px;</a:t>
            </a:r>
            <a:endParaRPr sz="26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	color: blue;</a:t>
            </a:r>
            <a:endParaRPr sz="26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}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Admin Items a.k.a. PSA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Key CSS Attributes</a:t>
            </a:r>
          </a:p>
        </p:txBody>
      </p:sp>
      <p:sp>
        <p:nvSpPr>
          <p:cNvPr id="364" name="Content Placeholder 2"/>
          <p:cNvSpPr txBox="1"/>
          <p:nvPr/>
        </p:nvSpPr>
        <p:spPr>
          <a:xfrm>
            <a:off x="457200" y="783751"/>
            <a:ext cx="8153400" cy="5151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342900">
              <a:lnSpc>
                <a:spcPct val="80000"/>
              </a:lnSpc>
              <a:spcBef>
                <a:spcPts val="200"/>
              </a:spcBef>
              <a:defRPr b="1" u="sng">
                <a:latin typeface="+mj-lt"/>
                <a:ea typeface="+mj-ea"/>
                <a:cs typeface="+mj-cs"/>
                <a:sym typeface="Arial"/>
              </a:defRPr>
            </a:pPr>
            <a:r>
              <a:t>Font / Color:</a:t>
            </a:r>
          </a:p>
          <a:p>
            <a:pPr marL="128587" indent="-128587" defTabSz="342900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•"/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color</a:t>
            </a:r>
            <a:r>
              <a:rPr b="0"/>
              <a:t>: Sets color of text.</a:t>
            </a:r>
          </a:p>
          <a:p>
            <a:pPr marL="128587" indent="-128587" defTabSz="342900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•"/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font-size</a:t>
            </a:r>
            <a:r>
              <a:rPr b="0"/>
              <a:t>: Sets size of the font.</a:t>
            </a:r>
          </a:p>
          <a:p>
            <a:pPr marL="128587" indent="-128587" defTabSz="342900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•"/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font-style</a:t>
            </a:r>
            <a:r>
              <a:rPr b="0"/>
              <a:t>: Sets italics.</a:t>
            </a:r>
          </a:p>
          <a:p>
            <a:pPr marL="128587" indent="-128587" defTabSz="342900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•"/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font-weight</a:t>
            </a:r>
            <a:r>
              <a:rPr b="0"/>
              <a:t>: Sets bold.</a:t>
            </a:r>
          </a:p>
          <a:p>
            <a:pPr defTabSz="342900">
              <a:lnSpc>
                <a:spcPct val="80000"/>
              </a:lnSpc>
              <a:spcBef>
                <a:spcPts val="200"/>
              </a:spcBef>
              <a:defRPr b="1">
                <a:latin typeface="+mj-lt"/>
                <a:ea typeface="+mj-ea"/>
                <a:cs typeface="+mj-cs"/>
                <a:sym typeface="Arial"/>
              </a:defRPr>
            </a:pPr>
          </a:p>
          <a:p>
            <a:pPr defTabSz="342900">
              <a:lnSpc>
                <a:spcPct val="80000"/>
              </a:lnSpc>
              <a:spcBef>
                <a:spcPts val="200"/>
              </a:spcBef>
              <a:defRPr b="1" u="sng">
                <a:latin typeface="+mj-lt"/>
                <a:ea typeface="+mj-ea"/>
                <a:cs typeface="+mj-cs"/>
                <a:sym typeface="Arial"/>
              </a:defRPr>
            </a:pPr>
            <a:r>
              <a:t>Alignment / Spacing:</a:t>
            </a:r>
          </a:p>
          <a:p>
            <a:pPr marL="128587" indent="-128587" defTabSz="342900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•"/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padding (top/right/bottom/left): </a:t>
            </a:r>
            <a:r>
              <a:rPr b="0"/>
              <a:t>Adds space between element and its own border.</a:t>
            </a:r>
          </a:p>
          <a:p>
            <a:pPr marL="128587" indent="-128587" defTabSz="342900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•"/>
              <a:defRPr b="1">
                <a:latin typeface="+mj-lt"/>
                <a:ea typeface="+mj-ea"/>
                <a:cs typeface="+mj-cs"/>
                <a:sym typeface="Arial"/>
              </a:defRPr>
            </a:pPr>
          </a:p>
          <a:p>
            <a:pPr marL="128587" indent="-128587" defTabSz="342900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•"/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margin (top/right/bottom/left): </a:t>
            </a:r>
            <a:r>
              <a:rPr b="0"/>
              <a:t>Adds space between element and surrounding elements.</a:t>
            </a:r>
          </a:p>
          <a:p>
            <a:pPr marL="128587" indent="-128587" defTabSz="342900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•"/>
              <a:defRPr b="1">
                <a:latin typeface="+mj-lt"/>
                <a:ea typeface="+mj-ea"/>
                <a:cs typeface="+mj-cs"/>
                <a:sym typeface="Arial"/>
              </a:defRPr>
            </a:pPr>
          </a:p>
          <a:p>
            <a:pPr marL="128587" indent="-128587" defTabSz="342900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•"/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float: </a:t>
            </a:r>
            <a:r>
              <a:rPr b="0"/>
              <a:t>Forces elements to the sides, centers, or tops.</a:t>
            </a:r>
          </a:p>
          <a:p>
            <a:pPr defTabSz="342900">
              <a:lnSpc>
                <a:spcPct val="80000"/>
              </a:lnSpc>
              <a:spcBef>
                <a:spcPts val="200"/>
              </a:spcBef>
              <a:defRPr b="1">
                <a:latin typeface="+mj-lt"/>
                <a:ea typeface="+mj-ea"/>
                <a:cs typeface="+mj-cs"/>
                <a:sym typeface="Arial"/>
              </a:defRPr>
            </a:pPr>
          </a:p>
          <a:p>
            <a:pPr defTabSz="342900">
              <a:lnSpc>
                <a:spcPct val="80000"/>
              </a:lnSpc>
              <a:spcBef>
                <a:spcPts val="200"/>
              </a:spcBef>
              <a:defRPr b="1" u="sng">
                <a:latin typeface="+mj-lt"/>
                <a:ea typeface="+mj-ea"/>
                <a:cs typeface="+mj-cs"/>
                <a:sym typeface="Arial"/>
              </a:defRPr>
            </a:pPr>
            <a:r>
              <a:t>Background: </a:t>
            </a:r>
          </a:p>
          <a:p>
            <a:pPr marL="128587" indent="-128587" defTabSz="342900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•"/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background-color: </a:t>
            </a:r>
            <a:r>
              <a:rPr b="0"/>
              <a:t>sets background color.</a:t>
            </a:r>
          </a:p>
          <a:p>
            <a:pPr marL="128587" indent="-128587" defTabSz="342900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•"/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background-image: </a:t>
            </a:r>
            <a:r>
              <a:rPr b="0"/>
              <a:t>sets background image.</a:t>
            </a:r>
            <a:endParaRPr sz="1100"/>
          </a:p>
          <a:p>
            <a:pPr marL="128587" indent="-128587" defTabSz="342900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•"/>
              <a:defRPr b="1" sz="1100">
                <a:latin typeface="+mj-lt"/>
                <a:ea typeface="+mj-ea"/>
                <a:cs typeface="+mj-cs"/>
                <a:sym typeface="Arial"/>
              </a:defRPr>
            </a:pPr>
          </a:p>
          <a:p>
            <a:pPr defTabSz="342900">
              <a:lnSpc>
                <a:spcPct val="80000"/>
              </a:lnSpc>
              <a:spcBef>
                <a:spcPts val="200"/>
              </a:spcBef>
              <a:defRPr b="1" sz="1100" u="sng">
                <a:latin typeface="+mj-lt"/>
                <a:ea typeface="+mj-ea"/>
                <a:cs typeface="+mj-cs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Powerful Duo</a:t>
            </a:r>
          </a:p>
        </p:txBody>
      </p:sp>
      <p:sp>
        <p:nvSpPr>
          <p:cNvPr id="367" name="Content Placeholder 2"/>
          <p:cNvSpPr txBox="1"/>
          <p:nvPr/>
        </p:nvSpPr>
        <p:spPr>
          <a:xfrm>
            <a:off x="443344" y="1981200"/>
            <a:ext cx="8229601" cy="312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 defTabSz="685800">
              <a:spcBef>
                <a:spcPts val="600"/>
              </a:spcBef>
              <a:defRPr sz="2800">
                <a:latin typeface="+mj-lt"/>
                <a:ea typeface="+mj-ea"/>
                <a:cs typeface="+mj-cs"/>
                <a:sym typeface="Arial"/>
              </a:defRPr>
            </a:pPr>
            <a:r>
              <a:t>Believe it or not, HTML / CSS is all you need </a:t>
            </a:r>
          </a:p>
          <a:p>
            <a:pPr algn="ctr" defTabSz="685800">
              <a:spcBef>
                <a:spcPts val="600"/>
              </a:spcBef>
              <a:defRPr sz="2800">
                <a:latin typeface="+mj-lt"/>
                <a:ea typeface="+mj-ea"/>
                <a:cs typeface="+mj-cs"/>
                <a:sym typeface="Arial"/>
              </a:defRPr>
            </a:pPr>
            <a:r>
              <a:t>to develop a vivid, full-blown website.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INSTRUCTOR DEMO</a:t>
            </a:r>
          </a:p>
        </p:txBody>
      </p:sp>
      <p:sp>
        <p:nvSpPr>
          <p:cNvPr id="370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algn="ctr" defTabSz="685800">
              <a:defRPr b="1" i="1" sz="3600">
                <a:latin typeface="+mj-lt"/>
                <a:ea typeface="+mj-ea"/>
                <a:cs typeface="+mj-cs"/>
                <a:sym typeface="Arial"/>
              </a:defRPr>
            </a:pPr>
            <a:r>
              <a:t>Instructor: Demo </a:t>
            </a:r>
          </a:p>
          <a:p>
            <a:pPr algn="ctr" defTabSz="685800">
              <a:defRPr i="1" sz="2800">
                <a:latin typeface="+mj-lt"/>
                <a:ea typeface="+mj-ea"/>
                <a:cs typeface="+mj-cs"/>
                <a:sym typeface="Arial"/>
              </a:defRPr>
            </a:pPr>
            <a:r>
              <a:t>(quick-example-internal-css.html | 05 -BasicCSS)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373" name="Rectangle 3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74" name="TextBox 5"/>
          <p:cNvSpPr txBox="1"/>
          <p:nvPr/>
        </p:nvSpPr>
        <p:spPr>
          <a:xfrm>
            <a:off x="304800" y="914399"/>
            <a:ext cx="8686800" cy="2570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400">
                <a:latin typeface="+mj-lt"/>
                <a:ea typeface="+mj-ea"/>
                <a:cs typeface="+mj-cs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In this activity, you’ll upgrade your previous HTML bio-page using CSS style rules. Once you’re done, commit and push up your changes to GitHub.</a:t>
            </a:r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We’ll send you additional instructions via Slack.</a:t>
            </a:r>
          </a:p>
        </p:txBody>
      </p:sp>
      <p:sp>
        <p:nvSpPr>
          <p:cNvPr id="375" name="TextBox 4"/>
          <p:cNvSpPr txBox="1"/>
          <p:nvPr/>
        </p:nvSpPr>
        <p:spPr>
          <a:xfrm>
            <a:off x="2590800" y="124823"/>
            <a:ext cx="64008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3-HTML_CSS_Layout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pic>
        <p:nvPicPr>
          <p:cNvPr id="378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14400"/>
            <a:ext cx="8455743" cy="327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Video Walkthrough!!</a:t>
            </a:r>
          </a:p>
        </p:txBody>
      </p:sp>
      <p:pic>
        <p:nvPicPr>
          <p:cNvPr id="38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Rectangle 4"/>
          <p:cNvSpPr txBox="1"/>
          <p:nvPr/>
        </p:nvSpPr>
        <p:spPr>
          <a:xfrm>
            <a:off x="457200" y="5638799"/>
            <a:ext cx="8229600" cy="617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j-lt"/>
                <a:ea typeface="+mj-ea"/>
                <a:cs typeface="+mj-cs"/>
                <a:sym typeface="Arial"/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https://www.youtube.com/watch?v=kMBinXTCrXI&amp;list=PLgJ8UgkiorCnMLsUevoQRxH8t9bt7ne14&amp;index=2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Relative File Paths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Relative File Paths</a:t>
            </a:r>
          </a:p>
        </p:txBody>
      </p:sp>
      <p:pic>
        <p:nvPicPr>
          <p:cNvPr id="38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" y="838200"/>
            <a:ext cx="9128760" cy="4483595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Content Placeholder 2"/>
          <p:cNvSpPr txBox="1"/>
          <p:nvPr/>
        </p:nvSpPr>
        <p:spPr>
          <a:xfrm>
            <a:off x="457200" y="5522538"/>
            <a:ext cx="8153400" cy="725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Relative file paths </a:t>
            </a:r>
            <a:r>
              <a:rPr b="0"/>
              <a:t>connect us with other files in our working directory. In this case, style.css is in the same folder as our html document.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Absolutely No Absolute Paths</a:t>
            </a:r>
          </a:p>
        </p:txBody>
      </p:sp>
      <p:pic>
        <p:nvPicPr>
          <p:cNvPr id="39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31" y="1447800"/>
            <a:ext cx="9123746" cy="1048708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Content Placeholder 2"/>
          <p:cNvSpPr txBox="1"/>
          <p:nvPr/>
        </p:nvSpPr>
        <p:spPr>
          <a:xfrm>
            <a:off x="29900" y="2805110"/>
            <a:ext cx="4748516" cy="3367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685800">
              <a:spcBef>
                <a:spcPts val="400"/>
              </a:spcBef>
              <a:defRPr b="1" sz="2000">
                <a:latin typeface="+mj-lt"/>
                <a:ea typeface="+mj-ea"/>
                <a:cs typeface="+mj-cs"/>
                <a:sym typeface="Arial"/>
              </a:defRPr>
            </a:pPr>
            <a:r>
              <a:t>ALWAYS USE RELATIVE FILE PATHS.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If you deploy your sites without them, </a:t>
            </a:r>
            <a:r>
              <a:rPr b="1"/>
              <a:t>all of your links will fail</a:t>
            </a:r>
            <a:r>
              <a:t>.</a:t>
            </a:r>
          </a:p>
          <a:p>
            <a:pPr lvl="1" marL="557530" indent="-214629" defTabSz="685800">
              <a:spcBef>
                <a:spcPts val="400"/>
              </a:spcBef>
              <a:buSzPct val="100000"/>
              <a:buFont typeface="Arial"/>
              <a:buChar char="–"/>
              <a:defRPr sz="1700">
                <a:latin typeface="+mj-lt"/>
                <a:ea typeface="+mj-ea"/>
                <a:cs typeface="+mj-cs"/>
                <a:sym typeface="Arial"/>
              </a:defRPr>
            </a:pPr>
            <a:r>
              <a:t>The same will happen if you move your project from one folder to another. </a:t>
            </a:r>
          </a:p>
          <a:p>
            <a:pPr lvl="1" marL="557530" indent="-214629" defTabSz="685800">
              <a:spcBef>
                <a:spcPts val="500"/>
              </a:spcBef>
              <a:buSzPct val="100000"/>
              <a:buFont typeface="Arial"/>
              <a:buChar char="–"/>
              <a:defRPr sz="20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Remember, there is no such thing as a “C:” drive on the internet. </a:t>
            </a:r>
          </a:p>
        </p:txBody>
      </p:sp>
      <p:pic>
        <p:nvPicPr>
          <p:cNvPr id="39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0814" y="2667000"/>
            <a:ext cx="3945457" cy="3393091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Content Placeholder 2"/>
          <p:cNvSpPr txBox="1"/>
          <p:nvPr/>
        </p:nvSpPr>
        <p:spPr>
          <a:xfrm>
            <a:off x="29900" y="816768"/>
            <a:ext cx="4748516" cy="631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685800">
              <a:lnSpc>
                <a:spcPct val="90000"/>
              </a:lnSpc>
              <a:spcBef>
                <a:spcPts val="800"/>
              </a:spcBef>
              <a:defRPr b="1" sz="3700">
                <a:solidFill>
                  <a:srgbClr val="FF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VERY </a:t>
            </a:r>
            <a:r>
              <a:rPr u="sng"/>
              <a:t>VERY</a:t>
            </a:r>
            <a:r>
              <a:t> BAD</a:t>
            </a:r>
          </a:p>
        </p:txBody>
      </p:sp>
      <p:sp>
        <p:nvSpPr>
          <p:cNvPr id="395" name="Straight Arrow Connector 10"/>
          <p:cNvSpPr/>
          <p:nvPr/>
        </p:nvSpPr>
        <p:spPr>
          <a:xfrm>
            <a:off x="3962399" y="1132283"/>
            <a:ext cx="1600202" cy="620318"/>
          </a:xfrm>
          <a:prstGeom prst="line">
            <a:avLst/>
          </a:prstGeom>
          <a:ln w="73025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Quick Demo</a:t>
            </a:r>
          </a:p>
        </p:txBody>
      </p:sp>
      <p:sp>
        <p:nvSpPr>
          <p:cNvPr id="398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algn="ctr" defTabSz="685800">
              <a:defRPr b="1" i="1" sz="3600">
                <a:latin typeface="+mj-lt"/>
                <a:ea typeface="+mj-ea"/>
                <a:cs typeface="+mj-cs"/>
                <a:sym typeface="Arial"/>
              </a:defRPr>
            </a:pPr>
            <a:r>
              <a:t>Instructor: Demo </a:t>
            </a:r>
          </a:p>
          <a:p>
            <a:pPr algn="ctr" defTabSz="685800">
              <a:defRPr i="1" sz="2800">
                <a:latin typeface="+mj-lt"/>
                <a:ea typeface="+mj-ea"/>
                <a:cs typeface="+mj-cs"/>
                <a:sym typeface="Arial"/>
              </a:defRPr>
            </a:pPr>
            <a:r>
              <a:t>(RelativePaths_DEMO | 1-RelativePaths)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Where to Get Help</a:t>
            </a:r>
          </a:p>
        </p:txBody>
      </p:sp>
      <p:sp>
        <p:nvSpPr>
          <p:cNvPr id="267" name="Shape 70"/>
          <p:cNvSpPr txBox="1"/>
          <p:nvPr/>
        </p:nvSpPr>
        <p:spPr>
          <a:xfrm>
            <a:off x="196850" y="838199"/>
            <a:ext cx="8947150" cy="380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+mj-lt"/>
                <a:ea typeface="+mj-ea"/>
                <a:cs typeface="+mj-cs"/>
                <a:sym typeface="Arial"/>
              </a:defRPr>
            </a:pPr>
            <a:r>
              <a:t>Practice, Practice, Practice: </a:t>
            </a:r>
            <a:r>
              <a:rPr b="0"/>
              <a:t>Work Individually or in Groups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14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+mj-lt"/>
                <a:ea typeface="+mj-ea"/>
                <a:cs typeface="+mj-cs"/>
                <a:sym typeface="Arial"/>
              </a:defRPr>
            </a:pPr>
            <a:r>
              <a:t>Review In Class Material (Exercises and Slides):</a:t>
            </a:r>
            <a:endParaRPr sz="20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14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+mj-lt"/>
                <a:ea typeface="+mj-ea"/>
                <a:cs typeface="+mj-cs"/>
                <a:sym typeface="Arial"/>
              </a:defRPr>
            </a:pPr>
            <a:r>
              <a:t>Re-Watch Class Videos: </a:t>
            </a:r>
          </a:p>
          <a:p>
            <a:pPr defTabSz="685800">
              <a:spcBef>
                <a:spcPts val="500"/>
              </a:spcBef>
              <a:defRPr b="1" sz="14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+mj-lt"/>
                <a:ea typeface="+mj-ea"/>
                <a:cs typeface="+mj-cs"/>
                <a:sym typeface="Arial"/>
              </a:defRPr>
            </a:pPr>
            <a:r>
              <a:t>In Class Office Hours: </a:t>
            </a:r>
            <a:r>
              <a:rPr b="0"/>
              <a:t>30 minutes before class, 30 minutes after</a:t>
            </a:r>
          </a:p>
          <a:p>
            <a:pPr defTabSz="685800">
              <a:spcBef>
                <a:spcPts val="500"/>
              </a:spcBef>
              <a:defRPr sz="14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+mj-lt"/>
                <a:ea typeface="+mj-ea"/>
                <a:cs typeface="+mj-cs"/>
                <a:sym typeface="Arial"/>
              </a:defRPr>
            </a:pPr>
            <a:r>
              <a:t>One-on-One Tutoring Sessions: </a:t>
            </a:r>
            <a:r>
              <a:rPr b="0"/>
              <a:t>Contact Juanita your SSM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14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+mj-lt"/>
                <a:ea typeface="+mj-ea"/>
                <a:cs typeface="+mj-cs"/>
                <a:sym typeface="Arial"/>
              </a:defRPr>
            </a:pPr>
            <a:r>
              <a:t>Contact Student Success: </a:t>
            </a:r>
            <a:r>
              <a:rPr b="0"/>
              <a:t>Anytime!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Rectangle 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401" name="TextBox 3"/>
          <p:cNvSpPr txBox="1"/>
          <p:nvPr/>
        </p:nvSpPr>
        <p:spPr>
          <a:xfrm>
            <a:off x="304800" y="914399"/>
            <a:ext cx="8686800" cy="3637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400">
                <a:latin typeface="+mj-lt"/>
                <a:ea typeface="+mj-ea"/>
                <a:cs typeface="+mj-cs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320841" indent="-320841">
              <a:buSzPct val="100000"/>
              <a:buAutoNum type="arabicPeriod" startAt="1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Open Folder 7 inside the Unit 1 folder</a:t>
            </a:r>
          </a:p>
          <a:p>
            <a:pPr lvl="1" marL="621631" indent="-240631">
              <a:buSzPct val="100000"/>
              <a:buChar char="•"/>
              <a:defRPr sz="2400">
                <a:solidFill>
                  <a:schemeClr val="accent1">
                    <a:satOff val="-4409"/>
                    <a:lumOff val="-10509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1-html-git-css/01-Actitivities/07-RelativePaths_Unsolved </a:t>
            </a:r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2. Edit the HTML files in all of the “RelativePaths” folders. You need to write relative paths that link the HTML documents with CSS stylesheets.</a:t>
            </a:r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Tip: Check out the “RelativePaths_WorkingExample” folder. </a:t>
            </a:r>
          </a:p>
        </p:txBody>
      </p:sp>
      <p:sp>
        <p:nvSpPr>
          <p:cNvPr id="402" name="Rectangle 4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403" name="TextBox 5"/>
          <p:cNvSpPr txBox="1"/>
          <p:nvPr/>
        </p:nvSpPr>
        <p:spPr>
          <a:xfrm>
            <a:off x="2971800" y="124823"/>
            <a:ext cx="60198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1-RelativePaths</a:t>
            </a:r>
            <a:r>
              <a:t>|  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LUNCH (40 mins)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Box Model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Boxes Upon Boxes"/>
          <p:cNvSpPr txBox="1"/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pPr/>
            <a:r>
              <a:t>Boxes Upon Boxes</a:t>
            </a:r>
          </a:p>
        </p:txBody>
      </p:sp>
      <p:pic>
        <p:nvPicPr>
          <p:cNvPr id="410" name="Content Placeholder 2" descr="Content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762000"/>
            <a:ext cx="7000179" cy="4114800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Rectangle 6"/>
          <p:cNvSpPr txBox="1"/>
          <p:nvPr/>
        </p:nvSpPr>
        <p:spPr>
          <a:xfrm>
            <a:off x="76200" y="4648199"/>
            <a:ext cx="9067800" cy="1543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 sz="2000">
                <a:latin typeface="+mj-lt"/>
                <a:ea typeface="+mj-ea"/>
                <a:cs typeface="+mj-cs"/>
                <a:sym typeface="Arial"/>
              </a:defRPr>
            </a:pPr>
            <a:r>
              <a:t>In CSS, every element rests within a series of boxes. </a:t>
            </a:r>
          </a:p>
          <a:p>
            <a:pPr algn="ctr"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Each box has customizable space properties: </a:t>
            </a:r>
          </a:p>
          <a:p>
            <a:pPr algn="ctr"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margin, border, and padding.</a:t>
            </a:r>
          </a:p>
          <a:p>
            <a:pPr algn="ctr">
              <a:defRPr sz="2000">
                <a:latin typeface="+mj-lt"/>
                <a:ea typeface="+mj-ea"/>
                <a:cs typeface="+mj-cs"/>
                <a:sym typeface="Arial"/>
              </a:defRPr>
            </a:pPr>
          </a:p>
          <a:p>
            <a:pPr algn="ctr"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Typical spacing value: 20px 10px 10px 20px (top, right, bottom, left)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Rectangle 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414" name="Rectangle 4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pic>
        <p:nvPicPr>
          <p:cNvPr id="415" name="Content Placeholder 2" descr="Content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98" y="990600"/>
            <a:ext cx="8229601" cy="4266637"/>
          </a:xfrm>
          <a:prstGeom prst="rect">
            <a:avLst/>
          </a:prstGeom>
          <a:ln w="12700">
            <a:miter lim="400000"/>
          </a:ln>
        </p:spPr>
      </p:pic>
      <p:sp>
        <p:nvSpPr>
          <p:cNvPr id="416" name="TextBox 6"/>
          <p:cNvSpPr txBox="1"/>
          <p:nvPr/>
        </p:nvSpPr>
        <p:spPr>
          <a:xfrm>
            <a:off x="3657600" y="124823"/>
            <a:ext cx="53340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2"/>
          <p:cNvSpPr/>
          <p:nvPr/>
        </p:nvSpPr>
        <p:spPr>
          <a:xfrm>
            <a:off x="-1" y="685800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419" name="Rectangle 4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420" name="Rectangle 6"/>
          <p:cNvSpPr txBox="1"/>
          <p:nvPr/>
        </p:nvSpPr>
        <p:spPr>
          <a:xfrm>
            <a:off x="76200" y="5170637"/>
            <a:ext cx="9067800" cy="959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 sz="2000" u="sng">
                <a:latin typeface="+mj-lt"/>
                <a:ea typeface="+mj-ea"/>
                <a:cs typeface="+mj-cs"/>
                <a:sym typeface="Arial"/>
              </a:defRPr>
            </a:pPr>
            <a:r>
              <a:t>Answer</a:t>
            </a:r>
          </a:p>
          <a:p>
            <a:pPr algn="ctr">
              <a:defRPr b="1" sz="2000">
                <a:latin typeface="+mj-lt"/>
                <a:ea typeface="+mj-ea"/>
                <a:cs typeface="+mj-cs"/>
                <a:sym typeface="Arial"/>
              </a:defRPr>
            </a:pPr>
            <a:r>
              <a:t>Width: </a:t>
            </a:r>
            <a:r>
              <a:rPr b="0"/>
              <a:t>474 px (no margin), 554 px (with margin)</a:t>
            </a:r>
          </a:p>
          <a:p>
            <a:pPr algn="ctr">
              <a:defRPr b="1" sz="2000">
                <a:latin typeface="+mj-lt"/>
                <a:ea typeface="+mj-ea"/>
                <a:cs typeface="+mj-cs"/>
                <a:sym typeface="Arial"/>
              </a:defRPr>
            </a:pPr>
            <a:r>
              <a:t>Height: </a:t>
            </a:r>
            <a:r>
              <a:rPr b="0"/>
              <a:t>539 px (no margin), 569 px (with margin)</a:t>
            </a:r>
          </a:p>
        </p:txBody>
      </p:sp>
      <p:pic>
        <p:nvPicPr>
          <p:cNvPr id="421" name="Content Placeholder 2" descr="Content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98" y="990600"/>
            <a:ext cx="8229601" cy="4266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Rectangle 2"/>
          <p:cNvSpPr/>
          <p:nvPr/>
        </p:nvSpPr>
        <p:spPr>
          <a:xfrm>
            <a:off x="-1" y="679938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424" name="Rectangle 4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pic>
        <p:nvPicPr>
          <p:cNvPr id="42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rcRect l="5469" t="6301" r="4291" b="2471"/>
          <a:stretch>
            <a:fillRect/>
          </a:stretch>
        </p:blipFill>
        <p:spPr>
          <a:xfrm>
            <a:off x="1828799" y="787983"/>
            <a:ext cx="5562602" cy="4382655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Rectangle 7"/>
          <p:cNvSpPr txBox="1"/>
          <p:nvPr/>
        </p:nvSpPr>
        <p:spPr>
          <a:xfrm>
            <a:off x="76200" y="5170637"/>
            <a:ext cx="9067800" cy="959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 sz="2000" u="sng">
                <a:latin typeface="+mj-lt"/>
                <a:ea typeface="+mj-ea"/>
                <a:cs typeface="+mj-cs"/>
                <a:sym typeface="Arial"/>
              </a:defRPr>
            </a:pPr>
            <a:r>
              <a:t>Answer</a:t>
            </a:r>
          </a:p>
          <a:p>
            <a:pPr algn="ctr">
              <a:defRPr b="1" sz="2000">
                <a:latin typeface="+mj-lt"/>
                <a:ea typeface="+mj-ea"/>
                <a:cs typeface="+mj-cs"/>
                <a:sym typeface="Arial"/>
              </a:defRPr>
            </a:pPr>
            <a:r>
              <a:t>Width: </a:t>
            </a:r>
            <a:r>
              <a:rPr b="0"/>
              <a:t>474 px (no margin), 554 px (with margin)</a:t>
            </a:r>
          </a:p>
          <a:p>
            <a:pPr algn="ctr">
              <a:defRPr b="1" sz="2000">
                <a:latin typeface="+mj-lt"/>
                <a:ea typeface="+mj-ea"/>
                <a:cs typeface="+mj-cs"/>
                <a:sym typeface="Arial"/>
              </a:defRPr>
            </a:pPr>
            <a:r>
              <a:t>Height: </a:t>
            </a:r>
            <a:r>
              <a:rPr b="0"/>
              <a:t>539 px (no margin), 569 px (with margin)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We Be Floatin’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Focus!"/>
          <p:cNvSpPr txBox="1"/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pPr/>
            <a:r>
              <a:t>Focus!</a:t>
            </a:r>
          </a:p>
        </p:txBody>
      </p:sp>
      <p:pic>
        <p:nvPicPr>
          <p:cNvPr id="431" name="Focus.gif" descr="Focus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3194" y="840193"/>
            <a:ext cx="5177612" cy="51776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Rectangle 5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The Concept of “Flow”</a:t>
            </a:r>
          </a:p>
        </p:txBody>
      </p:sp>
      <p:pic>
        <p:nvPicPr>
          <p:cNvPr id="43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726345"/>
            <a:ext cx="7386509" cy="3693256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Shape 70"/>
          <p:cNvSpPr txBox="1"/>
          <p:nvPr/>
        </p:nvSpPr>
        <p:spPr>
          <a:xfrm>
            <a:off x="304799" y="4419599"/>
            <a:ext cx="8610601" cy="1951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By default, every HTML element displayed in the browser is governed by a concept called </a:t>
            </a:r>
            <a:r>
              <a:rPr b="1"/>
              <a:t>flow.</a:t>
            </a: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This means that HTML elements force their adjacent elements to </a:t>
            </a:r>
            <a:r>
              <a:rPr b="1"/>
              <a:t>flow around</a:t>
            </a:r>
            <a:r>
              <a:t> </a:t>
            </a:r>
            <a:r>
              <a:rPr b="1"/>
              <a:t>them</a:t>
            </a:r>
            <a: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Homework #1 - Assignment</a:t>
            </a:r>
          </a:p>
        </p:txBody>
      </p:sp>
      <p:sp>
        <p:nvSpPr>
          <p:cNvPr id="270" name="Shape 70"/>
          <p:cNvSpPr txBox="1"/>
          <p:nvPr/>
        </p:nvSpPr>
        <p:spPr>
          <a:xfrm>
            <a:off x="304799" y="761999"/>
            <a:ext cx="8740776" cy="4010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+mj-lt"/>
                <a:ea typeface="+mj-ea"/>
                <a:cs typeface="+mj-cs"/>
                <a:sym typeface="Arial"/>
              </a:defRPr>
            </a:pPr>
            <a:r>
              <a:t>Also, at this point everyone should have access to the homework repository in GitHub.</a:t>
            </a:r>
            <a:br/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https://github.com/RutgersCodingBootcamp/RUTSOM201711FSF5-FT-Class-Repository-FSF-FT/tree/master/01-html-git-css/02-Homework/Instructions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+mj-lt"/>
                <a:ea typeface="+mj-ea"/>
                <a:cs typeface="+mj-cs"/>
                <a:sym typeface="Arial"/>
              </a:defRPr>
            </a:pPr>
            <a:r>
              <a:t>Homework Assignment #1 this week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 u="sng">
                <a:latin typeface="+mj-lt"/>
                <a:ea typeface="+mj-ea"/>
                <a:cs typeface="+mj-cs"/>
                <a:sym typeface="Arial"/>
              </a:defRPr>
            </a:pPr>
          </a:p>
          <a:p>
            <a:pPr lvl="1" marL="557530" indent="-214629" defTabSz="685800">
              <a:spcBef>
                <a:spcPts val="400"/>
              </a:spcBef>
              <a:buSzPct val="100000"/>
              <a:buFont typeface="Arial"/>
              <a:buChar char="–"/>
              <a:defRPr b="1" sz="1900" u="sng">
                <a:latin typeface="+mj-lt"/>
                <a:ea typeface="+mj-ea"/>
                <a:cs typeface="+mj-cs"/>
                <a:sym typeface="Arial"/>
              </a:defRPr>
            </a:pPr>
            <a:r>
              <a:t>Due: (Thursday November 30th @ 8PM)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Rectangle 4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Flow Analogy to MS Word</a:t>
            </a:r>
          </a:p>
        </p:txBody>
      </p:sp>
      <p:sp>
        <p:nvSpPr>
          <p:cNvPr id="438" name="Shape 70"/>
          <p:cNvSpPr txBox="1"/>
          <p:nvPr/>
        </p:nvSpPr>
        <p:spPr>
          <a:xfrm>
            <a:off x="5714998" y="1118619"/>
            <a:ext cx="3200402" cy="3932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This concept of “flow” is very similar to the </a:t>
            </a:r>
            <a:r>
              <a:rPr b="1"/>
              <a:t>wrap-text options </a:t>
            </a:r>
            <a:r>
              <a:t>you may be familiar with in Microsoft Word.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Just as in MS Word, you can have images in-line with text, on-top of text, etc.</a:t>
            </a:r>
          </a:p>
        </p:txBody>
      </p:sp>
      <p:pic>
        <p:nvPicPr>
          <p:cNvPr id="43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475" y="1118619"/>
            <a:ext cx="5124450" cy="46386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Rectangle 5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Block Elements </a:t>
            </a:r>
          </a:p>
        </p:txBody>
      </p:sp>
      <p:sp>
        <p:nvSpPr>
          <p:cNvPr id="442" name="Shape 70"/>
          <p:cNvSpPr txBox="1"/>
          <p:nvPr/>
        </p:nvSpPr>
        <p:spPr>
          <a:xfrm>
            <a:off x="304799" y="4419599"/>
            <a:ext cx="8610601" cy="1749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By default, web clients render many HTML elements as </a:t>
            </a:r>
            <a:r>
              <a:rPr b="1"/>
              <a:t>block elements. </a:t>
            </a:r>
            <a:r>
              <a:t>Paragraphs, headers, divs and more receive this treatment.</a:t>
            </a: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0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A block element will take up an entire line of space—unless you intervene with CSS properties.</a:t>
            </a:r>
          </a:p>
        </p:txBody>
      </p:sp>
      <p:pic>
        <p:nvPicPr>
          <p:cNvPr id="44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48628" b="0"/>
          <a:stretch>
            <a:fillRect/>
          </a:stretch>
        </p:blipFill>
        <p:spPr>
          <a:xfrm>
            <a:off x="304800" y="703120"/>
            <a:ext cx="3810000" cy="3756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Rectangle 4"/>
          <p:cNvSpPr txBox="1"/>
          <p:nvPr/>
        </p:nvSpPr>
        <p:spPr>
          <a:xfrm>
            <a:off x="304800" y="98051"/>
            <a:ext cx="69342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Block Elements vs. Inline Elements </a:t>
            </a:r>
          </a:p>
        </p:txBody>
      </p:sp>
      <p:sp>
        <p:nvSpPr>
          <p:cNvPr id="446" name="Shape 70"/>
          <p:cNvSpPr txBox="1"/>
          <p:nvPr/>
        </p:nvSpPr>
        <p:spPr>
          <a:xfrm>
            <a:off x="304799" y="4419599"/>
            <a:ext cx="8610601" cy="1621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Now contrast the block elements with </a:t>
            </a:r>
            <a:r>
              <a:rPr b="1"/>
              <a:t>inline elements</a:t>
            </a:r>
            <a:r>
              <a:t>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By using </a:t>
            </a:r>
            <a:r>
              <a:rPr b="1"/>
              <a:t>float CSS </a:t>
            </a:r>
            <a:r>
              <a:t>properties, we can command our website to display multiple HTML elements adjacently. </a:t>
            </a:r>
          </a:p>
        </p:txBody>
      </p:sp>
      <p:pic>
        <p:nvPicPr>
          <p:cNvPr id="44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74" y="703120"/>
            <a:ext cx="7416421" cy="3756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Rectangle 10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Floating</a:t>
            </a:r>
          </a:p>
        </p:txBody>
      </p:sp>
      <p:sp>
        <p:nvSpPr>
          <p:cNvPr id="450" name="Shape 70"/>
          <p:cNvSpPr txBox="1"/>
          <p:nvPr/>
        </p:nvSpPr>
        <p:spPr>
          <a:xfrm>
            <a:off x="304799" y="4711856"/>
            <a:ext cx="8610601" cy="1621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To transform these block elements into inline elements, we use a CSS property called </a:t>
            </a:r>
            <a:r>
              <a:rPr b="1"/>
              <a:t>float. </a:t>
            </a: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Floats are </a:t>
            </a:r>
            <a:r>
              <a:rPr b="1" u="sng"/>
              <a:t>necessary</a:t>
            </a:r>
            <a:r>
              <a:t> for building web layouts.</a:t>
            </a:r>
          </a:p>
        </p:txBody>
      </p:sp>
      <p:pic>
        <p:nvPicPr>
          <p:cNvPr id="45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15921" t="0" r="19179" b="0"/>
          <a:stretch>
            <a:fillRect/>
          </a:stretch>
        </p:blipFill>
        <p:spPr>
          <a:xfrm>
            <a:off x="-2" y="747991"/>
            <a:ext cx="5715004" cy="3900209"/>
          </a:xfrm>
          <a:prstGeom prst="rect">
            <a:avLst/>
          </a:prstGeom>
          <a:ln w="12700">
            <a:miter lim="400000"/>
          </a:ln>
        </p:spPr>
      </p:pic>
      <p:pic>
        <p:nvPicPr>
          <p:cNvPr id="452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rcRect l="0" t="0" r="0" b="70232"/>
          <a:stretch>
            <a:fillRect/>
          </a:stretch>
        </p:blipFill>
        <p:spPr>
          <a:xfrm>
            <a:off x="5867400" y="1239085"/>
            <a:ext cx="2896043" cy="669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3" name="Picture 1" descr="Picture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67400" y="1905000"/>
            <a:ext cx="2896043" cy="22401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Rectangle 2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Clearing the Float</a:t>
            </a:r>
          </a:p>
        </p:txBody>
      </p:sp>
      <p:pic>
        <p:nvPicPr>
          <p:cNvPr id="45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90600"/>
            <a:ext cx="8660619" cy="2819400"/>
          </a:xfrm>
          <a:prstGeom prst="rect">
            <a:avLst/>
          </a:prstGeom>
          <a:ln w="12700">
            <a:miter lim="400000"/>
          </a:ln>
        </p:spPr>
      </p:pic>
      <p:sp>
        <p:nvSpPr>
          <p:cNvPr id="457" name="Shape 70"/>
          <p:cNvSpPr txBox="1"/>
          <p:nvPr/>
        </p:nvSpPr>
        <p:spPr>
          <a:xfrm>
            <a:off x="304799" y="4711856"/>
            <a:ext cx="8610601" cy="1227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+mj-lt"/>
                <a:ea typeface="+mj-ea"/>
                <a:cs typeface="+mj-cs"/>
                <a:sym typeface="Arial"/>
              </a:defRPr>
            </a:pPr>
            <a:r>
              <a:t>Floats often get in the way of our layouts</a:t>
            </a:r>
            <a:r>
              <a:rPr b="0"/>
              <a:t>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Sometimes we don’t want to give each element the “inline” treatment.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Rectangle 6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Clearfix Hack</a:t>
            </a:r>
          </a:p>
        </p:txBody>
      </p:sp>
      <p:sp>
        <p:nvSpPr>
          <p:cNvPr id="460" name="Shape 70"/>
          <p:cNvSpPr txBox="1"/>
          <p:nvPr/>
        </p:nvSpPr>
        <p:spPr>
          <a:xfrm>
            <a:off x="304799" y="5094928"/>
            <a:ext cx="8610601" cy="834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Sometimes when elements don’t match up in size, we get situations like the above… </a:t>
            </a:r>
          </a:p>
        </p:txBody>
      </p:sp>
      <p:pic>
        <p:nvPicPr>
          <p:cNvPr id="46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413" y="732749"/>
            <a:ext cx="8450610" cy="4144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Rectangle 6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Clearfix Hack</a:t>
            </a:r>
          </a:p>
        </p:txBody>
      </p:sp>
      <p:sp>
        <p:nvSpPr>
          <p:cNvPr id="464" name="Shape 70"/>
          <p:cNvSpPr txBox="1"/>
          <p:nvPr/>
        </p:nvSpPr>
        <p:spPr>
          <a:xfrm>
            <a:off x="420310" y="4824607"/>
            <a:ext cx="8190291" cy="503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We can get around this by using “the clearfix hack.” </a:t>
            </a:r>
          </a:p>
        </p:txBody>
      </p:sp>
      <p:pic>
        <p:nvPicPr>
          <p:cNvPr id="46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802222"/>
            <a:ext cx="8374137" cy="40440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Rectangle 6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Clearfix Hack</a:t>
            </a:r>
          </a:p>
        </p:txBody>
      </p:sp>
      <p:sp>
        <p:nvSpPr>
          <p:cNvPr id="468" name="Shape 70"/>
          <p:cNvSpPr txBox="1"/>
          <p:nvPr/>
        </p:nvSpPr>
        <p:spPr>
          <a:xfrm>
            <a:off x="152398" y="3733799"/>
            <a:ext cx="8610601" cy="1863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+mj-lt"/>
                <a:ea typeface="+mj-ea"/>
                <a:cs typeface="+mj-cs"/>
                <a:sym typeface="Arial"/>
              </a:defRPr>
            </a:pPr>
            <a:r>
              <a:t>::after </a:t>
            </a:r>
            <a:r>
              <a:rPr b="0"/>
              <a:t>is what we call a pseudo-element. We use it to style specific parts of an element.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This will add an HTML element, hidden from view, after the content of the </a:t>
            </a:r>
            <a:r>
              <a:rPr b="1"/>
              <a:t>“.clearfix”</a:t>
            </a:r>
            <a:r>
              <a:t> element. This clears the float. </a:t>
            </a:r>
          </a:p>
        </p:txBody>
      </p:sp>
      <p:pic>
        <p:nvPicPr>
          <p:cNvPr id="469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1748" y="965658"/>
            <a:ext cx="3771902" cy="236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Rectangle 5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Quick Demo!</a:t>
            </a:r>
          </a:p>
        </p:txBody>
      </p:sp>
      <p:sp>
        <p:nvSpPr>
          <p:cNvPr id="472" name="Straight Connector 10"/>
          <p:cNvSpPr/>
          <p:nvPr/>
        </p:nvSpPr>
        <p:spPr>
          <a:xfrm>
            <a:off x="0" y="653853"/>
            <a:ext cx="9144002" cy="2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73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38200"/>
            <a:ext cx="5402504" cy="541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 5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Quick Demo!</a:t>
            </a:r>
          </a:p>
        </p:txBody>
      </p:sp>
      <p:sp>
        <p:nvSpPr>
          <p:cNvPr id="476" name="Straight Connector 10"/>
          <p:cNvSpPr/>
          <p:nvPr/>
        </p:nvSpPr>
        <p:spPr>
          <a:xfrm>
            <a:off x="0" y="653853"/>
            <a:ext cx="9144002" cy="2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7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" y="747991"/>
            <a:ext cx="9134475" cy="3505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Today’s Class!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Quick Demo</a:t>
            </a:r>
          </a:p>
        </p:txBody>
      </p:sp>
      <p:sp>
        <p:nvSpPr>
          <p:cNvPr id="480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algn="ctr" defTabSz="685800">
              <a:defRPr b="1" i="1" sz="3600">
                <a:latin typeface="+mj-lt"/>
                <a:ea typeface="+mj-ea"/>
                <a:cs typeface="+mj-cs"/>
                <a:sym typeface="Arial"/>
              </a:defRPr>
            </a:pPr>
            <a:r>
              <a:t>Instructor: Demo </a:t>
            </a:r>
          </a:p>
          <a:p>
            <a:pPr algn="ctr" defTabSz="685800">
              <a:defRPr i="1" sz="2800">
                <a:latin typeface="+mj-lt"/>
                <a:ea typeface="+mj-ea"/>
                <a:cs typeface="+mj-cs"/>
                <a:sym typeface="Arial"/>
              </a:defRPr>
            </a:pPr>
            <a:r>
              <a:t>(2-FloatExamples)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5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Fantastic Guide on Floats ****</a:t>
            </a:r>
          </a:p>
        </p:txBody>
      </p:sp>
      <p:sp>
        <p:nvSpPr>
          <p:cNvPr id="483" name="Straight Connector 10"/>
          <p:cNvSpPr/>
          <p:nvPr/>
        </p:nvSpPr>
        <p:spPr>
          <a:xfrm>
            <a:off x="0" y="653853"/>
            <a:ext cx="9144002" cy="2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84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727" y="835761"/>
            <a:ext cx="5485673" cy="4625898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485" name="Shape 70"/>
          <p:cNvSpPr txBox="1"/>
          <p:nvPr/>
        </p:nvSpPr>
        <p:spPr>
          <a:xfrm>
            <a:off x="409303" y="5518075"/>
            <a:ext cx="8610601" cy="834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000">
                <a:latin typeface="+mj-lt"/>
                <a:ea typeface="+mj-ea"/>
                <a:cs typeface="+mj-cs"/>
                <a:sym typeface="Arial"/>
              </a:defRPr>
            </a:pPr>
            <a:r>
              <a:t>To all serious front-end developers (this is a </a:t>
            </a:r>
            <a:r>
              <a:rPr u="sng"/>
              <a:t>necessary</a:t>
            </a:r>
            <a:r>
              <a:t> read):</a:t>
            </a:r>
            <a:r>
              <a:rPr b="0" sz="2200"/>
              <a:t> </a:t>
            </a:r>
            <a:br>
              <a:rPr b="0" sz="2200"/>
            </a:br>
            <a:r>
              <a:rPr b="0" sz="2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https://css-tricks.com/all-about-floats/</a:t>
            </a:r>
          </a:p>
        </p:txBody>
      </p:sp>
      <p:pic>
        <p:nvPicPr>
          <p:cNvPr id="486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800" y="766497"/>
            <a:ext cx="2867025" cy="752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Rectangle 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489" name="TextBox 3"/>
          <p:cNvSpPr txBox="1"/>
          <p:nvPr/>
        </p:nvSpPr>
        <p:spPr>
          <a:xfrm>
            <a:off x="304800" y="914399"/>
            <a:ext cx="8686800" cy="2570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400">
                <a:latin typeface="+mj-lt"/>
                <a:ea typeface="+mj-ea"/>
                <a:cs typeface="+mj-cs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In this activity, you’ll flex your newfound floating skills by creating a conceptual layout. Eyeball the design to your best ability.</a:t>
            </a:r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Check your Slack for more instructions.</a:t>
            </a:r>
          </a:p>
        </p:txBody>
      </p:sp>
      <p:sp>
        <p:nvSpPr>
          <p:cNvPr id="490" name="Rectangle 4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491" name="TextBox 5"/>
          <p:cNvSpPr txBox="1"/>
          <p:nvPr/>
        </p:nvSpPr>
        <p:spPr>
          <a:xfrm>
            <a:off x="2438400" y="124823"/>
            <a:ext cx="65532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3-FloatLayout-Activity </a:t>
            </a:r>
            <a:r>
              <a:t>|  Suggested Time: </a:t>
            </a:r>
            <a:r>
              <a:rPr b="0"/>
              <a:t>30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Rectangle 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494" name="Rectangle 5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pic>
        <p:nvPicPr>
          <p:cNvPr id="49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Rectangle 2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Good work!</a:t>
            </a:r>
          </a:p>
        </p:txBody>
      </p:sp>
      <p:pic>
        <p:nvPicPr>
          <p:cNvPr id="49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0749" y="783752"/>
            <a:ext cx="4762502" cy="4762502"/>
          </a:xfrm>
          <a:prstGeom prst="rect">
            <a:avLst/>
          </a:prstGeom>
          <a:ln w="12700">
            <a:miter lim="400000"/>
          </a:ln>
        </p:spPr>
      </p:pic>
      <p:sp>
        <p:nvSpPr>
          <p:cNvPr id="499" name="Rectangle 4"/>
          <p:cNvSpPr txBox="1"/>
          <p:nvPr/>
        </p:nvSpPr>
        <p:spPr>
          <a:xfrm>
            <a:off x="2286000" y="5807176"/>
            <a:ext cx="4572000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2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Your brain may rest now…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Rectangle 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502" name="Rectangle 5"/>
          <p:cNvSpPr txBox="1"/>
          <p:nvPr/>
        </p:nvSpPr>
        <p:spPr>
          <a:xfrm>
            <a:off x="304800" y="98051"/>
            <a:ext cx="8684274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Video Walkthrough! (Highly, HIGHLY Recommend!!!)</a:t>
            </a:r>
          </a:p>
        </p:txBody>
      </p:sp>
      <p:pic>
        <p:nvPicPr>
          <p:cNvPr id="50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838200"/>
            <a:ext cx="8684274" cy="5025386"/>
          </a:xfrm>
          <a:prstGeom prst="rect">
            <a:avLst/>
          </a:prstGeom>
          <a:ln w="12700">
            <a:miter lim="400000"/>
          </a:ln>
        </p:spPr>
      </p:pic>
      <p:sp>
        <p:nvSpPr>
          <p:cNvPr id="504" name="Rectangle 4"/>
          <p:cNvSpPr txBox="1"/>
          <p:nvPr/>
        </p:nvSpPr>
        <p:spPr>
          <a:xfrm>
            <a:off x="115563" y="5992548"/>
            <a:ext cx="8912874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400">
                <a:latin typeface="+mj-lt"/>
                <a:ea typeface="+mj-ea"/>
                <a:cs typeface="+mj-cs"/>
                <a:sym typeface="Arial"/>
              </a:defRPr>
            </a:pPr>
            <a:r>
              <a:t>Video Link: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https://youtu.be/0lpxKw6E90Y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Recap + 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itle 2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Still a Bit Confused?</a:t>
            </a:r>
          </a:p>
        </p:txBody>
      </p:sp>
      <p:sp>
        <p:nvSpPr>
          <p:cNvPr id="509" name="TextBox 3"/>
          <p:cNvSpPr txBox="1"/>
          <p:nvPr/>
        </p:nvSpPr>
        <p:spPr>
          <a:xfrm>
            <a:off x="381000" y="914400"/>
            <a:ext cx="8001000" cy="4884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  <a:r>
              <a:t>Remember! We’ve got video guides for key activities like that last one.</a:t>
            </a:r>
          </a:p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  <a:r>
              <a:t>If you feel like you are EVER falling behind, use those online walkthroughs to help catch back up. They are made to be easy to understand.</a:t>
            </a:r>
          </a:p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  <a:r>
              <a:t>Still having trouble? Shoot your instructor or one of your TAs a message!</a:t>
            </a:r>
          </a:p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  <a:r>
              <a:t>We are here to help you out in whatever way we can! </a:t>
            </a:r>
          </a:p>
        </p:txBody>
      </p:sp>
      <p:pic>
        <p:nvPicPr>
          <p:cNvPr id="510" name="kMBinXTCrXI" descr="kMBinXTCrX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1600200"/>
            <a:ext cx="4572000" cy="2571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Today’s Objectives</a:t>
            </a:r>
          </a:p>
        </p:txBody>
      </p:sp>
      <p:sp>
        <p:nvSpPr>
          <p:cNvPr id="275" name="Shape 70"/>
          <p:cNvSpPr txBox="1"/>
          <p:nvPr/>
        </p:nvSpPr>
        <p:spPr>
          <a:xfrm>
            <a:off x="98425" y="1066799"/>
            <a:ext cx="8947150" cy="2319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+mj-lt"/>
                <a:ea typeface="+mj-ea"/>
                <a:cs typeface="+mj-cs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We will make more HTML documents.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+mj-lt"/>
                <a:ea typeface="+mj-ea"/>
                <a:cs typeface="+mj-cs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We will learn to properly use basic HTML tags.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+mj-lt"/>
                <a:ea typeface="+mj-ea"/>
                <a:cs typeface="+mj-cs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We will implement basic CSS styling to HTML documents.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Know Thyself</a:t>
            </a:r>
          </a:p>
        </p:txBody>
      </p:sp>
      <p:sp>
        <p:nvSpPr>
          <p:cNvPr id="278" name="Shape 70"/>
          <p:cNvSpPr txBox="1"/>
          <p:nvPr/>
        </p:nvSpPr>
        <p:spPr>
          <a:xfrm>
            <a:off x="304799" y="1066800"/>
            <a:ext cx="8740776" cy="468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defTabSz="685800">
              <a:spcBef>
                <a:spcPts val="400"/>
              </a:spcBef>
              <a:defRPr b="1" sz="2400">
                <a:latin typeface="+mj-lt"/>
                <a:ea typeface="+mj-ea"/>
                <a:cs typeface="+mj-cs"/>
                <a:sym typeface="Arial"/>
              </a:defRPr>
            </a:pPr>
            <a:r>
              <a:t>If you are a </a:t>
            </a:r>
            <a:r>
              <a:rPr i="1"/>
              <a:t>complete</a:t>
            </a:r>
            <a:r>
              <a:t> beginner to HTML/CSS and Coding:</a:t>
            </a:r>
            <a:endParaRPr sz="20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Continue getting comfortable with HTML. 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Be able to completely write a basic HTML document (like in last class).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Understand what CSS is, what it’s for, and how it works with HTML.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 sz="2000">
                <a:latin typeface="+mj-lt"/>
                <a:ea typeface="+mj-ea"/>
                <a:cs typeface="+mj-cs"/>
                <a:sym typeface="Arial"/>
              </a:defRPr>
            </a:pPr>
            <a:r>
              <a:t>Be able to use Git and GitHub to upload code.</a:t>
            </a:r>
          </a:p>
          <a:p>
            <a:pPr defTabSz="685800">
              <a:spcBef>
                <a:spcPts val="500"/>
              </a:spcBef>
              <a:defRPr b="1" sz="2000">
                <a:latin typeface="+mj-lt"/>
                <a:ea typeface="+mj-ea"/>
                <a:cs typeface="+mj-cs"/>
                <a:sym typeface="Arial"/>
              </a:defRPr>
            </a:pPr>
          </a:p>
          <a:p>
            <a:pPr defTabSz="685800">
              <a:spcBef>
                <a:spcPts val="400"/>
              </a:spcBef>
              <a:defRPr b="1" sz="2400">
                <a:latin typeface="+mj-lt"/>
                <a:ea typeface="+mj-ea"/>
                <a:cs typeface="+mj-cs"/>
                <a:sym typeface="Arial"/>
              </a:defRPr>
            </a:pPr>
            <a:r>
              <a:t>If you’ve had past exposure and felt comfortable with the last lesson:</a:t>
            </a:r>
            <a:endParaRPr sz="20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Aim to build up your skills. Clear up any questions or confusions about HTML.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Become knowledgeable about a wider range of HTML and CSS tags.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Be able to selectively apply CSS to specific HTML elements.  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 sz="2000">
                <a:latin typeface="+mj-lt"/>
                <a:ea typeface="+mj-ea"/>
                <a:cs typeface="+mj-cs"/>
                <a:sym typeface="Arial"/>
              </a:defRPr>
            </a:pPr>
            <a:r>
              <a:t>Be able to use Git and GitHub to upload code.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HTML Round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