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59" r:id="rId5"/>
    <p:sldId id="261" r:id="rId6"/>
    <p:sldId id="262" r:id="rId7"/>
    <p:sldId id="263" r:id="rId8"/>
  </p:sldIdLst>
  <p:sldSz cx="10655300" cy="5940425"/>
  <p:notesSz cx="10693400" cy="7562850"/>
  <p:defaultTextStyle>
    <a:defPPr>
      <a:defRPr kern="0"/>
    </a:defPPr>
  </p:defaultTextStyle>
  <p:extLst>
    <p:ext uri="{EFAFB233-063F-42B5-8137-9DF3F51BA10A}">
      <p15:sldGuideLst xmlns:p15="http://schemas.microsoft.com/office/powerpoint/2012/main">
        <p15:guide id="1" orient="horz" pos="2263" userDrawn="1">
          <p15:clr>
            <a:srgbClr val="A4A3A4"/>
          </p15:clr>
        </p15:guide>
        <p15:guide id="2" pos="2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F4777-0782-4FA9-A528-51A5205DCABD}" v="9" dt="2024-05-27T16:24:48.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706" y="82"/>
      </p:cViewPr>
      <p:guideLst>
        <p:guide orient="horz" pos="2263"/>
        <p:guide pos="21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çalo Martins" userId="58f3c1e1047aaeb7" providerId="LiveId" clId="{8A5F4777-0782-4FA9-A528-51A5205DCABD}"/>
    <pc:docChg chg="undo custSel addSld delSld modSld">
      <pc:chgData name="Gonçalo Martins" userId="58f3c1e1047aaeb7" providerId="LiveId" clId="{8A5F4777-0782-4FA9-A528-51A5205DCABD}" dt="2024-05-27T16:26:34.008" v="2209" actId="20577"/>
      <pc:docMkLst>
        <pc:docMk/>
      </pc:docMkLst>
      <pc:sldChg chg="modSp mod">
        <pc:chgData name="Gonçalo Martins" userId="58f3c1e1047aaeb7" providerId="LiveId" clId="{8A5F4777-0782-4FA9-A528-51A5205DCABD}" dt="2024-05-27T16:09:06.355" v="1" actId="20577"/>
        <pc:sldMkLst>
          <pc:docMk/>
          <pc:sldMk cId="0" sldId="256"/>
        </pc:sldMkLst>
        <pc:spChg chg="mod">
          <ac:chgData name="Gonçalo Martins" userId="58f3c1e1047aaeb7" providerId="LiveId" clId="{8A5F4777-0782-4FA9-A528-51A5205DCABD}" dt="2024-05-27T16:09:06.355" v="1" actId="20577"/>
          <ac:spMkLst>
            <pc:docMk/>
            <pc:sldMk cId="0" sldId="256"/>
            <ac:spMk id="6" creationId="{00000000-0000-0000-0000-000000000000}"/>
          </ac:spMkLst>
        </pc:spChg>
      </pc:sldChg>
      <pc:sldChg chg="modSp mod">
        <pc:chgData name="Gonçalo Martins" userId="58f3c1e1047aaeb7" providerId="LiveId" clId="{8A5F4777-0782-4FA9-A528-51A5205DCABD}" dt="2024-05-27T16:10:06.252" v="62" actId="20577"/>
        <pc:sldMkLst>
          <pc:docMk/>
          <pc:sldMk cId="2711658942" sldId="261"/>
        </pc:sldMkLst>
        <pc:spChg chg="mod">
          <ac:chgData name="Gonçalo Martins" userId="58f3c1e1047aaeb7" providerId="LiveId" clId="{8A5F4777-0782-4FA9-A528-51A5205DCABD}" dt="2024-05-27T16:10:06.252" v="62" actId="20577"/>
          <ac:spMkLst>
            <pc:docMk/>
            <pc:sldMk cId="2711658942" sldId="261"/>
            <ac:spMk id="3" creationId="{FBCB7272-CDE5-407B-EE3A-E6C59A20EE6F}"/>
          </ac:spMkLst>
        </pc:spChg>
      </pc:sldChg>
      <pc:sldChg chg="new del">
        <pc:chgData name="Gonçalo Martins" userId="58f3c1e1047aaeb7" providerId="LiveId" clId="{8A5F4777-0782-4FA9-A528-51A5205DCABD}" dt="2024-05-27T16:09:23.542" v="3" actId="47"/>
        <pc:sldMkLst>
          <pc:docMk/>
          <pc:sldMk cId="1370127823" sldId="262"/>
        </pc:sldMkLst>
      </pc:sldChg>
      <pc:sldChg chg="addSp delSp modSp add mod">
        <pc:chgData name="Gonçalo Martins" userId="58f3c1e1047aaeb7" providerId="LiveId" clId="{8A5F4777-0782-4FA9-A528-51A5205DCABD}" dt="2024-05-27T16:18:25.151" v="1097" actId="20577"/>
        <pc:sldMkLst>
          <pc:docMk/>
          <pc:sldMk cId="3626809026" sldId="262"/>
        </pc:sldMkLst>
        <pc:spChg chg="mod">
          <ac:chgData name="Gonçalo Martins" userId="58f3c1e1047aaeb7" providerId="LiveId" clId="{8A5F4777-0782-4FA9-A528-51A5205DCABD}" dt="2024-05-27T16:12:50.982" v="97" actId="1076"/>
          <ac:spMkLst>
            <pc:docMk/>
            <pc:sldMk cId="3626809026" sldId="262"/>
            <ac:spMk id="2" creationId="{00000000-0000-0000-0000-000000000000}"/>
          </ac:spMkLst>
        </pc:spChg>
        <pc:spChg chg="del mod">
          <ac:chgData name="Gonçalo Martins" userId="58f3c1e1047aaeb7" providerId="LiveId" clId="{8A5F4777-0782-4FA9-A528-51A5205DCABD}" dt="2024-05-27T16:09:30.459" v="7"/>
          <ac:spMkLst>
            <pc:docMk/>
            <pc:sldMk cId="3626809026" sldId="262"/>
            <ac:spMk id="3" creationId="{FBCB7272-CDE5-407B-EE3A-E6C59A20EE6F}"/>
          </ac:spMkLst>
        </pc:spChg>
        <pc:spChg chg="add del mod">
          <ac:chgData name="Gonçalo Martins" userId="58f3c1e1047aaeb7" providerId="LiveId" clId="{8A5F4777-0782-4FA9-A528-51A5205DCABD}" dt="2024-05-27T16:13:11.801" v="108"/>
          <ac:spMkLst>
            <pc:docMk/>
            <pc:sldMk cId="3626809026" sldId="262"/>
            <ac:spMk id="9" creationId="{1E30F26A-768E-8ADA-4976-C2345D2D452D}"/>
          </ac:spMkLst>
        </pc:spChg>
        <pc:spChg chg="add mod">
          <ac:chgData name="Gonçalo Martins" userId="58f3c1e1047aaeb7" providerId="LiveId" clId="{8A5F4777-0782-4FA9-A528-51A5205DCABD}" dt="2024-05-27T16:17:17.290" v="867" actId="404"/>
          <ac:spMkLst>
            <pc:docMk/>
            <pc:sldMk cId="3626809026" sldId="262"/>
            <ac:spMk id="10" creationId="{1236FE1A-F602-05CC-B499-F98367E4BA3E}"/>
          </ac:spMkLst>
        </pc:spChg>
        <pc:spChg chg="add mod">
          <ac:chgData name="Gonçalo Martins" userId="58f3c1e1047aaeb7" providerId="LiveId" clId="{8A5F4777-0782-4FA9-A528-51A5205DCABD}" dt="2024-05-27T16:17:26.459" v="872" actId="404"/>
          <ac:spMkLst>
            <pc:docMk/>
            <pc:sldMk cId="3626809026" sldId="262"/>
            <ac:spMk id="12" creationId="{9C96BC53-9A28-8AF7-6F52-C68D1363A0CB}"/>
          </ac:spMkLst>
        </pc:spChg>
        <pc:spChg chg="add mod">
          <ac:chgData name="Gonçalo Martins" userId="58f3c1e1047aaeb7" providerId="LiveId" clId="{8A5F4777-0782-4FA9-A528-51A5205DCABD}" dt="2024-05-27T16:18:25.151" v="1097" actId="20577"/>
          <ac:spMkLst>
            <pc:docMk/>
            <pc:sldMk cId="3626809026" sldId="262"/>
            <ac:spMk id="19" creationId="{BF2C58E7-414C-60F4-1A5D-4767C77B2988}"/>
          </ac:spMkLst>
        </pc:spChg>
        <pc:picChg chg="add del mod">
          <ac:chgData name="Gonçalo Martins" userId="58f3c1e1047aaeb7" providerId="LiveId" clId="{8A5F4777-0782-4FA9-A528-51A5205DCABD}" dt="2024-05-27T16:14:56.169" v="395" actId="478"/>
          <ac:picMkLst>
            <pc:docMk/>
            <pc:sldMk cId="3626809026" sldId="262"/>
            <ac:picMk id="8" creationId="{A14CF96D-53FB-8D3F-7524-40F527652022}"/>
          </ac:picMkLst>
        </pc:picChg>
        <pc:picChg chg="add mod">
          <ac:chgData name="Gonçalo Martins" userId="58f3c1e1047aaeb7" providerId="LiveId" clId="{8A5F4777-0782-4FA9-A528-51A5205DCABD}" dt="2024-05-27T16:17:21.375" v="870" actId="1076"/>
          <ac:picMkLst>
            <pc:docMk/>
            <pc:sldMk cId="3626809026" sldId="262"/>
            <ac:picMk id="14" creationId="{FCF574EC-A3C2-3ECB-A4F2-7B4DCC455C2F}"/>
          </ac:picMkLst>
        </pc:picChg>
        <pc:picChg chg="add mod">
          <ac:chgData name="Gonçalo Martins" userId="58f3c1e1047aaeb7" providerId="LiveId" clId="{8A5F4777-0782-4FA9-A528-51A5205DCABD}" dt="2024-05-27T16:17:29.253" v="874" actId="1076"/>
          <ac:picMkLst>
            <pc:docMk/>
            <pc:sldMk cId="3626809026" sldId="262"/>
            <ac:picMk id="16" creationId="{C9C74534-B8D9-8034-1AEE-2A336CDD0E51}"/>
          </ac:picMkLst>
        </pc:picChg>
        <pc:picChg chg="add mod">
          <ac:chgData name="Gonçalo Martins" userId="58f3c1e1047aaeb7" providerId="LiveId" clId="{8A5F4777-0782-4FA9-A528-51A5205DCABD}" dt="2024-05-27T16:17:30.706" v="875" actId="1076"/>
          <ac:picMkLst>
            <pc:docMk/>
            <pc:sldMk cId="3626809026" sldId="262"/>
            <ac:picMk id="18" creationId="{3364028A-7A50-BE1B-B191-2F8FA6AB3963}"/>
          </ac:picMkLst>
        </pc:picChg>
        <pc:picChg chg="del">
          <ac:chgData name="Gonçalo Martins" userId="58f3c1e1047aaeb7" providerId="LiveId" clId="{8A5F4777-0782-4FA9-A528-51A5205DCABD}" dt="2024-05-27T16:10:16.448" v="64" actId="478"/>
          <ac:picMkLst>
            <pc:docMk/>
            <pc:sldMk cId="3626809026" sldId="262"/>
            <ac:picMk id="2050" creationId="{E536A67E-BDDC-61F0-04B9-16952181E2DE}"/>
          </ac:picMkLst>
        </pc:picChg>
        <pc:picChg chg="del">
          <ac:chgData name="Gonçalo Martins" userId="58f3c1e1047aaeb7" providerId="LiveId" clId="{8A5F4777-0782-4FA9-A528-51A5205DCABD}" dt="2024-05-27T16:10:16.796" v="65" actId="478"/>
          <ac:picMkLst>
            <pc:docMk/>
            <pc:sldMk cId="3626809026" sldId="262"/>
            <ac:picMk id="2052" creationId="{1E93BFAE-DC33-576F-7D91-50A09400B0A1}"/>
          </ac:picMkLst>
        </pc:picChg>
      </pc:sldChg>
      <pc:sldChg chg="addSp delSp modSp add mod">
        <pc:chgData name="Gonçalo Martins" userId="58f3c1e1047aaeb7" providerId="LiveId" clId="{8A5F4777-0782-4FA9-A528-51A5205DCABD}" dt="2024-05-27T16:26:34.008" v="2209" actId="20577"/>
        <pc:sldMkLst>
          <pc:docMk/>
          <pc:sldMk cId="3631189357" sldId="263"/>
        </pc:sldMkLst>
        <pc:spChg chg="mod">
          <ac:chgData name="Gonçalo Martins" userId="58f3c1e1047aaeb7" providerId="LiveId" clId="{8A5F4777-0782-4FA9-A528-51A5205DCABD}" dt="2024-05-27T16:21:51.952" v="1670" actId="1076"/>
          <ac:spMkLst>
            <pc:docMk/>
            <pc:sldMk cId="3631189357" sldId="263"/>
            <ac:spMk id="10" creationId="{1236FE1A-F602-05CC-B499-F98367E4BA3E}"/>
          </ac:spMkLst>
        </pc:spChg>
        <pc:spChg chg="add mod">
          <ac:chgData name="Gonçalo Martins" userId="58f3c1e1047aaeb7" providerId="LiveId" clId="{8A5F4777-0782-4FA9-A528-51A5205DCABD}" dt="2024-05-27T16:23:50.810" v="1784" actId="20577"/>
          <ac:spMkLst>
            <pc:docMk/>
            <pc:sldMk cId="3631189357" sldId="263"/>
            <ac:spMk id="11" creationId="{D945E48B-34BF-DBB2-2508-03F44373DFC9}"/>
          </ac:spMkLst>
        </pc:spChg>
        <pc:spChg chg="del mod">
          <ac:chgData name="Gonçalo Martins" userId="58f3c1e1047aaeb7" providerId="LiveId" clId="{8A5F4777-0782-4FA9-A528-51A5205DCABD}" dt="2024-05-27T16:18:41.643" v="1105" actId="478"/>
          <ac:spMkLst>
            <pc:docMk/>
            <pc:sldMk cId="3631189357" sldId="263"/>
            <ac:spMk id="12" creationId="{9C96BC53-9A28-8AF7-6F52-C68D1363A0CB}"/>
          </ac:spMkLst>
        </pc:spChg>
        <pc:spChg chg="del">
          <ac:chgData name="Gonçalo Martins" userId="58f3c1e1047aaeb7" providerId="LiveId" clId="{8A5F4777-0782-4FA9-A528-51A5205DCABD}" dt="2024-05-27T16:18:43.582" v="1106" actId="478"/>
          <ac:spMkLst>
            <pc:docMk/>
            <pc:sldMk cId="3631189357" sldId="263"/>
            <ac:spMk id="19" creationId="{BF2C58E7-414C-60F4-1A5D-4767C77B2988}"/>
          </ac:spMkLst>
        </pc:spChg>
        <pc:spChg chg="add mod">
          <ac:chgData name="Gonçalo Martins" userId="58f3c1e1047aaeb7" providerId="LiveId" clId="{8A5F4777-0782-4FA9-A528-51A5205DCABD}" dt="2024-05-27T16:26:34.008" v="2209" actId="20577"/>
          <ac:spMkLst>
            <pc:docMk/>
            <pc:sldMk cId="3631189357" sldId="263"/>
            <ac:spMk id="23" creationId="{8BD57FCE-326C-5A85-E774-8C8D75E589D8}"/>
          </ac:spMkLst>
        </pc:spChg>
        <pc:grpChg chg="mod">
          <ac:chgData name="Gonçalo Martins" userId="58f3c1e1047aaeb7" providerId="LiveId" clId="{8A5F4777-0782-4FA9-A528-51A5205DCABD}" dt="2024-05-27T16:23:52.043" v="1785" actId="1076"/>
          <ac:grpSpMkLst>
            <pc:docMk/>
            <pc:sldMk cId="3631189357" sldId="263"/>
            <ac:grpSpMk id="4" creationId="{EA62F31A-75C4-E16C-E83A-DCD337C271A8}"/>
          </ac:grpSpMkLst>
        </pc:grpChg>
        <pc:picChg chg="add mod">
          <ac:chgData name="Gonçalo Martins" userId="58f3c1e1047aaeb7" providerId="LiveId" clId="{8A5F4777-0782-4FA9-A528-51A5205DCABD}" dt="2024-05-27T16:22:39.089" v="1688" actId="14100"/>
          <ac:picMkLst>
            <pc:docMk/>
            <pc:sldMk cId="3631189357" sldId="263"/>
            <ac:picMk id="7" creationId="{9D2B91CC-3765-4607-4EA7-1431FFBB5D74}"/>
          </ac:picMkLst>
        </pc:picChg>
        <pc:picChg chg="add mod">
          <ac:chgData name="Gonçalo Martins" userId="58f3c1e1047aaeb7" providerId="LiveId" clId="{8A5F4777-0782-4FA9-A528-51A5205DCABD}" dt="2024-05-27T16:22:57.045" v="1693" actId="1076"/>
          <ac:picMkLst>
            <pc:docMk/>
            <pc:sldMk cId="3631189357" sldId="263"/>
            <ac:picMk id="9" creationId="{12EED3C4-4B30-C462-0F7E-F3F2A9D93558}"/>
          </ac:picMkLst>
        </pc:picChg>
        <pc:picChg chg="del mod">
          <ac:chgData name="Gonçalo Martins" userId="58f3c1e1047aaeb7" providerId="LiveId" clId="{8A5F4777-0782-4FA9-A528-51A5205DCABD}" dt="2024-05-27T16:18:39.245" v="1102" actId="478"/>
          <ac:picMkLst>
            <pc:docMk/>
            <pc:sldMk cId="3631189357" sldId="263"/>
            <ac:picMk id="14" creationId="{FCF574EC-A3C2-3ECB-A4F2-7B4DCC455C2F}"/>
          </ac:picMkLst>
        </pc:picChg>
        <pc:picChg chg="add mod">
          <ac:chgData name="Gonçalo Martins" userId="58f3c1e1047aaeb7" providerId="LiveId" clId="{8A5F4777-0782-4FA9-A528-51A5205DCABD}" dt="2024-05-27T16:24:06.659" v="1788" actId="1076"/>
          <ac:picMkLst>
            <pc:docMk/>
            <pc:sldMk cId="3631189357" sldId="263"/>
            <ac:picMk id="15" creationId="{9174CED1-B7EE-FBD2-2200-68DA677CB4EE}"/>
          </ac:picMkLst>
        </pc:picChg>
        <pc:picChg chg="del">
          <ac:chgData name="Gonçalo Martins" userId="58f3c1e1047aaeb7" providerId="LiveId" clId="{8A5F4777-0782-4FA9-A528-51A5205DCABD}" dt="2024-05-27T16:18:44.127" v="1107" actId="478"/>
          <ac:picMkLst>
            <pc:docMk/>
            <pc:sldMk cId="3631189357" sldId="263"/>
            <ac:picMk id="16" creationId="{C9C74534-B8D9-8034-1AEE-2A336CDD0E51}"/>
          </ac:picMkLst>
        </pc:picChg>
        <pc:picChg chg="del">
          <ac:chgData name="Gonçalo Martins" userId="58f3c1e1047aaeb7" providerId="LiveId" clId="{8A5F4777-0782-4FA9-A528-51A5205DCABD}" dt="2024-05-27T16:18:39.707" v="1103" actId="478"/>
          <ac:picMkLst>
            <pc:docMk/>
            <pc:sldMk cId="3631189357" sldId="263"/>
            <ac:picMk id="18" creationId="{3364028A-7A50-BE1B-B191-2F8FA6AB3963}"/>
          </ac:picMkLst>
        </pc:picChg>
        <pc:picChg chg="add mod">
          <ac:chgData name="Gonçalo Martins" userId="58f3c1e1047aaeb7" providerId="LiveId" clId="{8A5F4777-0782-4FA9-A528-51A5205DCABD}" dt="2024-05-27T16:24:37.994" v="1792" actId="14100"/>
          <ac:picMkLst>
            <pc:docMk/>
            <pc:sldMk cId="3631189357" sldId="263"/>
            <ac:picMk id="20" creationId="{DFAC85AF-5814-C6E2-3EBE-088FC791DC2A}"/>
          </ac:picMkLst>
        </pc:picChg>
        <pc:picChg chg="add del">
          <ac:chgData name="Gonçalo Martins" userId="58f3c1e1047aaeb7" providerId="LiveId" clId="{8A5F4777-0782-4FA9-A528-51A5205DCABD}" dt="2024-05-27T16:24:46.901" v="1794" actId="22"/>
          <ac:picMkLst>
            <pc:docMk/>
            <pc:sldMk cId="3631189357" sldId="263"/>
            <ac:picMk id="22" creationId="{0B69C696-791B-4B13-3CAC-B08F7E1A653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9148" y="1841530"/>
            <a:ext cx="9057005" cy="484748"/>
          </a:xfrm>
          <a:prstGeom prst="rect">
            <a:avLst/>
          </a:prstGeom>
        </p:spPr>
        <p:txBody>
          <a:bodyPr wrap="square" lIns="0" tIns="0" rIns="0" bIns="0">
            <a:spAutoFit/>
          </a:bodyPr>
          <a:lstStyle>
            <a:lvl1pPr>
              <a:defRPr sz="3150" b="0" i="0">
                <a:solidFill>
                  <a:schemeClr val="bg1"/>
                </a:solidFill>
                <a:latin typeface="Calibri"/>
                <a:cs typeface="Calibri"/>
              </a:defRPr>
            </a:lvl1pPr>
          </a:lstStyle>
          <a:p>
            <a:endParaRPr/>
          </a:p>
        </p:txBody>
      </p:sp>
      <p:sp>
        <p:nvSpPr>
          <p:cNvPr id="3" name="Holder 3"/>
          <p:cNvSpPr>
            <a:spLocks noGrp="1"/>
          </p:cNvSpPr>
          <p:nvPr>
            <p:ph type="subTitle" idx="4"/>
          </p:nvPr>
        </p:nvSpPr>
        <p:spPr>
          <a:xfrm>
            <a:off x="1598296" y="3326641"/>
            <a:ext cx="7458710" cy="238527"/>
          </a:xfrm>
          <a:prstGeom prst="rect">
            <a:avLst/>
          </a:prstGeom>
        </p:spPr>
        <p:txBody>
          <a:bodyPr wrap="square" lIns="0" tIns="0" rIns="0" bIns="0">
            <a:spAutoFit/>
          </a:bodyPr>
          <a:lstStyle>
            <a:lvl1pPr>
              <a:defRPr sz="155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67749" y="1256559"/>
            <a:ext cx="3427202" cy="484748"/>
          </a:xfrm>
        </p:spPr>
        <p:txBody>
          <a:bodyPr lIns="0" tIns="0" rIns="0" bIns="0"/>
          <a:lstStyle>
            <a:lvl1pPr>
              <a:defRPr sz="3150" b="0" i="0">
                <a:solidFill>
                  <a:schemeClr val="bg1"/>
                </a:solidFill>
                <a:latin typeface="Calibri"/>
                <a:cs typeface="Calibri"/>
              </a:defRPr>
            </a:lvl1pPr>
          </a:lstStyle>
          <a:p>
            <a:endParaRPr/>
          </a:p>
        </p:txBody>
      </p:sp>
      <p:sp>
        <p:nvSpPr>
          <p:cNvPr id="3" name="Holder 3"/>
          <p:cNvSpPr>
            <a:spLocks noGrp="1"/>
          </p:cNvSpPr>
          <p:nvPr>
            <p:ph type="body" idx="1"/>
          </p:nvPr>
        </p:nvSpPr>
        <p:spPr>
          <a:xfrm>
            <a:off x="5662218" y="2307511"/>
            <a:ext cx="4317801" cy="238527"/>
          </a:xfrm>
        </p:spPr>
        <p:txBody>
          <a:bodyPr lIns="0" tIns="0" rIns="0" bIns="0"/>
          <a:lstStyle>
            <a:lvl1pPr>
              <a:defRPr sz="155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67749" y="1256559"/>
            <a:ext cx="3427202" cy="484748"/>
          </a:xfrm>
        </p:spPr>
        <p:txBody>
          <a:bodyPr lIns="0" tIns="0" rIns="0" bIns="0"/>
          <a:lstStyle>
            <a:lvl1pPr>
              <a:defRPr sz="3150" b="0" i="0">
                <a:solidFill>
                  <a:schemeClr val="bg1"/>
                </a:solidFill>
                <a:latin typeface="Calibri"/>
                <a:cs typeface="Calibri"/>
              </a:defRPr>
            </a:lvl1pPr>
          </a:lstStyle>
          <a:p>
            <a:endParaRPr/>
          </a:p>
        </p:txBody>
      </p:sp>
      <p:sp>
        <p:nvSpPr>
          <p:cNvPr id="3" name="Holder 3"/>
          <p:cNvSpPr>
            <a:spLocks noGrp="1"/>
          </p:cNvSpPr>
          <p:nvPr>
            <p:ph sz="half" idx="2"/>
          </p:nvPr>
        </p:nvSpPr>
        <p:spPr>
          <a:xfrm>
            <a:off x="532768" y="1366304"/>
            <a:ext cx="4635056" cy="23852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487488" y="1366304"/>
            <a:ext cx="4635056" cy="23852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67749" y="1256559"/>
            <a:ext cx="3427202" cy="484748"/>
          </a:xfrm>
        </p:spPr>
        <p:txBody>
          <a:bodyPr lIns="0" tIns="0" rIns="0" bIns="0"/>
          <a:lstStyle>
            <a:lvl1pPr>
              <a:defRPr sz="315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606916"/>
            <a:ext cx="10654288" cy="4723610"/>
          </a:xfrm>
          <a:prstGeom prst="rect">
            <a:avLst/>
          </a:prstGeom>
        </p:spPr>
      </p:pic>
      <p:pic>
        <p:nvPicPr>
          <p:cNvPr id="17" name="bg object 17"/>
          <p:cNvPicPr/>
          <p:nvPr/>
        </p:nvPicPr>
        <p:blipFill>
          <a:blip r:embed="rId8" cstate="print"/>
          <a:stretch>
            <a:fillRect/>
          </a:stretch>
        </p:blipFill>
        <p:spPr>
          <a:xfrm>
            <a:off x="1" y="606916"/>
            <a:ext cx="10654288" cy="4723610"/>
          </a:xfrm>
          <a:prstGeom prst="rect">
            <a:avLst/>
          </a:prstGeom>
        </p:spPr>
      </p:pic>
      <p:sp>
        <p:nvSpPr>
          <p:cNvPr id="2" name="Holder 2"/>
          <p:cNvSpPr>
            <a:spLocks noGrp="1"/>
          </p:cNvSpPr>
          <p:nvPr>
            <p:ph type="title"/>
          </p:nvPr>
        </p:nvSpPr>
        <p:spPr>
          <a:xfrm>
            <a:off x="667749" y="1256559"/>
            <a:ext cx="3427202" cy="484748"/>
          </a:xfrm>
          <a:prstGeom prst="rect">
            <a:avLst/>
          </a:prstGeom>
        </p:spPr>
        <p:txBody>
          <a:bodyPr wrap="square" lIns="0" tIns="0" rIns="0" bIns="0">
            <a:spAutoFit/>
          </a:bodyPr>
          <a:lstStyle>
            <a:lvl1pPr>
              <a:defRPr sz="3150" b="0" i="0">
                <a:solidFill>
                  <a:schemeClr val="bg1"/>
                </a:solidFill>
                <a:latin typeface="Calibri"/>
                <a:cs typeface="Calibri"/>
              </a:defRPr>
            </a:lvl1pPr>
          </a:lstStyle>
          <a:p>
            <a:endParaRPr/>
          </a:p>
        </p:txBody>
      </p:sp>
      <p:sp>
        <p:nvSpPr>
          <p:cNvPr id="3" name="Holder 3"/>
          <p:cNvSpPr>
            <a:spLocks noGrp="1"/>
          </p:cNvSpPr>
          <p:nvPr>
            <p:ph type="body" idx="1"/>
          </p:nvPr>
        </p:nvSpPr>
        <p:spPr>
          <a:xfrm>
            <a:off x="5662218" y="2307513"/>
            <a:ext cx="4317801" cy="238527"/>
          </a:xfrm>
          <a:prstGeom prst="rect">
            <a:avLst/>
          </a:prstGeom>
        </p:spPr>
        <p:txBody>
          <a:bodyPr wrap="square" lIns="0" tIns="0" rIns="0" bIns="0">
            <a:spAutoFit/>
          </a:bodyPr>
          <a:lstStyle>
            <a:lvl1pPr>
              <a:defRPr sz="155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622802" y="5524601"/>
            <a:ext cx="3409696"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2765" y="5524601"/>
            <a:ext cx="2450719"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a:xfrm>
            <a:off x="7671816" y="5524601"/>
            <a:ext cx="2450719"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31">
        <a:defRPr>
          <a:latin typeface="+mn-lt"/>
          <a:ea typeface="+mn-ea"/>
          <a:cs typeface="+mn-cs"/>
        </a:defRPr>
      </a:lvl2pPr>
      <a:lvl3pPr marL="914461">
        <a:defRPr>
          <a:latin typeface="+mn-lt"/>
          <a:ea typeface="+mn-ea"/>
          <a:cs typeface="+mn-cs"/>
        </a:defRPr>
      </a:lvl3pPr>
      <a:lvl4pPr marL="1371691">
        <a:defRPr>
          <a:latin typeface="+mn-lt"/>
          <a:ea typeface="+mn-ea"/>
          <a:cs typeface="+mn-cs"/>
        </a:defRPr>
      </a:lvl4pPr>
      <a:lvl5pPr marL="1828922">
        <a:defRPr>
          <a:latin typeface="+mn-lt"/>
          <a:ea typeface="+mn-ea"/>
          <a:cs typeface="+mn-cs"/>
        </a:defRPr>
      </a:lvl5pPr>
      <a:lvl6pPr marL="2286153">
        <a:defRPr>
          <a:latin typeface="+mn-lt"/>
          <a:ea typeface="+mn-ea"/>
          <a:cs typeface="+mn-cs"/>
        </a:defRPr>
      </a:lvl6pPr>
      <a:lvl7pPr marL="2743384">
        <a:defRPr>
          <a:latin typeface="+mn-lt"/>
          <a:ea typeface="+mn-ea"/>
          <a:cs typeface="+mn-cs"/>
        </a:defRPr>
      </a:lvl7pPr>
      <a:lvl8pPr marL="3200614">
        <a:defRPr>
          <a:latin typeface="+mn-lt"/>
          <a:ea typeface="+mn-ea"/>
          <a:cs typeface="+mn-cs"/>
        </a:defRPr>
      </a:lvl8pPr>
      <a:lvl9pPr marL="3657844">
        <a:defRPr>
          <a:latin typeface="+mn-lt"/>
          <a:ea typeface="+mn-ea"/>
          <a:cs typeface="+mn-cs"/>
        </a:defRPr>
      </a:lvl9pPr>
    </p:bodyStyle>
    <p:otherStyle>
      <a:lvl1pPr marL="0">
        <a:defRPr>
          <a:latin typeface="+mn-lt"/>
          <a:ea typeface="+mn-ea"/>
          <a:cs typeface="+mn-cs"/>
        </a:defRPr>
      </a:lvl1pPr>
      <a:lvl2pPr marL="457231">
        <a:defRPr>
          <a:latin typeface="+mn-lt"/>
          <a:ea typeface="+mn-ea"/>
          <a:cs typeface="+mn-cs"/>
        </a:defRPr>
      </a:lvl2pPr>
      <a:lvl3pPr marL="914461">
        <a:defRPr>
          <a:latin typeface="+mn-lt"/>
          <a:ea typeface="+mn-ea"/>
          <a:cs typeface="+mn-cs"/>
        </a:defRPr>
      </a:lvl3pPr>
      <a:lvl4pPr marL="1371691">
        <a:defRPr>
          <a:latin typeface="+mn-lt"/>
          <a:ea typeface="+mn-ea"/>
          <a:cs typeface="+mn-cs"/>
        </a:defRPr>
      </a:lvl4pPr>
      <a:lvl5pPr marL="1828922">
        <a:defRPr>
          <a:latin typeface="+mn-lt"/>
          <a:ea typeface="+mn-ea"/>
          <a:cs typeface="+mn-cs"/>
        </a:defRPr>
      </a:lvl5pPr>
      <a:lvl6pPr marL="2286153">
        <a:defRPr>
          <a:latin typeface="+mn-lt"/>
          <a:ea typeface="+mn-ea"/>
          <a:cs typeface="+mn-cs"/>
        </a:defRPr>
      </a:lvl6pPr>
      <a:lvl7pPr marL="2743384">
        <a:defRPr>
          <a:latin typeface="+mn-lt"/>
          <a:ea typeface="+mn-ea"/>
          <a:cs typeface="+mn-cs"/>
        </a:defRPr>
      </a:lvl7pPr>
      <a:lvl8pPr marL="3200614">
        <a:defRPr>
          <a:latin typeface="+mn-lt"/>
          <a:ea typeface="+mn-ea"/>
          <a:cs typeface="+mn-cs"/>
        </a:defRPr>
      </a:lvl8pPr>
      <a:lvl9pPr marL="365784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pandas.pydata.org/doc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leagueoflegends.com/en-gb/" TargetMode="External"/><Relationship Id="rId5" Type="http://schemas.openxmlformats.org/officeDocument/2006/relationships/hyperlink" Target="https://en.wikipedia.org/wiki/League_of_Legends" TargetMode="External"/><Relationship Id="rId4" Type="http://schemas.openxmlformats.org/officeDocument/2006/relationships/hyperlink" Target="https://www.kaggle.com/datasets/karlorusovan/league-of-legends-soloq-matches-at-10-minutes-2024/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044" y="-38540"/>
            <a:ext cx="10692765" cy="6014085"/>
            <a:chOff x="0" y="772668"/>
            <a:chExt cx="10692765" cy="6014085"/>
          </a:xfrm>
        </p:grpSpPr>
        <p:pic>
          <p:nvPicPr>
            <p:cNvPr id="3" name="object 3"/>
            <p:cNvPicPr/>
            <p:nvPr/>
          </p:nvPicPr>
          <p:blipFill>
            <a:blip r:embed="rId2" cstate="print"/>
            <a:stretch>
              <a:fillRect/>
            </a:stretch>
          </p:blipFill>
          <p:spPr>
            <a:xfrm>
              <a:off x="0" y="772668"/>
              <a:ext cx="10692384" cy="6013703"/>
            </a:xfrm>
            <a:prstGeom prst="rect">
              <a:avLst/>
            </a:prstGeom>
          </p:spPr>
        </p:pic>
        <p:pic>
          <p:nvPicPr>
            <p:cNvPr id="4" name="object 4"/>
            <p:cNvPicPr/>
            <p:nvPr/>
          </p:nvPicPr>
          <p:blipFill>
            <a:blip r:embed="rId3" cstate="print"/>
            <a:stretch>
              <a:fillRect/>
            </a:stretch>
          </p:blipFill>
          <p:spPr>
            <a:xfrm>
              <a:off x="0" y="772668"/>
              <a:ext cx="10692384" cy="6013703"/>
            </a:xfrm>
            <a:prstGeom prst="rect">
              <a:avLst/>
            </a:prstGeom>
          </p:spPr>
        </p:pic>
      </p:grpSp>
      <p:sp>
        <p:nvSpPr>
          <p:cNvPr id="5" name="object 5"/>
          <p:cNvSpPr txBox="1">
            <a:spLocks noGrp="1"/>
          </p:cNvSpPr>
          <p:nvPr>
            <p:ph type="title"/>
          </p:nvPr>
        </p:nvSpPr>
        <p:spPr>
          <a:xfrm>
            <a:off x="753086" y="1015848"/>
            <a:ext cx="4781875" cy="1952458"/>
          </a:xfrm>
          <a:prstGeom prst="rect">
            <a:avLst/>
          </a:prstGeom>
        </p:spPr>
        <p:txBody>
          <a:bodyPr vert="horz" wrap="square" lIns="0" tIns="13335" rIns="0" bIns="0" rtlCol="0">
            <a:spAutoFit/>
          </a:bodyPr>
          <a:lstStyle/>
          <a:p>
            <a:pPr algn="l" fontAlgn="base"/>
            <a:r>
              <a:rPr lang="en-US" b="1" i="0" dirty="0">
                <a:effectLst/>
                <a:latin typeface="zeitung"/>
              </a:rPr>
              <a:t>League of Legends </a:t>
            </a:r>
            <a:r>
              <a:rPr lang="en-US" b="1" i="0" dirty="0" err="1">
                <a:effectLst/>
                <a:latin typeface="zeitung"/>
              </a:rPr>
              <a:t>SoloQ</a:t>
            </a:r>
            <a:r>
              <a:rPr lang="en-US" b="1" i="0" dirty="0">
                <a:effectLst/>
                <a:latin typeface="zeitung"/>
              </a:rPr>
              <a:t> matches at 15 minutes 2024</a:t>
            </a:r>
            <a:br>
              <a:rPr lang="en-US" b="1" i="0" dirty="0">
                <a:effectLst/>
                <a:latin typeface="zeitung"/>
              </a:rPr>
            </a:br>
            <a:br>
              <a:rPr lang="en-US" b="1" dirty="0"/>
            </a:br>
            <a:endParaRPr lang="en-US" b="1" spc="-30" dirty="0"/>
          </a:p>
        </p:txBody>
      </p:sp>
      <p:sp>
        <p:nvSpPr>
          <p:cNvPr id="6" name="object 6"/>
          <p:cNvSpPr txBox="1"/>
          <p:nvPr/>
        </p:nvSpPr>
        <p:spPr>
          <a:xfrm>
            <a:off x="753078" y="2436813"/>
            <a:ext cx="3274060" cy="1514261"/>
          </a:xfrm>
          <a:prstGeom prst="rect">
            <a:avLst/>
          </a:prstGeom>
        </p:spPr>
        <p:txBody>
          <a:bodyPr vert="horz" wrap="square" lIns="0" tIns="127635" rIns="0" bIns="0" rtlCol="0">
            <a:spAutoFit/>
          </a:bodyPr>
          <a:lstStyle/>
          <a:p>
            <a:pPr marL="12701" marR="5080">
              <a:lnSpc>
                <a:spcPct val="149000"/>
              </a:lnSpc>
            </a:pPr>
            <a:r>
              <a:rPr sz="1550" dirty="0" err="1">
                <a:solidFill>
                  <a:srgbClr val="FFFFFF"/>
                </a:solidFill>
                <a:latin typeface="Calibri"/>
                <a:cs typeface="Calibri"/>
              </a:rPr>
              <a:t>Realizado</a:t>
            </a:r>
            <a:r>
              <a:rPr sz="1550" spc="50" dirty="0">
                <a:solidFill>
                  <a:srgbClr val="FFFFFF"/>
                </a:solidFill>
                <a:latin typeface="Calibri"/>
                <a:cs typeface="Calibri"/>
              </a:rPr>
              <a:t> </a:t>
            </a:r>
            <a:r>
              <a:rPr sz="1550" dirty="0">
                <a:solidFill>
                  <a:srgbClr val="FFFFFF"/>
                </a:solidFill>
                <a:latin typeface="Calibri"/>
                <a:cs typeface="Calibri"/>
              </a:rPr>
              <a:t>pelos</a:t>
            </a:r>
            <a:r>
              <a:rPr sz="1550" spc="45" dirty="0">
                <a:solidFill>
                  <a:srgbClr val="FFFFFF"/>
                </a:solidFill>
                <a:latin typeface="Calibri"/>
                <a:cs typeface="Calibri"/>
              </a:rPr>
              <a:t> </a:t>
            </a:r>
            <a:r>
              <a:rPr sz="1550" dirty="0">
                <a:solidFill>
                  <a:srgbClr val="FFFFFF"/>
                </a:solidFill>
                <a:latin typeface="Calibri"/>
                <a:cs typeface="Calibri"/>
              </a:rPr>
              <a:t>alunos</a:t>
            </a:r>
            <a:r>
              <a:rPr sz="1550" spc="50" dirty="0">
                <a:solidFill>
                  <a:srgbClr val="FFFFFF"/>
                </a:solidFill>
                <a:latin typeface="Calibri"/>
                <a:cs typeface="Calibri"/>
              </a:rPr>
              <a:t> </a:t>
            </a:r>
            <a:r>
              <a:rPr sz="1550" dirty="0">
                <a:solidFill>
                  <a:srgbClr val="FFFFFF"/>
                </a:solidFill>
                <a:latin typeface="Calibri"/>
                <a:cs typeface="Calibri"/>
              </a:rPr>
              <a:t>do</a:t>
            </a:r>
            <a:r>
              <a:rPr sz="1550" spc="70" dirty="0">
                <a:solidFill>
                  <a:srgbClr val="FFFFFF"/>
                </a:solidFill>
                <a:latin typeface="Calibri"/>
                <a:cs typeface="Calibri"/>
              </a:rPr>
              <a:t> </a:t>
            </a:r>
            <a:r>
              <a:rPr sz="1550" dirty="0" err="1">
                <a:solidFill>
                  <a:srgbClr val="FFFFFF"/>
                </a:solidFill>
                <a:latin typeface="Calibri"/>
                <a:cs typeface="Calibri"/>
              </a:rPr>
              <a:t>grupo</a:t>
            </a:r>
            <a:r>
              <a:rPr sz="1550" spc="70" dirty="0">
                <a:solidFill>
                  <a:srgbClr val="FFFFFF"/>
                </a:solidFill>
                <a:latin typeface="Calibri"/>
                <a:cs typeface="Calibri"/>
              </a:rPr>
              <a:t> </a:t>
            </a:r>
            <a:r>
              <a:rPr sz="1550" spc="-10" dirty="0">
                <a:solidFill>
                  <a:srgbClr val="FFFFFF"/>
                </a:solidFill>
                <a:latin typeface="Calibri"/>
                <a:cs typeface="Calibri"/>
              </a:rPr>
              <a:t>A</a:t>
            </a:r>
            <a:r>
              <a:rPr lang="pt-PT" sz="1550" spc="-10" dirty="0">
                <a:solidFill>
                  <a:srgbClr val="FFFFFF"/>
                </a:solidFill>
                <a:latin typeface="Calibri"/>
                <a:cs typeface="Calibri"/>
              </a:rPr>
              <a:t>2</a:t>
            </a:r>
            <a:r>
              <a:rPr sz="1550" spc="-10" dirty="0">
                <a:solidFill>
                  <a:srgbClr val="FFFFFF"/>
                </a:solidFill>
                <a:latin typeface="Calibri"/>
                <a:cs typeface="Calibri"/>
              </a:rPr>
              <a:t>_71: </a:t>
            </a:r>
            <a:r>
              <a:rPr sz="1550" dirty="0">
                <a:solidFill>
                  <a:srgbClr val="FFFFFF"/>
                </a:solidFill>
                <a:latin typeface="Calibri"/>
                <a:cs typeface="Calibri"/>
              </a:rPr>
              <a:t>António</a:t>
            </a:r>
            <a:r>
              <a:rPr sz="1550" spc="20" dirty="0">
                <a:solidFill>
                  <a:srgbClr val="FFFFFF"/>
                </a:solidFill>
                <a:latin typeface="Calibri"/>
                <a:cs typeface="Calibri"/>
              </a:rPr>
              <a:t> </a:t>
            </a:r>
            <a:r>
              <a:rPr sz="1550" dirty="0">
                <a:solidFill>
                  <a:srgbClr val="FFFFFF"/>
                </a:solidFill>
                <a:latin typeface="Calibri"/>
                <a:cs typeface="Calibri"/>
              </a:rPr>
              <a:t>Rego</a:t>
            </a:r>
            <a:r>
              <a:rPr sz="1550" spc="6" dirty="0">
                <a:solidFill>
                  <a:srgbClr val="FFFFFF"/>
                </a:solidFill>
                <a:latin typeface="Calibri"/>
                <a:cs typeface="Calibri"/>
              </a:rPr>
              <a:t> </a:t>
            </a:r>
            <a:r>
              <a:rPr sz="1550" dirty="0">
                <a:solidFill>
                  <a:srgbClr val="FFFFFF"/>
                </a:solidFill>
                <a:latin typeface="Calibri"/>
                <a:cs typeface="Calibri"/>
              </a:rPr>
              <a:t>–</a:t>
            </a:r>
            <a:r>
              <a:rPr sz="1550" spc="35" dirty="0">
                <a:solidFill>
                  <a:srgbClr val="FFFFFF"/>
                </a:solidFill>
                <a:latin typeface="Calibri"/>
                <a:cs typeface="Calibri"/>
              </a:rPr>
              <a:t> </a:t>
            </a:r>
            <a:r>
              <a:rPr sz="1550" spc="-10" dirty="0">
                <a:solidFill>
                  <a:srgbClr val="FFFFFF"/>
                </a:solidFill>
                <a:latin typeface="Calibri"/>
                <a:cs typeface="Calibri"/>
              </a:rPr>
              <a:t>up202108666</a:t>
            </a:r>
            <a:endParaRPr sz="1550" dirty="0">
              <a:latin typeface="Calibri"/>
              <a:cs typeface="Calibri"/>
            </a:endParaRPr>
          </a:p>
          <a:p>
            <a:pPr marL="12701" marR="582334">
              <a:lnSpc>
                <a:spcPct val="149000"/>
              </a:lnSpc>
            </a:pPr>
            <a:r>
              <a:rPr sz="1550" dirty="0">
                <a:solidFill>
                  <a:srgbClr val="FFFFFF"/>
                </a:solidFill>
                <a:latin typeface="Calibri"/>
                <a:cs typeface="Calibri"/>
              </a:rPr>
              <a:t>Daniel</a:t>
            </a:r>
            <a:r>
              <a:rPr sz="1550" spc="50" dirty="0">
                <a:solidFill>
                  <a:srgbClr val="FFFFFF"/>
                </a:solidFill>
                <a:latin typeface="Calibri"/>
                <a:cs typeface="Calibri"/>
              </a:rPr>
              <a:t> </a:t>
            </a:r>
            <a:r>
              <a:rPr sz="1550" dirty="0">
                <a:solidFill>
                  <a:srgbClr val="FFFFFF"/>
                </a:solidFill>
                <a:latin typeface="Calibri"/>
                <a:cs typeface="Calibri"/>
              </a:rPr>
              <a:t>Bernardo</a:t>
            </a:r>
            <a:r>
              <a:rPr sz="1550" spc="45" dirty="0">
                <a:solidFill>
                  <a:srgbClr val="FFFFFF"/>
                </a:solidFill>
                <a:latin typeface="Calibri"/>
                <a:cs typeface="Calibri"/>
              </a:rPr>
              <a:t> </a:t>
            </a:r>
            <a:r>
              <a:rPr sz="1550" dirty="0">
                <a:solidFill>
                  <a:srgbClr val="FFFFFF"/>
                </a:solidFill>
                <a:latin typeface="Calibri"/>
                <a:cs typeface="Calibri"/>
              </a:rPr>
              <a:t>–</a:t>
            </a:r>
            <a:r>
              <a:rPr sz="1550" spc="60" dirty="0">
                <a:solidFill>
                  <a:srgbClr val="FFFFFF"/>
                </a:solidFill>
                <a:latin typeface="Calibri"/>
                <a:cs typeface="Calibri"/>
              </a:rPr>
              <a:t> </a:t>
            </a:r>
            <a:r>
              <a:rPr sz="1550" spc="-10" dirty="0">
                <a:solidFill>
                  <a:srgbClr val="FFFFFF"/>
                </a:solidFill>
                <a:latin typeface="Calibri"/>
                <a:cs typeface="Calibri"/>
              </a:rPr>
              <a:t>up202108667 </a:t>
            </a:r>
            <a:r>
              <a:rPr sz="1550" dirty="0">
                <a:solidFill>
                  <a:srgbClr val="FFFFFF"/>
                </a:solidFill>
                <a:latin typeface="Calibri"/>
                <a:cs typeface="Calibri"/>
              </a:rPr>
              <a:t>Gonçalo</a:t>
            </a:r>
            <a:r>
              <a:rPr sz="1550" spc="55" dirty="0">
                <a:solidFill>
                  <a:srgbClr val="FFFFFF"/>
                </a:solidFill>
                <a:latin typeface="Calibri"/>
                <a:cs typeface="Calibri"/>
              </a:rPr>
              <a:t> </a:t>
            </a:r>
            <a:r>
              <a:rPr sz="1550" dirty="0">
                <a:solidFill>
                  <a:srgbClr val="FFFFFF"/>
                </a:solidFill>
                <a:latin typeface="Calibri"/>
                <a:cs typeface="Calibri"/>
              </a:rPr>
              <a:t>Martins</a:t>
            </a:r>
            <a:r>
              <a:rPr sz="1550" spc="50" dirty="0">
                <a:solidFill>
                  <a:srgbClr val="FFFFFF"/>
                </a:solidFill>
                <a:latin typeface="Calibri"/>
                <a:cs typeface="Calibri"/>
              </a:rPr>
              <a:t> </a:t>
            </a:r>
            <a:r>
              <a:rPr sz="1550" dirty="0">
                <a:solidFill>
                  <a:srgbClr val="FFFFFF"/>
                </a:solidFill>
                <a:latin typeface="Calibri"/>
                <a:cs typeface="Calibri"/>
              </a:rPr>
              <a:t>–</a:t>
            </a:r>
            <a:r>
              <a:rPr sz="1550" spc="75" dirty="0">
                <a:solidFill>
                  <a:srgbClr val="FFFFFF"/>
                </a:solidFill>
                <a:latin typeface="Calibri"/>
                <a:cs typeface="Calibri"/>
              </a:rPr>
              <a:t> </a:t>
            </a:r>
            <a:r>
              <a:rPr sz="1550" spc="-10" dirty="0">
                <a:solidFill>
                  <a:srgbClr val="FFFFFF"/>
                </a:solidFill>
                <a:latin typeface="Calibri"/>
                <a:cs typeface="Calibri"/>
              </a:rPr>
              <a:t>up202108707</a:t>
            </a:r>
            <a:endParaRPr sz="1550" dirty="0">
              <a:latin typeface="Calibri"/>
              <a:cs typeface="Calibri"/>
            </a:endParaRPr>
          </a:p>
        </p:txBody>
      </p:sp>
      <p:pic>
        <p:nvPicPr>
          <p:cNvPr id="1026" name="Picture 2" descr="League of Legends – Wikipédia, a enciclopédia livre">
            <a:extLst>
              <a:ext uri="{FF2B5EF4-FFF2-40B4-BE49-F238E27FC236}">
                <a16:creationId xmlns:a16="http://schemas.microsoft.com/office/drawing/2014/main" id="{1317153B-BCD7-B599-027E-F9AF76526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392" y="2159635"/>
            <a:ext cx="4242214" cy="1617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2">
            <a:extLst>
              <a:ext uri="{FF2B5EF4-FFF2-40B4-BE49-F238E27FC236}">
                <a16:creationId xmlns:a16="http://schemas.microsoft.com/office/drawing/2014/main" id="{C168EAD5-44D3-9ED0-B25C-66FB1B009E0F}"/>
              </a:ext>
            </a:extLst>
          </p:cNvPr>
          <p:cNvGrpSpPr/>
          <p:nvPr/>
        </p:nvGrpSpPr>
        <p:grpSpPr>
          <a:xfrm>
            <a:off x="-31115" y="-36831"/>
            <a:ext cx="10692765" cy="6014085"/>
            <a:chOff x="0" y="772668"/>
            <a:chExt cx="10692765" cy="6014085"/>
          </a:xfrm>
        </p:grpSpPr>
        <p:pic>
          <p:nvPicPr>
            <p:cNvPr id="8" name="object 3">
              <a:extLst>
                <a:ext uri="{FF2B5EF4-FFF2-40B4-BE49-F238E27FC236}">
                  <a16:creationId xmlns:a16="http://schemas.microsoft.com/office/drawing/2014/main" id="{987C297D-9716-9B19-D01B-6B3A2B8014DA}"/>
                </a:ext>
              </a:extLst>
            </p:cNvPr>
            <p:cNvPicPr/>
            <p:nvPr/>
          </p:nvPicPr>
          <p:blipFill>
            <a:blip r:embed="rId2" cstate="print"/>
            <a:stretch>
              <a:fillRect/>
            </a:stretch>
          </p:blipFill>
          <p:spPr>
            <a:xfrm>
              <a:off x="0" y="772668"/>
              <a:ext cx="10692384" cy="6013703"/>
            </a:xfrm>
            <a:prstGeom prst="rect">
              <a:avLst/>
            </a:prstGeom>
          </p:spPr>
        </p:pic>
        <p:pic>
          <p:nvPicPr>
            <p:cNvPr id="9" name="object 4">
              <a:extLst>
                <a:ext uri="{FF2B5EF4-FFF2-40B4-BE49-F238E27FC236}">
                  <a16:creationId xmlns:a16="http://schemas.microsoft.com/office/drawing/2014/main" id="{4E3EA080-D8AC-DEF1-2431-87E88ED46253}"/>
                </a:ext>
              </a:extLst>
            </p:cNvPr>
            <p:cNvPicPr/>
            <p:nvPr/>
          </p:nvPicPr>
          <p:blipFill>
            <a:blip r:embed="rId3" cstate="print"/>
            <a:stretch>
              <a:fillRect/>
            </a:stretch>
          </p:blipFill>
          <p:spPr>
            <a:xfrm>
              <a:off x="0" y="772668"/>
              <a:ext cx="10692384" cy="6013703"/>
            </a:xfrm>
            <a:prstGeom prst="rect">
              <a:avLst/>
            </a:prstGeom>
          </p:spPr>
        </p:pic>
      </p:grpSp>
      <p:sp>
        <p:nvSpPr>
          <p:cNvPr id="2" name="object 2"/>
          <p:cNvSpPr txBox="1">
            <a:spLocks noGrp="1"/>
          </p:cNvSpPr>
          <p:nvPr>
            <p:ph type="title"/>
          </p:nvPr>
        </p:nvSpPr>
        <p:spPr>
          <a:xfrm>
            <a:off x="-311150" y="227004"/>
            <a:ext cx="8305800" cy="753538"/>
          </a:xfrm>
          <a:prstGeom prst="rect">
            <a:avLst/>
          </a:prstGeom>
        </p:spPr>
        <p:txBody>
          <a:bodyPr vert="horz" wrap="square" lIns="0" tIns="266190" rIns="0" bIns="0" rtlCol="0">
            <a:spAutoFit/>
          </a:bodyPr>
          <a:lstStyle/>
          <a:p>
            <a:pPr marL="574714" algn="l">
              <a:spcBef>
                <a:spcPts val="105"/>
              </a:spcBef>
            </a:pPr>
            <a:r>
              <a:rPr lang="pt-PT" spc="-45" dirty="0" err="1"/>
              <a:t>Specification</a:t>
            </a:r>
            <a:r>
              <a:rPr lang="pt-PT" spc="-45" dirty="0"/>
              <a:t> </a:t>
            </a:r>
            <a:r>
              <a:rPr lang="pt-PT" spc="-45" dirty="0" err="1"/>
              <a:t>of</a:t>
            </a:r>
            <a:r>
              <a:rPr lang="pt-PT" spc="-45" dirty="0"/>
              <a:t> </a:t>
            </a:r>
            <a:r>
              <a:rPr lang="pt-PT" spc="-45" dirty="0" err="1"/>
              <a:t>the</a:t>
            </a:r>
            <a:r>
              <a:rPr lang="pt-PT" spc="-45" dirty="0"/>
              <a:t> </a:t>
            </a:r>
            <a:r>
              <a:rPr lang="pt-PT" spc="-45" dirty="0" err="1"/>
              <a:t>work</a:t>
            </a:r>
            <a:r>
              <a:rPr lang="pt-PT" spc="-45" dirty="0"/>
              <a:t> to </a:t>
            </a:r>
            <a:r>
              <a:rPr lang="pt-PT" spc="-45" dirty="0" err="1"/>
              <a:t>be</a:t>
            </a:r>
            <a:r>
              <a:rPr lang="pt-PT" spc="-45" dirty="0"/>
              <a:t> </a:t>
            </a:r>
            <a:r>
              <a:rPr lang="pt-PT" spc="-45" dirty="0" err="1"/>
              <a:t>performed</a:t>
            </a:r>
            <a:endParaRPr spc="-45" dirty="0"/>
          </a:p>
        </p:txBody>
      </p:sp>
      <p:sp>
        <p:nvSpPr>
          <p:cNvPr id="6" name="TextBox 5">
            <a:extLst>
              <a:ext uri="{FF2B5EF4-FFF2-40B4-BE49-F238E27FC236}">
                <a16:creationId xmlns:a16="http://schemas.microsoft.com/office/drawing/2014/main" id="{B460139B-5B9A-80EC-A00D-A71E071FA038}"/>
              </a:ext>
            </a:extLst>
          </p:cNvPr>
          <p:cNvSpPr txBox="1"/>
          <p:nvPr/>
        </p:nvSpPr>
        <p:spPr>
          <a:xfrm>
            <a:off x="298450" y="1141412"/>
            <a:ext cx="9982200" cy="3693319"/>
          </a:xfrm>
          <a:prstGeom prst="rect">
            <a:avLst/>
          </a:prstGeom>
          <a:noFill/>
        </p:spPr>
        <p:txBody>
          <a:bodyPr wrap="square" rtlCol="0">
            <a:spAutoFit/>
          </a:bodyPr>
          <a:lstStyle/>
          <a:p>
            <a:pPr algn="just" fontAlgn="base"/>
            <a:r>
              <a:rPr lang="en-US" b="1" i="0" dirty="0">
                <a:solidFill>
                  <a:schemeClr val="bg1"/>
                </a:solidFill>
                <a:effectLst/>
                <a:latin typeface="+mj-lt"/>
              </a:rPr>
              <a:t>About the Dataset</a:t>
            </a:r>
          </a:p>
          <a:p>
            <a:pPr algn="just" fontAlgn="base"/>
            <a:endParaRPr lang="en-US" b="1" i="0" dirty="0">
              <a:solidFill>
                <a:schemeClr val="bg1"/>
              </a:solidFill>
              <a:effectLst/>
              <a:latin typeface="+mj-lt"/>
            </a:endParaRPr>
          </a:p>
          <a:p>
            <a:pPr algn="just" fontAlgn="base"/>
            <a:r>
              <a:rPr lang="en-US" b="0" i="0" dirty="0">
                <a:solidFill>
                  <a:schemeClr val="bg1"/>
                </a:solidFill>
                <a:effectLst/>
                <a:latin typeface="+mj-lt"/>
              </a:rPr>
              <a:t>This dataset contains data about the first 15 minutes of gameplay for over 24 thousand solo queue matches taken from </a:t>
            </a:r>
            <a:r>
              <a:rPr lang="en-US" dirty="0">
                <a:solidFill>
                  <a:schemeClr val="bg1"/>
                </a:solidFill>
                <a:latin typeface="+mj-lt"/>
              </a:rPr>
              <a:t>E</a:t>
            </a:r>
            <a:r>
              <a:rPr lang="en-US" b="0" i="0" dirty="0">
                <a:solidFill>
                  <a:schemeClr val="bg1"/>
                </a:solidFill>
                <a:effectLst/>
                <a:latin typeface="+mj-lt"/>
              </a:rPr>
              <a:t>uropean servers (EUNE and EUW).</a:t>
            </a:r>
          </a:p>
          <a:p>
            <a:pPr algn="just" fontAlgn="base"/>
            <a:r>
              <a:rPr lang="en-US" b="0" i="0" dirty="0">
                <a:solidFill>
                  <a:schemeClr val="bg1"/>
                </a:solidFill>
                <a:effectLst/>
                <a:latin typeface="+mj-lt"/>
              </a:rPr>
              <a:t>Average ELO of the matches is between mid emerald to high diamond, which is around the top 10% of players.</a:t>
            </a:r>
          </a:p>
          <a:p>
            <a:pPr algn="just" fontAlgn="base"/>
            <a:r>
              <a:rPr lang="en-US" b="0" i="0" dirty="0">
                <a:solidFill>
                  <a:schemeClr val="bg1"/>
                </a:solidFill>
                <a:effectLst/>
                <a:latin typeface="+mj-lt"/>
              </a:rPr>
              <a:t>The main purpose of the dataset is to help train models to predict the winner based on how the first 15 minutes of the match played out.</a:t>
            </a:r>
          </a:p>
          <a:p>
            <a:pPr algn="just" fontAlgn="base"/>
            <a:r>
              <a:rPr lang="en-US" b="0" i="0" dirty="0">
                <a:solidFill>
                  <a:schemeClr val="bg1"/>
                </a:solidFill>
                <a:effectLst/>
                <a:latin typeface="+mj-lt"/>
              </a:rPr>
              <a:t>There are 14 features for red, and 14 features for the blue team (feature </a:t>
            </a:r>
            <a:r>
              <a:rPr lang="en-US" b="0" i="0" dirty="0" err="1">
                <a:solidFill>
                  <a:schemeClr val="bg1"/>
                </a:solidFill>
                <a:effectLst/>
                <a:latin typeface="+mj-lt"/>
              </a:rPr>
              <a:t>blueTeamFirstBlood</a:t>
            </a:r>
            <a:r>
              <a:rPr lang="en-US" b="0" i="0" dirty="0">
                <a:solidFill>
                  <a:schemeClr val="bg1"/>
                </a:solidFill>
                <a:effectLst/>
                <a:latin typeface="+mj-lt"/>
              </a:rPr>
              <a:t> counts for both teams since it tells us which team got the first kill), with the target feature being </a:t>
            </a:r>
            <a:r>
              <a:rPr lang="en-US" b="0" i="0" dirty="0" err="1">
                <a:solidFill>
                  <a:schemeClr val="bg1"/>
                </a:solidFill>
                <a:effectLst/>
                <a:latin typeface="+mj-lt"/>
              </a:rPr>
              <a:t>blueWin</a:t>
            </a:r>
            <a:r>
              <a:rPr lang="en-US" b="0" i="0" dirty="0">
                <a:solidFill>
                  <a:schemeClr val="bg1"/>
                </a:solidFill>
                <a:effectLst/>
                <a:latin typeface="+mj-lt"/>
              </a:rPr>
              <a:t>, a Boolean value where</a:t>
            </a:r>
            <a:r>
              <a:rPr lang="en-US" dirty="0">
                <a:solidFill>
                  <a:schemeClr val="bg1"/>
                </a:solidFill>
                <a:latin typeface="+mj-lt"/>
              </a:rPr>
              <a:t> </a:t>
            </a:r>
            <a:r>
              <a:rPr lang="en-US" b="0" i="0" dirty="0" err="1">
                <a:solidFill>
                  <a:schemeClr val="bg1"/>
                </a:solidFill>
                <a:effectLst/>
                <a:latin typeface="+mj-lt"/>
              </a:rPr>
              <a:t>blueWin</a:t>
            </a:r>
            <a:r>
              <a:rPr lang="en-US" b="0" i="0" dirty="0">
                <a:solidFill>
                  <a:schemeClr val="bg1"/>
                </a:solidFill>
                <a:effectLst/>
                <a:latin typeface="+mj-lt"/>
              </a:rPr>
              <a:t> == 1 indicates a victory of the blue team</a:t>
            </a:r>
            <a:r>
              <a:rPr lang="en-US" dirty="0">
                <a:solidFill>
                  <a:schemeClr val="bg1"/>
                </a:solidFill>
                <a:latin typeface="+mj-lt"/>
              </a:rPr>
              <a:t> </a:t>
            </a:r>
            <a:r>
              <a:rPr lang="en-US" b="0" i="0" dirty="0">
                <a:solidFill>
                  <a:schemeClr val="bg1"/>
                </a:solidFill>
                <a:effectLst/>
                <a:latin typeface="+mj-lt"/>
              </a:rPr>
              <a:t>and </a:t>
            </a:r>
            <a:r>
              <a:rPr lang="en-US" b="0" i="0" dirty="0" err="1">
                <a:solidFill>
                  <a:schemeClr val="bg1"/>
                </a:solidFill>
                <a:effectLst/>
                <a:latin typeface="+mj-lt"/>
              </a:rPr>
              <a:t>blueWin</a:t>
            </a:r>
            <a:r>
              <a:rPr lang="en-US" b="0" i="0" dirty="0">
                <a:solidFill>
                  <a:schemeClr val="bg1"/>
                </a:solidFill>
                <a:effectLst/>
                <a:latin typeface="+mj-lt"/>
              </a:rPr>
              <a:t> == 0 means that the red team won.</a:t>
            </a:r>
          </a:p>
          <a:p>
            <a:pPr algn="just" fontAlgn="base"/>
            <a:r>
              <a:rPr lang="en-US" b="0" i="0" dirty="0">
                <a:solidFill>
                  <a:schemeClr val="bg1"/>
                </a:solidFill>
                <a:effectLst/>
                <a:latin typeface="+mj-lt"/>
              </a:rPr>
              <a:t>There should be no missing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a:extLst>
              <a:ext uri="{FF2B5EF4-FFF2-40B4-BE49-F238E27FC236}">
                <a16:creationId xmlns:a16="http://schemas.microsoft.com/office/drawing/2014/main" id="{AA846DB0-25E1-5F27-6211-261B2EA1AC3B}"/>
              </a:ext>
            </a:extLst>
          </p:cNvPr>
          <p:cNvGrpSpPr/>
          <p:nvPr/>
        </p:nvGrpSpPr>
        <p:grpSpPr>
          <a:xfrm>
            <a:off x="-6350" y="-10055"/>
            <a:ext cx="10692765" cy="6014085"/>
            <a:chOff x="0" y="772668"/>
            <a:chExt cx="10692765" cy="6014085"/>
          </a:xfrm>
        </p:grpSpPr>
        <p:pic>
          <p:nvPicPr>
            <p:cNvPr id="4" name="object 3">
              <a:extLst>
                <a:ext uri="{FF2B5EF4-FFF2-40B4-BE49-F238E27FC236}">
                  <a16:creationId xmlns:a16="http://schemas.microsoft.com/office/drawing/2014/main" id="{2C1CC9D6-D75D-BE06-C68B-F099FE403BA0}"/>
                </a:ext>
              </a:extLst>
            </p:cNvPr>
            <p:cNvPicPr/>
            <p:nvPr/>
          </p:nvPicPr>
          <p:blipFill>
            <a:blip r:embed="rId2" cstate="print"/>
            <a:stretch>
              <a:fillRect/>
            </a:stretch>
          </p:blipFill>
          <p:spPr>
            <a:xfrm>
              <a:off x="0" y="772668"/>
              <a:ext cx="10692384" cy="6013703"/>
            </a:xfrm>
            <a:prstGeom prst="rect">
              <a:avLst/>
            </a:prstGeom>
          </p:spPr>
        </p:pic>
        <p:pic>
          <p:nvPicPr>
            <p:cNvPr id="5" name="object 4">
              <a:extLst>
                <a:ext uri="{FF2B5EF4-FFF2-40B4-BE49-F238E27FC236}">
                  <a16:creationId xmlns:a16="http://schemas.microsoft.com/office/drawing/2014/main" id="{4CFF31CD-D596-C97E-1976-0468BD879074}"/>
                </a:ext>
              </a:extLst>
            </p:cNvPr>
            <p:cNvPicPr/>
            <p:nvPr/>
          </p:nvPicPr>
          <p:blipFill>
            <a:blip r:embed="rId3" cstate="print"/>
            <a:stretch>
              <a:fillRect/>
            </a:stretch>
          </p:blipFill>
          <p:spPr>
            <a:xfrm>
              <a:off x="0" y="772668"/>
              <a:ext cx="10692384" cy="6013703"/>
            </a:xfrm>
            <a:prstGeom prst="rect">
              <a:avLst/>
            </a:prstGeom>
          </p:spPr>
        </p:pic>
      </p:grpSp>
      <p:sp>
        <p:nvSpPr>
          <p:cNvPr id="2" name="object 2"/>
          <p:cNvSpPr txBox="1">
            <a:spLocks noGrp="1"/>
          </p:cNvSpPr>
          <p:nvPr>
            <p:ph type="title"/>
          </p:nvPr>
        </p:nvSpPr>
        <p:spPr>
          <a:xfrm>
            <a:off x="-311150" y="0"/>
            <a:ext cx="8305800" cy="753538"/>
          </a:xfrm>
          <a:prstGeom prst="rect">
            <a:avLst/>
          </a:prstGeom>
        </p:spPr>
        <p:txBody>
          <a:bodyPr vert="horz" wrap="square" lIns="0" tIns="266190" rIns="0" bIns="0" rtlCol="0">
            <a:spAutoFit/>
          </a:bodyPr>
          <a:lstStyle/>
          <a:p>
            <a:pPr marL="574714" algn="l">
              <a:spcBef>
                <a:spcPts val="105"/>
              </a:spcBef>
            </a:pPr>
            <a:r>
              <a:rPr lang="pt-PT" spc="-45" dirty="0" err="1"/>
              <a:t>Specification</a:t>
            </a:r>
            <a:r>
              <a:rPr lang="pt-PT" spc="-45" dirty="0"/>
              <a:t> </a:t>
            </a:r>
            <a:r>
              <a:rPr lang="pt-PT" spc="-45" dirty="0" err="1"/>
              <a:t>of</a:t>
            </a:r>
            <a:r>
              <a:rPr lang="pt-PT" spc="-45" dirty="0"/>
              <a:t> </a:t>
            </a:r>
            <a:r>
              <a:rPr lang="pt-PT" spc="-45" dirty="0" err="1"/>
              <a:t>the</a:t>
            </a:r>
            <a:r>
              <a:rPr lang="pt-PT" spc="-45" dirty="0"/>
              <a:t> </a:t>
            </a:r>
            <a:r>
              <a:rPr lang="pt-PT" spc="-45" dirty="0" err="1"/>
              <a:t>work</a:t>
            </a:r>
            <a:r>
              <a:rPr lang="pt-PT" spc="-45" dirty="0"/>
              <a:t> to </a:t>
            </a:r>
            <a:r>
              <a:rPr lang="pt-PT" spc="-45" dirty="0" err="1"/>
              <a:t>be</a:t>
            </a:r>
            <a:r>
              <a:rPr lang="pt-PT" spc="-45" dirty="0"/>
              <a:t> </a:t>
            </a:r>
            <a:r>
              <a:rPr lang="pt-PT" spc="-45" dirty="0" err="1"/>
              <a:t>performed</a:t>
            </a:r>
            <a:endParaRPr spc="-45" dirty="0"/>
          </a:p>
        </p:txBody>
      </p:sp>
      <p:sp>
        <p:nvSpPr>
          <p:cNvPr id="6" name="TextBox 5">
            <a:extLst>
              <a:ext uri="{FF2B5EF4-FFF2-40B4-BE49-F238E27FC236}">
                <a16:creationId xmlns:a16="http://schemas.microsoft.com/office/drawing/2014/main" id="{B460139B-5B9A-80EC-A00D-A71E071FA038}"/>
              </a:ext>
            </a:extLst>
          </p:cNvPr>
          <p:cNvSpPr txBox="1"/>
          <p:nvPr/>
        </p:nvSpPr>
        <p:spPr>
          <a:xfrm>
            <a:off x="222250" y="859365"/>
            <a:ext cx="9982200" cy="5016758"/>
          </a:xfrm>
          <a:prstGeom prst="rect">
            <a:avLst/>
          </a:prstGeom>
          <a:noFill/>
        </p:spPr>
        <p:txBody>
          <a:bodyPr wrap="square" rtlCol="0">
            <a:spAutoFit/>
          </a:bodyPr>
          <a:lstStyle/>
          <a:p>
            <a:pPr algn="just" fontAlgn="base"/>
            <a:r>
              <a:rPr lang="en-US" sz="1600" b="1" dirty="0">
                <a:solidFill>
                  <a:schemeClr val="bg1"/>
                </a:solidFill>
                <a:latin typeface="+mj-lt"/>
              </a:rPr>
              <a:t>Feature explanations</a:t>
            </a:r>
          </a:p>
          <a:p>
            <a:pPr marL="285750" indent="-285750" algn="just" fontAlgn="base">
              <a:buFont typeface="Arial" panose="020B0604020202020204" pitchFamily="34" charset="0"/>
              <a:buChar char="•"/>
            </a:pPr>
            <a:endParaRPr lang="en-US" sz="1600" b="1" dirty="0">
              <a:solidFill>
                <a:schemeClr val="bg1"/>
              </a:solidFill>
              <a:latin typeface="+mj-lt"/>
            </a:endParaRPr>
          </a:p>
          <a:p>
            <a:pPr marL="285750" indent="-285750" algn="just" fontAlgn="base">
              <a:buFont typeface="Arial" panose="020B0604020202020204" pitchFamily="34" charset="0"/>
              <a:buChar char="•"/>
            </a:pPr>
            <a:r>
              <a:rPr lang="en-US" sz="1600" dirty="0" err="1">
                <a:solidFill>
                  <a:schemeClr val="bg1"/>
                </a:solidFill>
                <a:latin typeface="+mj-lt"/>
              </a:rPr>
              <a:t>matchId</a:t>
            </a:r>
            <a:r>
              <a:rPr lang="en-US" sz="1600" dirty="0">
                <a:solidFill>
                  <a:schemeClr val="bg1"/>
                </a:solidFill>
                <a:latin typeface="+mj-lt"/>
              </a:rPr>
              <a:t> - ID of the match</a:t>
            </a:r>
          </a:p>
          <a:p>
            <a:pPr marL="285750" indent="-285750" algn="just" fontAlgn="base">
              <a:buFont typeface="Arial" panose="020B0604020202020204" pitchFamily="34" charset="0"/>
              <a:buChar char="•"/>
            </a:pPr>
            <a:r>
              <a:rPr lang="en-US" sz="1600" dirty="0" err="1">
                <a:solidFill>
                  <a:schemeClr val="bg1"/>
                </a:solidFill>
                <a:latin typeface="+mj-lt"/>
              </a:rPr>
              <a:t>blueTeamControlWardsPlaced</a:t>
            </a:r>
            <a:r>
              <a:rPr lang="en-US" sz="1600" dirty="0">
                <a:solidFill>
                  <a:schemeClr val="bg1"/>
                </a:solidFill>
                <a:latin typeface="+mj-lt"/>
              </a:rPr>
              <a:t> - control/pink wards placed by the blue team (can have outliers)</a:t>
            </a:r>
          </a:p>
          <a:p>
            <a:pPr marL="285750" indent="-285750" algn="just" fontAlgn="base">
              <a:buFont typeface="Arial" panose="020B0604020202020204" pitchFamily="34" charset="0"/>
              <a:buChar char="•"/>
            </a:pPr>
            <a:r>
              <a:rPr lang="en-US" sz="1600" dirty="0" err="1">
                <a:solidFill>
                  <a:schemeClr val="bg1"/>
                </a:solidFill>
                <a:latin typeface="+mj-lt"/>
              </a:rPr>
              <a:t>blueTeamWardsPlaced</a:t>
            </a:r>
            <a:r>
              <a:rPr lang="en-US" sz="1600" dirty="0">
                <a:solidFill>
                  <a:schemeClr val="bg1"/>
                </a:solidFill>
                <a:latin typeface="+mj-lt"/>
              </a:rPr>
              <a:t> - all types of wards placed by the blue team</a:t>
            </a:r>
          </a:p>
          <a:p>
            <a:pPr marL="285750" indent="-285750" algn="just" fontAlgn="base">
              <a:buFont typeface="Arial" panose="020B0604020202020204" pitchFamily="34" charset="0"/>
              <a:buChar char="•"/>
            </a:pPr>
            <a:r>
              <a:rPr lang="en-US" sz="1600" dirty="0" err="1">
                <a:solidFill>
                  <a:schemeClr val="bg1"/>
                </a:solidFill>
                <a:latin typeface="+mj-lt"/>
              </a:rPr>
              <a:t>blueTeamTotalKills</a:t>
            </a:r>
            <a:r>
              <a:rPr lang="en-US" sz="1600" dirty="0">
                <a:solidFill>
                  <a:schemeClr val="bg1"/>
                </a:solidFill>
                <a:latin typeface="+mj-lt"/>
              </a:rPr>
              <a:t> - total kills by the blue team, killing enemy champion generates gold and experience</a:t>
            </a:r>
          </a:p>
          <a:p>
            <a:pPr marL="285750" indent="-285750" algn="just" fontAlgn="base">
              <a:buFont typeface="Arial" panose="020B0604020202020204" pitchFamily="34" charset="0"/>
              <a:buChar char="•"/>
            </a:pPr>
            <a:r>
              <a:rPr lang="en-US" sz="1600" dirty="0" err="1">
                <a:solidFill>
                  <a:schemeClr val="bg1"/>
                </a:solidFill>
                <a:latin typeface="+mj-lt"/>
              </a:rPr>
              <a:t>blueTeamDragonKills</a:t>
            </a:r>
            <a:r>
              <a:rPr lang="en-US" sz="1600" dirty="0">
                <a:solidFill>
                  <a:schemeClr val="bg1"/>
                </a:solidFill>
                <a:latin typeface="+mj-lt"/>
              </a:rPr>
              <a:t> - total dragon kills by the blue team, dragons give specific permanent buffs when killed and killing the 4th dragon gives the team dragon's soul</a:t>
            </a:r>
          </a:p>
          <a:p>
            <a:pPr marL="285750" indent="-285750" algn="just" fontAlgn="base">
              <a:buFont typeface="Arial" panose="020B0604020202020204" pitchFamily="34" charset="0"/>
              <a:buChar char="•"/>
            </a:pPr>
            <a:r>
              <a:rPr lang="en-US" sz="1600" dirty="0" err="1">
                <a:solidFill>
                  <a:schemeClr val="bg1"/>
                </a:solidFill>
                <a:latin typeface="+mj-lt"/>
              </a:rPr>
              <a:t>blueTeamHeraldKills</a:t>
            </a:r>
            <a:r>
              <a:rPr lang="en-US" sz="1600" dirty="0">
                <a:solidFill>
                  <a:schemeClr val="bg1"/>
                </a:solidFill>
                <a:latin typeface="+mj-lt"/>
              </a:rPr>
              <a:t> - total herald kills by the blue team, herald helps destroying enemy buildings and pushing the lane</a:t>
            </a:r>
          </a:p>
          <a:p>
            <a:pPr marL="285750" indent="-285750" algn="just" fontAlgn="base">
              <a:buFont typeface="Arial" panose="020B0604020202020204" pitchFamily="34" charset="0"/>
              <a:buChar char="•"/>
            </a:pPr>
            <a:r>
              <a:rPr lang="en-US" sz="1600" dirty="0" err="1">
                <a:solidFill>
                  <a:schemeClr val="bg1"/>
                </a:solidFill>
                <a:latin typeface="+mj-lt"/>
              </a:rPr>
              <a:t>blueTeamTowersDestroyed</a:t>
            </a:r>
            <a:r>
              <a:rPr lang="en-US" sz="1600" dirty="0">
                <a:solidFill>
                  <a:schemeClr val="bg1"/>
                </a:solidFill>
                <a:latin typeface="+mj-lt"/>
              </a:rPr>
              <a:t> - total towers destroyed by the blue team</a:t>
            </a:r>
          </a:p>
          <a:p>
            <a:pPr marL="285750" indent="-285750" algn="just" fontAlgn="base">
              <a:buFont typeface="Arial" panose="020B0604020202020204" pitchFamily="34" charset="0"/>
              <a:buChar char="•"/>
            </a:pPr>
            <a:r>
              <a:rPr lang="en-US" sz="1600" dirty="0" err="1">
                <a:solidFill>
                  <a:schemeClr val="bg1"/>
                </a:solidFill>
                <a:latin typeface="+mj-lt"/>
              </a:rPr>
              <a:t>blueTeamInhibitorsDestroyed</a:t>
            </a:r>
            <a:r>
              <a:rPr lang="en-US" sz="1600" dirty="0">
                <a:solidFill>
                  <a:schemeClr val="bg1"/>
                </a:solidFill>
                <a:latin typeface="+mj-lt"/>
              </a:rPr>
              <a:t> - total inhibitors destroyed by the blue team</a:t>
            </a:r>
          </a:p>
          <a:p>
            <a:pPr marL="285750" indent="-285750" algn="just" fontAlgn="base">
              <a:buFont typeface="Arial" panose="020B0604020202020204" pitchFamily="34" charset="0"/>
              <a:buChar char="•"/>
            </a:pPr>
            <a:r>
              <a:rPr lang="en-US" sz="1600" dirty="0" err="1">
                <a:solidFill>
                  <a:schemeClr val="bg1"/>
                </a:solidFill>
                <a:latin typeface="+mj-lt"/>
              </a:rPr>
              <a:t>blueTeamTurretPlatesDestroyed</a:t>
            </a:r>
            <a:r>
              <a:rPr lang="en-US" sz="1600" dirty="0">
                <a:solidFill>
                  <a:schemeClr val="bg1"/>
                </a:solidFill>
                <a:latin typeface="+mj-lt"/>
              </a:rPr>
              <a:t> - total turret/tower plates destroyed by the blue team</a:t>
            </a:r>
          </a:p>
          <a:p>
            <a:pPr marL="285750" indent="-285750" algn="just" fontAlgn="base">
              <a:buFont typeface="Arial" panose="020B0604020202020204" pitchFamily="34" charset="0"/>
              <a:buChar char="•"/>
            </a:pPr>
            <a:r>
              <a:rPr lang="en-US" sz="1600" dirty="0" err="1">
                <a:solidFill>
                  <a:schemeClr val="bg1"/>
                </a:solidFill>
                <a:latin typeface="+mj-lt"/>
              </a:rPr>
              <a:t>blueTeamFirstBlood</a:t>
            </a:r>
            <a:r>
              <a:rPr lang="en-US" sz="1600" dirty="0">
                <a:solidFill>
                  <a:schemeClr val="bg1"/>
                </a:solidFill>
                <a:latin typeface="+mj-lt"/>
              </a:rPr>
              <a:t> - 1 blue team first blood, 0 red team first blood; first blood generates extra gold for the kill</a:t>
            </a:r>
          </a:p>
          <a:p>
            <a:pPr marL="285750" indent="-285750" algn="just" fontAlgn="base">
              <a:buFont typeface="Arial" panose="020B0604020202020204" pitchFamily="34" charset="0"/>
              <a:buChar char="•"/>
            </a:pPr>
            <a:r>
              <a:rPr lang="en-US" sz="1600" dirty="0" err="1">
                <a:solidFill>
                  <a:schemeClr val="bg1"/>
                </a:solidFill>
                <a:latin typeface="+mj-lt"/>
              </a:rPr>
              <a:t>blueTeamMinionsKilled</a:t>
            </a:r>
            <a:r>
              <a:rPr lang="en-US" sz="1600" dirty="0">
                <a:solidFill>
                  <a:schemeClr val="bg1"/>
                </a:solidFill>
                <a:latin typeface="+mj-lt"/>
              </a:rPr>
              <a:t> - total minions killed by the blue team, minions generate gold and experience</a:t>
            </a:r>
          </a:p>
          <a:p>
            <a:pPr marL="285750" indent="-285750" algn="just" fontAlgn="base">
              <a:buFont typeface="Arial" panose="020B0604020202020204" pitchFamily="34" charset="0"/>
              <a:buChar char="•"/>
            </a:pPr>
            <a:r>
              <a:rPr lang="en-US" sz="1600" dirty="0" err="1">
                <a:solidFill>
                  <a:schemeClr val="bg1"/>
                </a:solidFill>
                <a:latin typeface="+mj-lt"/>
              </a:rPr>
              <a:t>blueTeamJungleMinions</a:t>
            </a:r>
            <a:r>
              <a:rPr lang="en-US" sz="1600" dirty="0">
                <a:solidFill>
                  <a:schemeClr val="bg1"/>
                </a:solidFill>
                <a:latin typeface="+mj-lt"/>
              </a:rPr>
              <a:t> - total jungle minions killed by the blue team, only the jungle player gains </a:t>
            </a:r>
            <a:r>
              <a:rPr lang="en-US" sz="1600" dirty="0" err="1">
                <a:solidFill>
                  <a:schemeClr val="bg1"/>
                </a:solidFill>
                <a:latin typeface="+mj-lt"/>
              </a:rPr>
              <a:t>xP</a:t>
            </a:r>
            <a:r>
              <a:rPr lang="en-US" sz="1600" dirty="0">
                <a:solidFill>
                  <a:schemeClr val="bg1"/>
                </a:solidFill>
                <a:latin typeface="+mj-lt"/>
              </a:rPr>
              <a:t>.</a:t>
            </a:r>
          </a:p>
          <a:p>
            <a:pPr marL="285750" indent="-285750" algn="just" fontAlgn="base">
              <a:buFont typeface="Arial" panose="020B0604020202020204" pitchFamily="34" charset="0"/>
              <a:buChar char="•"/>
            </a:pPr>
            <a:r>
              <a:rPr lang="en-US" sz="1600" dirty="0" err="1">
                <a:solidFill>
                  <a:schemeClr val="bg1"/>
                </a:solidFill>
                <a:latin typeface="+mj-lt"/>
              </a:rPr>
              <a:t>blueTeamTotalGold</a:t>
            </a:r>
            <a:r>
              <a:rPr lang="en-US" sz="1600" dirty="0">
                <a:solidFill>
                  <a:schemeClr val="bg1"/>
                </a:solidFill>
                <a:latin typeface="+mj-lt"/>
              </a:rPr>
              <a:t> - total gold earned by the blue team</a:t>
            </a:r>
          </a:p>
          <a:p>
            <a:pPr marL="285750" indent="-285750" algn="just" fontAlgn="base">
              <a:buFont typeface="Arial" panose="020B0604020202020204" pitchFamily="34" charset="0"/>
              <a:buChar char="•"/>
            </a:pPr>
            <a:r>
              <a:rPr lang="en-US" sz="1600" dirty="0" err="1">
                <a:solidFill>
                  <a:schemeClr val="bg1"/>
                </a:solidFill>
                <a:latin typeface="+mj-lt"/>
              </a:rPr>
              <a:t>blueTeamXp</a:t>
            </a:r>
            <a:r>
              <a:rPr lang="en-US" sz="1600" dirty="0">
                <a:solidFill>
                  <a:schemeClr val="bg1"/>
                </a:solidFill>
                <a:latin typeface="+mj-lt"/>
              </a:rPr>
              <a:t> - total blue team experience</a:t>
            </a:r>
          </a:p>
          <a:p>
            <a:pPr marL="285750" indent="-285750" algn="just" fontAlgn="base">
              <a:buFont typeface="Arial" panose="020B0604020202020204" pitchFamily="34" charset="0"/>
              <a:buChar char="•"/>
            </a:pPr>
            <a:r>
              <a:rPr lang="en-US" sz="1600" dirty="0" err="1">
                <a:solidFill>
                  <a:schemeClr val="bg1"/>
                </a:solidFill>
                <a:latin typeface="+mj-lt"/>
              </a:rPr>
              <a:t>blueTeamTotalDamageToChamps</a:t>
            </a:r>
            <a:r>
              <a:rPr lang="en-US" sz="1600" dirty="0">
                <a:solidFill>
                  <a:schemeClr val="bg1"/>
                </a:solidFill>
                <a:latin typeface="+mj-lt"/>
              </a:rPr>
              <a:t> - total damage done by the blue team to enemy champions</a:t>
            </a:r>
          </a:p>
          <a:p>
            <a:pPr marL="285750" indent="-285750" algn="just" fontAlgn="base">
              <a:buFont typeface="Arial" panose="020B0604020202020204" pitchFamily="34" charset="0"/>
              <a:buChar char="•"/>
            </a:pPr>
            <a:r>
              <a:rPr lang="en-US" sz="1600" dirty="0" err="1">
                <a:solidFill>
                  <a:schemeClr val="bg1"/>
                </a:solidFill>
                <a:latin typeface="+mj-lt"/>
              </a:rPr>
              <a:t>blueWin</a:t>
            </a:r>
            <a:r>
              <a:rPr lang="en-US" sz="1600" dirty="0">
                <a:solidFill>
                  <a:schemeClr val="bg1"/>
                </a:solidFill>
                <a:latin typeface="+mj-lt"/>
              </a:rPr>
              <a:t> - 1 blue team win, 0 red team win</a:t>
            </a:r>
          </a:p>
        </p:txBody>
      </p:sp>
    </p:spTree>
    <p:extLst>
      <p:ext uri="{BB962C8B-B14F-4D97-AF65-F5344CB8AC3E}">
        <p14:creationId xmlns:p14="http://schemas.microsoft.com/office/powerpoint/2010/main" val="377843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67CF5CF5-9778-482A-DBB1-D51A05669A4A}"/>
              </a:ext>
            </a:extLst>
          </p:cNvPr>
          <p:cNvGrpSpPr/>
          <p:nvPr/>
        </p:nvGrpSpPr>
        <p:grpSpPr>
          <a:xfrm>
            <a:off x="-18733" y="1"/>
            <a:ext cx="10692765" cy="6018212"/>
            <a:chOff x="0" y="772668"/>
            <a:chExt cx="10692765" cy="6014085"/>
          </a:xfrm>
        </p:grpSpPr>
        <p:pic>
          <p:nvPicPr>
            <p:cNvPr id="5" name="object 3">
              <a:extLst>
                <a:ext uri="{FF2B5EF4-FFF2-40B4-BE49-F238E27FC236}">
                  <a16:creationId xmlns:a16="http://schemas.microsoft.com/office/drawing/2014/main" id="{50CC775A-7644-8F4E-AC4D-AC003B347D6D}"/>
                </a:ext>
              </a:extLst>
            </p:cNvPr>
            <p:cNvPicPr/>
            <p:nvPr/>
          </p:nvPicPr>
          <p:blipFill>
            <a:blip r:embed="rId2" cstate="print"/>
            <a:stretch>
              <a:fillRect/>
            </a:stretch>
          </p:blipFill>
          <p:spPr>
            <a:xfrm>
              <a:off x="0" y="772668"/>
              <a:ext cx="10692384" cy="6013703"/>
            </a:xfrm>
            <a:prstGeom prst="rect">
              <a:avLst/>
            </a:prstGeom>
          </p:spPr>
        </p:pic>
        <p:pic>
          <p:nvPicPr>
            <p:cNvPr id="6" name="object 4">
              <a:extLst>
                <a:ext uri="{FF2B5EF4-FFF2-40B4-BE49-F238E27FC236}">
                  <a16:creationId xmlns:a16="http://schemas.microsoft.com/office/drawing/2014/main" id="{B9A67576-B91B-6841-7076-4333A07A53D4}"/>
                </a:ext>
              </a:extLst>
            </p:cNvPr>
            <p:cNvPicPr/>
            <p:nvPr/>
          </p:nvPicPr>
          <p:blipFill>
            <a:blip r:embed="rId3" cstate="print"/>
            <a:stretch>
              <a:fillRect/>
            </a:stretch>
          </p:blipFill>
          <p:spPr>
            <a:xfrm>
              <a:off x="0" y="772668"/>
              <a:ext cx="10692384" cy="6013703"/>
            </a:xfrm>
            <a:prstGeom prst="rect">
              <a:avLst/>
            </a:prstGeom>
          </p:spPr>
        </p:pic>
      </p:grpSp>
      <p:sp>
        <p:nvSpPr>
          <p:cNvPr id="3" name="TextBox 2">
            <a:extLst>
              <a:ext uri="{FF2B5EF4-FFF2-40B4-BE49-F238E27FC236}">
                <a16:creationId xmlns:a16="http://schemas.microsoft.com/office/drawing/2014/main" id="{FBCB7272-CDE5-407B-EE3A-E6C59A20EE6F}"/>
              </a:ext>
            </a:extLst>
          </p:cNvPr>
          <p:cNvSpPr txBox="1"/>
          <p:nvPr/>
        </p:nvSpPr>
        <p:spPr>
          <a:xfrm>
            <a:off x="298451" y="1776593"/>
            <a:ext cx="10058400" cy="1754326"/>
          </a:xfrm>
          <a:prstGeom prst="rect">
            <a:avLst/>
          </a:prstGeom>
          <a:noFill/>
        </p:spPr>
        <p:txBody>
          <a:bodyPr wrap="square" rtlCol="0">
            <a:spAutoFit/>
          </a:bodyPr>
          <a:lstStyle/>
          <a:p>
            <a:pPr algn="l" fontAlgn="base"/>
            <a:r>
              <a:rPr lang="en-US" b="1" i="0" dirty="0">
                <a:solidFill>
                  <a:schemeClr val="bg1"/>
                </a:solidFill>
                <a:effectLst/>
                <a:latin typeface="+mj-lt"/>
              </a:rPr>
              <a:t>The Dataset </a:t>
            </a:r>
            <a:r>
              <a:rPr lang="en-US" dirty="0">
                <a:solidFill>
                  <a:schemeClr val="bg1"/>
                </a:solidFill>
                <a:latin typeface="+mj-lt"/>
              </a:rPr>
              <a:t>–</a:t>
            </a:r>
            <a:r>
              <a:rPr lang="en-US" b="1" i="0" dirty="0">
                <a:solidFill>
                  <a:schemeClr val="bg1"/>
                </a:solidFill>
                <a:effectLst/>
                <a:latin typeface="+mj-lt"/>
              </a:rPr>
              <a:t> </a:t>
            </a:r>
            <a:r>
              <a:rPr lang="en-US" b="1" i="0" dirty="0">
                <a:solidFill>
                  <a:schemeClr val="bg1"/>
                </a:solidFill>
                <a:effectLst/>
                <a:latin typeface="+mj-lt"/>
                <a:hlinkClick r:id="rId4"/>
              </a:rPr>
              <a:t>League of Legends </a:t>
            </a:r>
            <a:r>
              <a:rPr lang="en-US" b="1" i="0" dirty="0" err="1">
                <a:solidFill>
                  <a:schemeClr val="bg1"/>
                </a:solidFill>
                <a:effectLst/>
                <a:latin typeface="+mj-lt"/>
                <a:hlinkClick r:id="rId4"/>
              </a:rPr>
              <a:t>SoloQ</a:t>
            </a:r>
            <a:r>
              <a:rPr lang="en-US" b="1" i="0" dirty="0">
                <a:solidFill>
                  <a:schemeClr val="bg1"/>
                </a:solidFill>
                <a:effectLst/>
                <a:latin typeface="+mj-lt"/>
                <a:hlinkClick r:id="rId4"/>
              </a:rPr>
              <a:t> matches at 15 minutes 2024 </a:t>
            </a:r>
            <a:r>
              <a:rPr lang="pt-PT" b="1" dirty="0" err="1">
                <a:solidFill>
                  <a:schemeClr val="bg1"/>
                </a:solidFill>
                <a:latin typeface="+mj-lt"/>
                <a:hlinkClick r:id="rId4"/>
              </a:rPr>
              <a:t>Dataset</a:t>
            </a:r>
            <a:endParaRPr lang="pt-PT" b="1" dirty="0">
              <a:solidFill>
                <a:schemeClr val="bg1"/>
              </a:solidFill>
              <a:latin typeface="+mj-lt"/>
            </a:endParaRPr>
          </a:p>
          <a:p>
            <a:pPr algn="l" fontAlgn="base"/>
            <a:r>
              <a:rPr lang="pt-PT" b="1" dirty="0" err="1">
                <a:solidFill>
                  <a:schemeClr val="bg1"/>
                </a:solidFill>
                <a:latin typeface="+mj-lt"/>
              </a:rPr>
              <a:t>How</a:t>
            </a:r>
            <a:r>
              <a:rPr lang="pt-PT" b="1" dirty="0">
                <a:solidFill>
                  <a:schemeClr val="bg1"/>
                </a:solidFill>
                <a:latin typeface="+mj-lt"/>
              </a:rPr>
              <a:t> </a:t>
            </a:r>
            <a:r>
              <a:rPr lang="pt-PT" b="1" dirty="0" err="1">
                <a:solidFill>
                  <a:schemeClr val="bg1"/>
                </a:solidFill>
                <a:latin typeface="+mj-lt"/>
              </a:rPr>
              <a:t>is</a:t>
            </a:r>
            <a:r>
              <a:rPr lang="pt-PT" b="1" dirty="0">
                <a:solidFill>
                  <a:schemeClr val="bg1"/>
                </a:solidFill>
                <a:latin typeface="+mj-lt"/>
              </a:rPr>
              <a:t> League </a:t>
            </a:r>
            <a:r>
              <a:rPr lang="pt-PT" b="1" dirty="0" err="1">
                <a:solidFill>
                  <a:schemeClr val="bg1"/>
                </a:solidFill>
                <a:latin typeface="+mj-lt"/>
              </a:rPr>
              <a:t>of</a:t>
            </a:r>
            <a:r>
              <a:rPr lang="pt-PT" b="1" dirty="0">
                <a:solidFill>
                  <a:schemeClr val="bg1"/>
                </a:solidFill>
                <a:latin typeface="+mj-lt"/>
              </a:rPr>
              <a:t> </a:t>
            </a:r>
            <a:r>
              <a:rPr lang="pt-PT" b="1" dirty="0" err="1">
                <a:solidFill>
                  <a:schemeClr val="bg1"/>
                </a:solidFill>
                <a:latin typeface="+mj-lt"/>
              </a:rPr>
              <a:t>Legends</a:t>
            </a:r>
            <a:r>
              <a:rPr lang="pt-PT" b="1" dirty="0">
                <a:solidFill>
                  <a:schemeClr val="bg1"/>
                </a:solidFill>
                <a:latin typeface="+mj-lt"/>
              </a:rPr>
              <a:t> </a:t>
            </a:r>
            <a:r>
              <a:rPr lang="pt-PT" b="1" dirty="0" err="1">
                <a:solidFill>
                  <a:schemeClr val="bg1"/>
                </a:solidFill>
                <a:latin typeface="+mj-lt"/>
              </a:rPr>
              <a:t>played</a:t>
            </a:r>
            <a:r>
              <a:rPr lang="pt-PT" b="1" dirty="0">
                <a:solidFill>
                  <a:schemeClr val="bg1"/>
                </a:solidFill>
                <a:latin typeface="+mj-lt"/>
              </a:rPr>
              <a:t>? </a:t>
            </a:r>
            <a:r>
              <a:rPr lang="pt-PT" dirty="0">
                <a:solidFill>
                  <a:schemeClr val="bg1"/>
                </a:solidFill>
                <a:latin typeface="+mj-lt"/>
              </a:rPr>
              <a:t>– </a:t>
            </a:r>
            <a:r>
              <a:rPr lang="pt-PT" b="1" dirty="0" err="1">
                <a:solidFill>
                  <a:schemeClr val="bg1"/>
                </a:solidFill>
                <a:latin typeface="+mj-lt"/>
                <a:hlinkClick r:id="rId5"/>
              </a:rPr>
              <a:t>Wikipedia</a:t>
            </a:r>
            <a:endParaRPr lang="pt-PT" b="1" dirty="0">
              <a:solidFill>
                <a:schemeClr val="bg1"/>
              </a:solidFill>
              <a:latin typeface="+mj-lt"/>
            </a:endParaRPr>
          </a:p>
          <a:p>
            <a:pPr algn="l" fontAlgn="base"/>
            <a:r>
              <a:rPr lang="pt-PT" b="1" dirty="0" err="1">
                <a:solidFill>
                  <a:schemeClr val="bg1"/>
                </a:solidFill>
                <a:latin typeface="+mj-lt"/>
              </a:rPr>
              <a:t>Where</a:t>
            </a:r>
            <a:r>
              <a:rPr lang="pt-PT" b="1" dirty="0">
                <a:solidFill>
                  <a:schemeClr val="bg1"/>
                </a:solidFill>
                <a:latin typeface="+mj-lt"/>
              </a:rPr>
              <a:t> can I </a:t>
            </a:r>
            <a:r>
              <a:rPr lang="pt-PT" b="1" dirty="0" err="1">
                <a:solidFill>
                  <a:schemeClr val="bg1"/>
                </a:solidFill>
                <a:latin typeface="+mj-lt"/>
              </a:rPr>
              <a:t>get</a:t>
            </a:r>
            <a:r>
              <a:rPr lang="pt-PT" b="1" dirty="0">
                <a:solidFill>
                  <a:schemeClr val="bg1"/>
                </a:solidFill>
                <a:latin typeface="+mj-lt"/>
              </a:rPr>
              <a:t> League </a:t>
            </a:r>
            <a:r>
              <a:rPr lang="pt-PT" b="1" dirty="0" err="1">
                <a:solidFill>
                  <a:schemeClr val="bg1"/>
                </a:solidFill>
                <a:latin typeface="+mj-lt"/>
              </a:rPr>
              <a:t>of</a:t>
            </a:r>
            <a:r>
              <a:rPr lang="pt-PT" b="1" dirty="0">
                <a:solidFill>
                  <a:schemeClr val="bg1"/>
                </a:solidFill>
                <a:latin typeface="+mj-lt"/>
              </a:rPr>
              <a:t> </a:t>
            </a:r>
            <a:r>
              <a:rPr lang="pt-PT" b="1" dirty="0" err="1">
                <a:solidFill>
                  <a:schemeClr val="bg1"/>
                </a:solidFill>
                <a:latin typeface="+mj-lt"/>
              </a:rPr>
              <a:t>Legends</a:t>
            </a:r>
            <a:r>
              <a:rPr lang="pt-PT" b="1" dirty="0">
                <a:solidFill>
                  <a:schemeClr val="bg1"/>
                </a:solidFill>
                <a:latin typeface="+mj-lt"/>
              </a:rPr>
              <a:t> </a:t>
            </a:r>
            <a:r>
              <a:rPr lang="pt-PT" b="1" dirty="0" err="1">
                <a:solidFill>
                  <a:schemeClr val="bg1"/>
                </a:solidFill>
                <a:latin typeface="+mj-lt"/>
              </a:rPr>
              <a:t>and</a:t>
            </a:r>
            <a:r>
              <a:rPr lang="pt-PT" b="1" dirty="0">
                <a:solidFill>
                  <a:schemeClr val="bg1"/>
                </a:solidFill>
                <a:latin typeface="+mj-lt"/>
              </a:rPr>
              <a:t> </a:t>
            </a:r>
            <a:r>
              <a:rPr lang="pt-PT" b="1" dirty="0" err="1">
                <a:solidFill>
                  <a:schemeClr val="bg1"/>
                </a:solidFill>
                <a:latin typeface="+mj-lt"/>
              </a:rPr>
              <a:t>official</a:t>
            </a:r>
            <a:r>
              <a:rPr lang="pt-PT" b="1" dirty="0">
                <a:solidFill>
                  <a:schemeClr val="bg1"/>
                </a:solidFill>
                <a:latin typeface="+mj-lt"/>
              </a:rPr>
              <a:t> </a:t>
            </a:r>
            <a:r>
              <a:rPr lang="pt-PT" b="1" dirty="0" err="1">
                <a:solidFill>
                  <a:schemeClr val="bg1"/>
                </a:solidFill>
                <a:latin typeface="+mj-lt"/>
              </a:rPr>
              <a:t>Information</a:t>
            </a:r>
            <a:r>
              <a:rPr lang="pt-PT" b="1" dirty="0">
                <a:solidFill>
                  <a:schemeClr val="bg1"/>
                </a:solidFill>
                <a:latin typeface="+mj-lt"/>
              </a:rPr>
              <a:t>? </a:t>
            </a:r>
            <a:r>
              <a:rPr lang="pt-PT" dirty="0">
                <a:solidFill>
                  <a:schemeClr val="bg1"/>
                </a:solidFill>
                <a:latin typeface="+mj-lt"/>
              </a:rPr>
              <a:t>– </a:t>
            </a:r>
            <a:r>
              <a:rPr lang="pt-PT" b="1" dirty="0" err="1">
                <a:solidFill>
                  <a:schemeClr val="bg1"/>
                </a:solidFill>
                <a:latin typeface="+mj-lt"/>
                <a:hlinkClick r:id="rId6"/>
              </a:rPr>
              <a:t>The</a:t>
            </a:r>
            <a:r>
              <a:rPr lang="pt-PT" b="1" dirty="0">
                <a:solidFill>
                  <a:schemeClr val="bg1"/>
                </a:solidFill>
                <a:latin typeface="+mj-lt"/>
                <a:hlinkClick r:id="rId6"/>
              </a:rPr>
              <a:t> </a:t>
            </a:r>
            <a:r>
              <a:rPr lang="pt-PT" b="1" dirty="0" err="1">
                <a:solidFill>
                  <a:schemeClr val="bg1"/>
                </a:solidFill>
                <a:latin typeface="+mj-lt"/>
                <a:hlinkClick r:id="rId6"/>
              </a:rPr>
              <a:t>Game’s</a:t>
            </a:r>
            <a:r>
              <a:rPr lang="pt-PT" b="1" dirty="0">
                <a:solidFill>
                  <a:schemeClr val="bg1"/>
                </a:solidFill>
                <a:latin typeface="+mj-lt"/>
                <a:hlinkClick r:id="rId6"/>
              </a:rPr>
              <a:t> Website</a:t>
            </a:r>
            <a:endParaRPr lang="pt-PT" b="1" dirty="0">
              <a:solidFill>
                <a:schemeClr val="bg1"/>
              </a:solidFill>
              <a:latin typeface="+mj-lt"/>
            </a:endParaRPr>
          </a:p>
          <a:p>
            <a:pPr algn="l" fontAlgn="base"/>
            <a:r>
              <a:rPr lang="pt-PT" b="1" dirty="0">
                <a:solidFill>
                  <a:schemeClr val="bg1"/>
                </a:solidFill>
                <a:latin typeface="+mj-lt"/>
                <a:hlinkClick r:id="rId7"/>
              </a:rPr>
              <a:t>Pandas </a:t>
            </a:r>
            <a:r>
              <a:rPr lang="pt-PT" b="1" dirty="0" err="1">
                <a:solidFill>
                  <a:schemeClr val="bg1"/>
                </a:solidFill>
                <a:latin typeface="+mj-lt"/>
                <a:hlinkClick r:id="rId7"/>
              </a:rPr>
              <a:t>Documentation</a:t>
            </a:r>
            <a:endParaRPr lang="pt-PT" b="1" dirty="0">
              <a:solidFill>
                <a:schemeClr val="bg1"/>
              </a:solidFill>
              <a:latin typeface="+mj-lt"/>
            </a:endParaRPr>
          </a:p>
          <a:p>
            <a:pPr algn="l" fontAlgn="base"/>
            <a:r>
              <a:rPr lang="pt-PT" b="1" dirty="0" err="1">
                <a:solidFill>
                  <a:schemeClr val="bg1"/>
                </a:solidFill>
                <a:latin typeface="+mj-lt"/>
                <a:hlinkClick r:id="rId7"/>
              </a:rPr>
              <a:t>NumPy</a:t>
            </a:r>
            <a:r>
              <a:rPr lang="pt-PT" b="1" dirty="0">
                <a:solidFill>
                  <a:schemeClr val="bg1"/>
                </a:solidFill>
                <a:latin typeface="+mj-lt"/>
                <a:hlinkClick r:id="rId7"/>
              </a:rPr>
              <a:t> </a:t>
            </a:r>
            <a:r>
              <a:rPr lang="pt-PT" b="1" dirty="0" err="1">
                <a:solidFill>
                  <a:schemeClr val="bg1"/>
                </a:solidFill>
                <a:latin typeface="+mj-lt"/>
                <a:hlinkClick r:id="rId7"/>
              </a:rPr>
              <a:t>Documentation</a:t>
            </a:r>
            <a:endParaRPr lang="pt-PT" dirty="0">
              <a:solidFill>
                <a:schemeClr val="bg1"/>
              </a:solidFill>
              <a:latin typeface="+mj-lt"/>
            </a:endParaRPr>
          </a:p>
          <a:p>
            <a:pPr algn="l" fontAlgn="base"/>
            <a:endParaRPr lang="pt-PT" dirty="0">
              <a:solidFill>
                <a:schemeClr val="bg1"/>
              </a:solidFill>
              <a:latin typeface="+mj-lt"/>
            </a:endParaRPr>
          </a:p>
        </p:txBody>
      </p:sp>
      <p:sp>
        <p:nvSpPr>
          <p:cNvPr id="9" name="object 2">
            <a:extLst>
              <a:ext uri="{FF2B5EF4-FFF2-40B4-BE49-F238E27FC236}">
                <a16:creationId xmlns:a16="http://schemas.microsoft.com/office/drawing/2014/main" id="{F1C810D5-CD92-0371-140C-0A855830E779}"/>
              </a:ext>
            </a:extLst>
          </p:cNvPr>
          <p:cNvSpPr txBox="1">
            <a:spLocks/>
          </p:cNvSpPr>
          <p:nvPr/>
        </p:nvSpPr>
        <p:spPr>
          <a:xfrm>
            <a:off x="-311150" y="912812"/>
            <a:ext cx="8305800" cy="753538"/>
          </a:xfrm>
          <a:prstGeom prst="rect">
            <a:avLst/>
          </a:prstGeom>
        </p:spPr>
        <p:txBody>
          <a:bodyPr vert="horz" wrap="square" lIns="0" tIns="266190" rIns="0" bIns="0" rtlCol="0">
            <a:spAutoFit/>
          </a:bodyPr>
          <a:lstStyle>
            <a:lvl1pPr>
              <a:defRPr sz="3150" b="0" i="0">
                <a:solidFill>
                  <a:schemeClr val="bg1"/>
                </a:solidFill>
                <a:latin typeface="Calibri"/>
                <a:ea typeface="+mj-ea"/>
                <a:cs typeface="Calibri"/>
              </a:defRPr>
            </a:lvl1pPr>
          </a:lstStyle>
          <a:p>
            <a:pPr marL="574714" algn="l">
              <a:spcBef>
                <a:spcPts val="105"/>
              </a:spcBef>
            </a:pPr>
            <a:r>
              <a:rPr lang="en-US" spc="-45" dirty="0"/>
              <a:t>Documentation</a:t>
            </a:r>
          </a:p>
        </p:txBody>
      </p:sp>
    </p:spTree>
    <p:extLst>
      <p:ext uri="{BB962C8B-B14F-4D97-AF65-F5344CB8AC3E}">
        <p14:creationId xmlns:p14="http://schemas.microsoft.com/office/powerpoint/2010/main" val="138616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EA62F31A-75C4-E16C-E83A-DCD337C271A8}"/>
              </a:ext>
            </a:extLst>
          </p:cNvPr>
          <p:cNvGrpSpPr/>
          <p:nvPr/>
        </p:nvGrpSpPr>
        <p:grpSpPr>
          <a:xfrm>
            <a:off x="-9948" y="-35455"/>
            <a:ext cx="10692765" cy="6014085"/>
            <a:chOff x="0" y="772668"/>
            <a:chExt cx="10692765" cy="6014085"/>
          </a:xfrm>
        </p:grpSpPr>
        <p:pic>
          <p:nvPicPr>
            <p:cNvPr id="5" name="object 3">
              <a:extLst>
                <a:ext uri="{FF2B5EF4-FFF2-40B4-BE49-F238E27FC236}">
                  <a16:creationId xmlns:a16="http://schemas.microsoft.com/office/drawing/2014/main" id="{249AD492-A3BC-24E8-3D66-9E73F8DC9B69}"/>
                </a:ext>
              </a:extLst>
            </p:cNvPr>
            <p:cNvPicPr/>
            <p:nvPr/>
          </p:nvPicPr>
          <p:blipFill>
            <a:blip r:embed="rId2" cstate="print"/>
            <a:stretch>
              <a:fillRect/>
            </a:stretch>
          </p:blipFill>
          <p:spPr>
            <a:xfrm>
              <a:off x="0" y="772668"/>
              <a:ext cx="10692384" cy="6013703"/>
            </a:xfrm>
            <a:prstGeom prst="rect">
              <a:avLst/>
            </a:prstGeom>
          </p:spPr>
        </p:pic>
        <p:pic>
          <p:nvPicPr>
            <p:cNvPr id="6" name="object 4">
              <a:extLst>
                <a:ext uri="{FF2B5EF4-FFF2-40B4-BE49-F238E27FC236}">
                  <a16:creationId xmlns:a16="http://schemas.microsoft.com/office/drawing/2014/main" id="{224C5C61-57A0-A9F4-46A2-CA4EA886F2B1}"/>
                </a:ext>
              </a:extLst>
            </p:cNvPr>
            <p:cNvPicPr/>
            <p:nvPr/>
          </p:nvPicPr>
          <p:blipFill>
            <a:blip r:embed="rId3" cstate="print"/>
            <a:stretch>
              <a:fillRect/>
            </a:stretch>
          </p:blipFill>
          <p:spPr>
            <a:xfrm>
              <a:off x="0" y="772668"/>
              <a:ext cx="10692384" cy="6013703"/>
            </a:xfrm>
            <a:prstGeom prst="rect">
              <a:avLst/>
            </a:prstGeom>
          </p:spPr>
        </p:pic>
      </p:grpSp>
      <p:sp>
        <p:nvSpPr>
          <p:cNvPr id="2" name="object 2"/>
          <p:cNvSpPr txBox="1">
            <a:spLocks noGrp="1"/>
          </p:cNvSpPr>
          <p:nvPr>
            <p:ph type="title"/>
          </p:nvPr>
        </p:nvSpPr>
        <p:spPr>
          <a:xfrm>
            <a:off x="-234950" y="455612"/>
            <a:ext cx="5257800" cy="753538"/>
          </a:xfrm>
          <a:prstGeom prst="rect">
            <a:avLst/>
          </a:prstGeom>
        </p:spPr>
        <p:txBody>
          <a:bodyPr vert="horz" wrap="square" lIns="0" tIns="266190" rIns="0" bIns="0" rtlCol="0">
            <a:spAutoFit/>
          </a:bodyPr>
          <a:lstStyle/>
          <a:p>
            <a:pPr marL="574714">
              <a:spcBef>
                <a:spcPts val="105"/>
              </a:spcBef>
            </a:pPr>
            <a:r>
              <a:rPr lang="pt-PT" spc="-45" dirty="0" err="1"/>
              <a:t>Tools</a:t>
            </a:r>
            <a:r>
              <a:rPr lang="pt-PT" spc="-45" dirty="0"/>
              <a:t> </a:t>
            </a:r>
            <a:r>
              <a:rPr lang="pt-PT" spc="-45" dirty="0" err="1"/>
              <a:t>and</a:t>
            </a:r>
            <a:r>
              <a:rPr lang="pt-PT" spc="-45" dirty="0"/>
              <a:t> </a:t>
            </a:r>
            <a:r>
              <a:rPr lang="pt-PT" spc="-45" dirty="0" err="1"/>
              <a:t>Algorithms</a:t>
            </a:r>
            <a:endParaRPr spc="-45" dirty="0"/>
          </a:p>
        </p:txBody>
      </p:sp>
      <p:sp>
        <p:nvSpPr>
          <p:cNvPr id="3" name="TextBox 2">
            <a:extLst>
              <a:ext uri="{FF2B5EF4-FFF2-40B4-BE49-F238E27FC236}">
                <a16:creationId xmlns:a16="http://schemas.microsoft.com/office/drawing/2014/main" id="{FBCB7272-CDE5-407B-EE3A-E6C59A20EE6F}"/>
              </a:ext>
            </a:extLst>
          </p:cNvPr>
          <p:cNvSpPr txBox="1"/>
          <p:nvPr/>
        </p:nvSpPr>
        <p:spPr>
          <a:xfrm>
            <a:off x="298450" y="1485478"/>
            <a:ext cx="10058400" cy="2031325"/>
          </a:xfrm>
          <a:prstGeom prst="rect">
            <a:avLst/>
          </a:prstGeom>
          <a:noFill/>
        </p:spPr>
        <p:txBody>
          <a:bodyPr wrap="square" rtlCol="0">
            <a:spAutoFit/>
          </a:bodyPr>
          <a:lstStyle/>
          <a:p>
            <a:pPr algn="just" fontAlgn="base"/>
            <a:r>
              <a:rPr lang="pt-PT" dirty="0" err="1">
                <a:solidFill>
                  <a:schemeClr val="bg1"/>
                </a:solidFill>
                <a:latin typeface="+mj-lt"/>
              </a:rPr>
              <a:t>We</a:t>
            </a:r>
            <a:r>
              <a:rPr lang="pt-PT" dirty="0">
                <a:solidFill>
                  <a:schemeClr val="bg1"/>
                </a:solidFill>
                <a:latin typeface="+mj-lt"/>
              </a:rPr>
              <a:t> </a:t>
            </a:r>
            <a:r>
              <a:rPr lang="pt-PT" dirty="0" err="1">
                <a:solidFill>
                  <a:schemeClr val="bg1"/>
                </a:solidFill>
                <a:latin typeface="+mj-lt"/>
              </a:rPr>
              <a:t>used</a:t>
            </a:r>
            <a:r>
              <a:rPr lang="pt-PT" dirty="0">
                <a:solidFill>
                  <a:schemeClr val="bg1"/>
                </a:solidFill>
                <a:latin typeface="+mj-lt"/>
              </a:rPr>
              <a:t> Pandas, </a:t>
            </a:r>
            <a:r>
              <a:rPr lang="pt-PT" dirty="0" err="1">
                <a:solidFill>
                  <a:schemeClr val="bg1"/>
                </a:solidFill>
                <a:latin typeface="+mj-lt"/>
              </a:rPr>
              <a:t>NumPy</a:t>
            </a:r>
            <a:r>
              <a:rPr lang="pt-PT" dirty="0">
                <a:solidFill>
                  <a:schemeClr val="bg1"/>
                </a:solidFill>
                <a:latin typeface="+mj-lt"/>
              </a:rPr>
              <a:t>, </a:t>
            </a:r>
            <a:r>
              <a:rPr lang="pt-PT" dirty="0" err="1">
                <a:solidFill>
                  <a:schemeClr val="bg1"/>
                </a:solidFill>
                <a:latin typeface="+mj-lt"/>
              </a:rPr>
              <a:t>Pycaret</a:t>
            </a:r>
            <a:r>
              <a:rPr lang="pt-PT" dirty="0">
                <a:solidFill>
                  <a:schemeClr val="bg1"/>
                </a:solidFill>
                <a:latin typeface="+mj-lt"/>
              </a:rPr>
              <a:t>, </a:t>
            </a:r>
            <a:r>
              <a:rPr lang="pt-PT" dirty="0" err="1">
                <a:solidFill>
                  <a:schemeClr val="bg1"/>
                </a:solidFill>
                <a:latin typeface="+mj-lt"/>
              </a:rPr>
              <a:t>Matplotlib</a:t>
            </a:r>
            <a:r>
              <a:rPr lang="pt-PT" dirty="0">
                <a:solidFill>
                  <a:schemeClr val="bg1"/>
                </a:solidFill>
                <a:latin typeface="+mj-lt"/>
              </a:rPr>
              <a:t> </a:t>
            </a:r>
            <a:r>
              <a:rPr lang="pt-PT" dirty="0" err="1">
                <a:solidFill>
                  <a:schemeClr val="bg1"/>
                </a:solidFill>
                <a:latin typeface="+mj-lt"/>
              </a:rPr>
              <a:t>and</a:t>
            </a:r>
            <a:r>
              <a:rPr lang="pt-PT" dirty="0">
                <a:solidFill>
                  <a:schemeClr val="bg1"/>
                </a:solidFill>
                <a:latin typeface="+mj-lt"/>
              </a:rPr>
              <a:t> </a:t>
            </a:r>
            <a:r>
              <a:rPr lang="pt-PT" dirty="0" err="1">
                <a:solidFill>
                  <a:schemeClr val="bg1"/>
                </a:solidFill>
                <a:latin typeface="+mj-lt"/>
              </a:rPr>
              <a:t>seaborn</a:t>
            </a:r>
            <a:r>
              <a:rPr lang="pt-PT" dirty="0">
                <a:solidFill>
                  <a:schemeClr val="bg1"/>
                </a:solidFill>
                <a:latin typeface="+mj-lt"/>
              </a:rPr>
              <a:t> as </a:t>
            </a:r>
            <a:r>
              <a:rPr lang="pt-PT" dirty="0" err="1">
                <a:solidFill>
                  <a:schemeClr val="bg1"/>
                </a:solidFill>
                <a:latin typeface="+mj-lt"/>
              </a:rPr>
              <a:t>our</a:t>
            </a:r>
            <a:r>
              <a:rPr lang="pt-PT" dirty="0">
                <a:solidFill>
                  <a:schemeClr val="bg1"/>
                </a:solidFill>
                <a:latin typeface="+mj-lt"/>
              </a:rPr>
              <a:t> </a:t>
            </a:r>
            <a:r>
              <a:rPr lang="pt-PT" dirty="0" err="1">
                <a:solidFill>
                  <a:schemeClr val="bg1"/>
                </a:solidFill>
                <a:latin typeface="+mj-lt"/>
              </a:rPr>
              <a:t>tools</a:t>
            </a:r>
            <a:r>
              <a:rPr lang="pt-PT" dirty="0">
                <a:solidFill>
                  <a:schemeClr val="bg1"/>
                </a:solidFill>
                <a:latin typeface="+mj-lt"/>
              </a:rPr>
              <a:t> for </a:t>
            </a:r>
            <a:r>
              <a:rPr lang="pt-PT" dirty="0" err="1">
                <a:solidFill>
                  <a:schemeClr val="bg1"/>
                </a:solidFill>
                <a:latin typeface="+mj-lt"/>
              </a:rPr>
              <a:t>this</a:t>
            </a:r>
            <a:r>
              <a:rPr lang="pt-PT" dirty="0">
                <a:solidFill>
                  <a:schemeClr val="bg1"/>
                </a:solidFill>
                <a:latin typeface="+mj-lt"/>
              </a:rPr>
              <a:t> </a:t>
            </a:r>
            <a:r>
              <a:rPr lang="pt-PT" dirty="0" err="1">
                <a:solidFill>
                  <a:schemeClr val="bg1"/>
                </a:solidFill>
                <a:latin typeface="+mj-lt"/>
              </a:rPr>
              <a:t>project</a:t>
            </a:r>
            <a:r>
              <a:rPr lang="pt-PT" dirty="0">
                <a:solidFill>
                  <a:schemeClr val="bg1"/>
                </a:solidFill>
                <a:latin typeface="+mj-lt"/>
              </a:rPr>
              <a:t>. </a:t>
            </a:r>
          </a:p>
          <a:p>
            <a:pPr algn="just" fontAlgn="base"/>
            <a:r>
              <a:rPr lang="pt-PT" dirty="0" err="1">
                <a:solidFill>
                  <a:schemeClr val="bg1"/>
                </a:solidFill>
                <a:latin typeface="+mj-lt"/>
              </a:rPr>
              <a:t>Decision</a:t>
            </a:r>
            <a:r>
              <a:rPr lang="pt-PT" dirty="0">
                <a:solidFill>
                  <a:schemeClr val="bg1"/>
                </a:solidFill>
                <a:latin typeface="+mj-lt"/>
              </a:rPr>
              <a:t> </a:t>
            </a:r>
            <a:r>
              <a:rPr lang="pt-PT" dirty="0" err="1">
                <a:solidFill>
                  <a:schemeClr val="bg1"/>
                </a:solidFill>
                <a:latin typeface="+mj-lt"/>
              </a:rPr>
              <a:t>Trees</a:t>
            </a:r>
            <a:r>
              <a:rPr lang="pt-PT" dirty="0">
                <a:solidFill>
                  <a:schemeClr val="bg1"/>
                </a:solidFill>
                <a:latin typeface="+mj-lt"/>
              </a:rPr>
              <a:t> </a:t>
            </a:r>
            <a:r>
              <a:rPr lang="pt-PT" dirty="0" err="1">
                <a:solidFill>
                  <a:schemeClr val="bg1"/>
                </a:solidFill>
                <a:latin typeface="+mj-lt"/>
              </a:rPr>
              <a:t>might</a:t>
            </a:r>
            <a:r>
              <a:rPr lang="pt-PT" dirty="0">
                <a:solidFill>
                  <a:schemeClr val="bg1"/>
                </a:solidFill>
                <a:latin typeface="+mj-lt"/>
              </a:rPr>
              <a:t> </a:t>
            </a:r>
            <a:r>
              <a:rPr lang="pt-PT" dirty="0" err="1">
                <a:solidFill>
                  <a:schemeClr val="bg1"/>
                </a:solidFill>
                <a:latin typeface="+mj-lt"/>
              </a:rPr>
              <a:t>be</a:t>
            </a:r>
            <a:r>
              <a:rPr lang="pt-PT" dirty="0">
                <a:solidFill>
                  <a:schemeClr val="bg1"/>
                </a:solidFill>
                <a:latin typeface="+mj-lt"/>
              </a:rPr>
              <a:t> a </a:t>
            </a:r>
            <a:r>
              <a:rPr lang="pt-PT" dirty="0" err="1">
                <a:solidFill>
                  <a:schemeClr val="bg1"/>
                </a:solidFill>
                <a:latin typeface="+mj-lt"/>
              </a:rPr>
              <a:t>good</a:t>
            </a:r>
            <a:r>
              <a:rPr lang="pt-PT" dirty="0">
                <a:solidFill>
                  <a:schemeClr val="bg1"/>
                </a:solidFill>
                <a:latin typeface="+mj-lt"/>
              </a:rPr>
              <a:t> </a:t>
            </a:r>
            <a:r>
              <a:rPr lang="pt-PT" dirty="0" err="1">
                <a:solidFill>
                  <a:schemeClr val="bg1"/>
                </a:solidFill>
                <a:latin typeface="+mj-lt"/>
              </a:rPr>
              <a:t>solution</a:t>
            </a:r>
            <a:r>
              <a:rPr lang="pt-PT" dirty="0">
                <a:solidFill>
                  <a:schemeClr val="bg1"/>
                </a:solidFill>
                <a:latin typeface="+mj-lt"/>
              </a:rPr>
              <a:t> for </a:t>
            </a:r>
            <a:r>
              <a:rPr lang="pt-PT" dirty="0" err="1">
                <a:solidFill>
                  <a:schemeClr val="bg1"/>
                </a:solidFill>
                <a:latin typeface="+mj-lt"/>
              </a:rPr>
              <a:t>us</a:t>
            </a:r>
            <a:r>
              <a:rPr lang="pt-PT" dirty="0">
                <a:solidFill>
                  <a:schemeClr val="bg1"/>
                </a:solidFill>
                <a:latin typeface="+mj-lt"/>
              </a:rPr>
              <a:t>, </a:t>
            </a:r>
            <a:r>
              <a:rPr lang="pt-PT" dirty="0" err="1">
                <a:solidFill>
                  <a:schemeClr val="bg1"/>
                </a:solidFill>
                <a:latin typeface="+mj-lt"/>
              </a:rPr>
              <a:t>based</a:t>
            </a:r>
            <a:r>
              <a:rPr lang="pt-PT" dirty="0">
                <a:solidFill>
                  <a:schemeClr val="bg1"/>
                </a:solidFill>
                <a:latin typeface="+mj-lt"/>
              </a:rPr>
              <a:t> </a:t>
            </a:r>
            <a:r>
              <a:rPr lang="pt-PT" dirty="0" err="1">
                <a:solidFill>
                  <a:schemeClr val="bg1"/>
                </a:solidFill>
                <a:latin typeface="+mj-lt"/>
              </a:rPr>
              <a:t>on</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a:t>
            </a:r>
            <a:r>
              <a:rPr lang="pt-PT" dirty="0" err="1">
                <a:solidFill>
                  <a:schemeClr val="bg1"/>
                </a:solidFill>
                <a:latin typeface="+mj-lt"/>
              </a:rPr>
              <a:t>fact</a:t>
            </a:r>
            <a:r>
              <a:rPr lang="pt-PT" dirty="0">
                <a:solidFill>
                  <a:schemeClr val="bg1"/>
                </a:solidFill>
                <a:latin typeface="+mj-lt"/>
              </a:rPr>
              <a:t> </a:t>
            </a:r>
            <a:r>
              <a:rPr lang="pt-PT" dirty="0" err="1">
                <a:solidFill>
                  <a:schemeClr val="bg1"/>
                </a:solidFill>
                <a:latin typeface="+mj-lt"/>
              </a:rPr>
              <a:t>that</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a:t>
            </a:r>
            <a:r>
              <a:rPr lang="pt-PT" dirty="0" err="1">
                <a:solidFill>
                  <a:schemeClr val="bg1"/>
                </a:solidFill>
                <a:latin typeface="+mj-lt"/>
              </a:rPr>
              <a:t>dataset</a:t>
            </a:r>
            <a:r>
              <a:rPr lang="pt-PT" dirty="0">
                <a:solidFill>
                  <a:schemeClr val="bg1"/>
                </a:solidFill>
                <a:latin typeface="+mj-lt"/>
              </a:rPr>
              <a:t> </a:t>
            </a:r>
            <a:r>
              <a:rPr lang="pt-PT" dirty="0" err="1">
                <a:solidFill>
                  <a:schemeClr val="bg1"/>
                </a:solidFill>
                <a:latin typeface="+mj-lt"/>
              </a:rPr>
              <a:t>has</a:t>
            </a:r>
            <a:r>
              <a:rPr lang="pt-PT" dirty="0">
                <a:solidFill>
                  <a:schemeClr val="bg1"/>
                </a:solidFill>
                <a:latin typeface="+mj-lt"/>
              </a:rPr>
              <a:t> </a:t>
            </a:r>
            <a:r>
              <a:rPr lang="pt-PT" dirty="0" err="1">
                <a:solidFill>
                  <a:schemeClr val="bg1"/>
                </a:solidFill>
                <a:latin typeface="+mj-lt"/>
              </a:rPr>
              <a:t>multiple</a:t>
            </a:r>
            <a:r>
              <a:rPr lang="pt-PT" dirty="0">
                <a:solidFill>
                  <a:schemeClr val="bg1"/>
                </a:solidFill>
                <a:latin typeface="+mj-lt"/>
              </a:rPr>
              <a:t> </a:t>
            </a:r>
            <a:r>
              <a:rPr lang="pt-PT" dirty="0" err="1">
                <a:solidFill>
                  <a:schemeClr val="bg1"/>
                </a:solidFill>
                <a:latin typeface="+mj-lt"/>
              </a:rPr>
              <a:t>statistics</a:t>
            </a:r>
            <a:r>
              <a:rPr lang="pt-PT" dirty="0">
                <a:solidFill>
                  <a:schemeClr val="bg1"/>
                </a:solidFill>
                <a:latin typeface="+mj-lt"/>
              </a:rPr>
              <a:t> </a:t>
            </a:r>
            <a:r>
              <a:rPr lang="pt-PT" dirty="0" err="1">
                <a:solidFill>
                  <a:schemeClr val="bg1"/>
                </a:solidFill>
                <a:latin typeface="+mj-lt"/>
              </a:rPr>
              <a:t>of</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game </a:t>
            </a:r>
            <a:r>
              <a:rPr lang="pt-PT" dirty="0" err="1">
                <a:solidFill>
                  <a:schemeClr val="bg1"/>
                </a:solidFill>
                <a:latin typeface="+mj-lt"/>
              </a:rPr>
              <a:t>and</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final </a:t>
            </a:r>
            <a:r>
              <a:rPr lang="pt-PT" dirty="0" err="1">
                <a:solidFill>
                  <a:schemeClr val="bg1"/>
                </a:solidFill>
                <a:latin typeface="+mj-lt"/>
              </a:rPr>
              <a:t>result</a:t>
            </a:r>
            <a:r>
              <a:rPr lang="pt-PT" dirty="0">
                <a:solidFill>
                  <a:schemeClr val="bg1"/>
                </a:solidFill>
                <a:latin typeface="+mj-lt"/>
              </a:rPr>
              <a:t>. </a:t>
            </a:r>
            <a:r>
              <a:rPr lang="pt-PT" dirty="0" err="1">
                <a:solidFill>
                  <a:schemeClr val="bg1"/>
                </a:solidFill>
                <a:latin typeface="+mj-lt"/>
              </a:rPr>
              <a:t>Could</a:t>
            </a:r>
            <a:r>
              <a:rPr lang="pt-PT" dirty="0">
                <a:solidFill>
                  <a:schemeClr val="bg1"/>
                </a:solidFill>
                <a:latin typeface="+mj-lt"/>
              </a:rPr>
              <a:t> </a:t>
            </a:r>
            <a:r>
              <a:rPr lang="pt-PT" dirty="0" err="1">
                <a:solidFill>
                  <a:schemeClr val="bg1"/>
                </a:solidFill>
                <a:latin typeface="+mj-lt"/>
              </a:rPr>
              <a:t>also</a:t>
            </a:r>
            <a:r>
              <a:rPr lang="pt-PT" dirty="0">
                <a:solidFill>
                  <a:schemeClr val="bg1"/>
                </a:solidFill>
                <a:latin typeface="+mj-lt"/>
              </a:rPr>
              <a:t> </a:t>
            </a:r>
            <a:r>
              <a:rPr lang="pt-PT" dirty="0" err="1">
                <a:solidFill>
                  <a:schemeClr val="bg1"/>
                </a:solidFill>
                <a:latin typeface="+mj-lt"/>
              </a:rPr>
              <a:t>have</a:t>
            </a:r>
            <a:r>
              <a:rPr lang="pt-PT" dirty="0">
                <a:solidFill>
                  <a:schemeClr val="bg1"/>
                </a:solidFill>
                <a:latin typeface="+mj-lt"/>
              </a:rPr>
              <a:t> </a:t>
            </a:r>
            <a:r>
              <a:rPr lang="pt-PT" dirty="0" err="1">
                <a:solidFill>
                  <a:schemeClr val="bg1"/>
                </a:solidFill>
                <a:latin typeface="+mj-lt"/>
              </a:rPr>
              <a:t>various</a:t>
            </a:r>
            <a:r>
              <a:rPr lang="pt-PT" dirty="0">
                <a:solidFill>
                  <a:schemeClr val="bg1"/>
                </a:solidFill>
                <a:latin typeface="+mj-lt"/>
              </a:rPr>
              <a:t> </a:t>
            </a:r>
            <a:r>
              <a:rPr lang="pt-PT" dirty="0" err="1">
                <a:solidFill>
                  <a:schemeClr val="bg1"/>
                </a:solidFill>
                <a:latin typeface="+mj-lt"/>
              </a:rPr>
              <a:t>ways</a:t>
            </a:r>
            <a:r>
              <a:rPr lang="pt-PT" dirty="0">
                <a:solidFill>
                  <a:schemeClr val="bg1"/>
                </a:solidFill>
                <a:latin typeface="+mj-lt"/>
              </a:rPr>
              <a:t> </a:t>
            </a:r>
            <a:r>
              <a:rPr lang="pt-PT" dirty="0" err="1">
                <a:solidFill>
                  <a:schemeClr val="bg1"/>
                </a:solidFill>
                <a:latin typeface="+mj-lt"/>
              </a:rPr>
              <a:t>of</a:t>
            </a:r>
            <a:r>
              <a:rPr lang="pt-PT" dirty="0">
                <a:solidFill>
                  <a:schemeClr val="bg1"/>
                </a:solidFill>
                <a:latin typeface="+mj-lt"/>
              </a:rPr>
              <a:t> </a:t>
            </a:r>
            <a:r>
              <a:rPr lang="pt-PT" dirty="0" err="1">
                <a:solidFill>
                  <a:schemeClr val="bg1"/>
                </a:solidFill>
                <a:latin typeface="+mj-lt"/>
              </a:rPr>
              <a:t>organizing</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a:t>
            </a:r>
            <a:r>
              <a:rPr lang="pt-PT" dirty="0" err="1">
                <a:solidFill>
                  <a:schemeClr val="bg1"/>
                </a:solidFill>
                <a:latin typeface="+mj-lt"/>
              </a:rPr>
              <a:t>tree</a:t>
            </a:r>
            <a:r>
              <a:rPr lang="pt-PT" dirty="0">
                <a:solidFill>
                  <a:schemeClr val="bg1"/>
                </a:solidFill>
                <a:latin typeface="+mj-lt"/>
              </a:rPr>
              <a:t>.</a:t>
            </a:r>
          </a:p>
          <a:p>
            <a:pPr algn="just" fontAlgn="base"/>
            <a:endParaRPr lang="pt-PT" dirty="0">
              <a:solidFill>
                <a:schemeClr val="bg1"/>
              </a:solidFill>
              <a:latin typeface="+mj-lt"/>
            </a:endParaRPr>
          </a:p>
          <a:p>
            <a:pPr algn="just" fontAlgn="base"/>
            <a:r>
              <a:rPr lang="pt-PT" dirty="0" err="1">
                <a:solidFill>
                  <a:schemeClr val="bg1"/>
                </a:solidFill>
                <a:latin typeface="+mj-lt"/>
              </a:rPr>
              <a:t>Ultimately</a:t>
            </a:r>
            <a:r>
              <a:rPr lang="pt-PT" dirty="0">
                <a:solidFill>
                  <a:schemeClr val="bg1"/>
                </a:solidFill>
                <a:latin typeface="+mj-lt"/>
              </a:rPr>
              <a:t>, </a:t>
            </a:r>
            <a:r>
              <a:rPr lang="pt-PT" dirty="0" err="1">
                <a:solidFill>
                  <a:schemeClr val="bg1"/>
                </a:solidFill>
                <a:latin typeface="+mj-lt"/>
              </a:rPr>
              <a:t>the</a:t>
            </a:r>
            <a:r>
              <a:rPr lang="pt-PT" dirty="0">
                <a:solidFill>
                  <a:schemeClr val="bg1"/>
                </a:solidFill>
                <a:latin typeface="+mj-lt"/>
              </a:rPr>
              <a:t> </a:t>
            </a:r>
            <a:r>
              <a:rPr lang="pt-PT" dirty="0" err="1">
                <a:solidFill>
                  <a:schemeClr val="bg1"/>
                </a:solidFill>
                <a:latin typeface="+mj-lt"/>
              </a:rPr>
              <a:t>goal</a:t>
            </a:r>
            <a:r>
              <a:rPr lang="pt-PT" dirty="0">
                <a:solidFill>
                  <a:schemeClr val="bg1"/>
                </a:solidFill>
                <a:latin typeface="+mj-lt"/>
              </a:rPr>
              <a:t> </a:t>
            </a:r>
            <a:r>
              <a:rPr lang="pt-PT" dirty="0" err="1">
                <a:solidFill>
                  <a:schemeClr val="bg1"/>
                </a:solidFill>
                <a:latin typeface="+mj-lt"/>
              </a:rPr>
              <a:t>is</a:t>
            </a:r>
            <a:r>
              <a:rPr lang="pt-PT" dirty="0">
                <a:solidFill>
                  <a:schemeClr val="bg1"/>
                </a:solidFill>
                <a:latin typeface="+mj-lt"/>
              </a:rPr>
              <a:t> to </a:t>
            </a:r>
            <a:r>
              <a:rPr lang="pt-PT" dirty="0" err="1">
                <a:solidFill>
                  <a:schemeClr val="bg1"/>
                </a:solidFill>
                <a:latin typeface="+mj-lt"/>
              </a:rPr>
              <a:t>discern</a:t>
            </a:r>
            <a:r>
              <a:rPr lang="pt-PT" dirty="0">
                <a:solidFill>
                  <a:schemeClr val="bg1"/>
                </a:solidFill>
                <a:latin typeface="+mj-lt"/>
              </a:rPr>
              <a:t> </a:t>
            </a:r>
            <a:r>
              <a:rPr lang="pt-PT" dirty="0" err="1">
                <a:solidFill>
                  <a:schemeClr val="bg1"/>
                </a:solidFill>
                <a:latin typeface="+mj-lt"/>
              </a:rPr>
              <a:t>correctly</a:t>
            </a:r>
            <a:r>
              <a:rPr lang="pt-PT" dirty="0">
                <a:solidFill>
                  <a:schemeClr val="bg1"/>
                </a:solidFill>
                <a:latin typeface="+mj-lt"/>
              </a:rPr>
              <a:t> </a:t>
            </a:r>
            <a:r>
              <a:rPr lang="pt-PT" dirty="0" err="1">
                <a:solidFill>
                  <a:schemeClr val="bg1"/>
                </a:solidFill>
                <a:latin typeface="+mj-lt"/>
              </a:rPr>
              <a:t>if</a:t>
            </a:r>
            <a:r>
              <a:rPr lang="pt-PT" dirty="0">
                <a:solidFill>
                  <a:schemeClr val="bg1"/>
                </a:solidFill>
                <a:latin typeface="+mj-lt"/>
              </a:rPr>
              <a:t> a game, </a:t>
            </a:r>
            <a:r>
              <a:rPr lang="pt-PT" dirty="0" err="1">
                <a:solidFill>
                  <a:schemeClr val="bg1"/>
                </a:solidFill>
                <a:latin typeface="+mj-lt"/>
              </a:rPr>
              <a:t>based</a:t>
            </a:r>
            <a:r>
              <a:rPr lang="pt-PT" dirty="0">
                <a:solidFill>
                  <a:schemeClr val="bg1"/>
                </a:solidFill>
                <a:latin typeface="+mj-lt"/>
              </a:rPr>
              <a:t> </a:t>
            </a:r>
            <a:r>
              <a:rPr lang="pt-PT" dirty="0" err="1">
                <a:solidFill>
                  <a:schemeClr val="bg1"/>
                </a:solidFill>
                <a:latin typeface="+mj-lt"/>
              </a:rPr>
              <a:t>on</a:t>
            </a:r>
            <a:r>
              <a:rPr lang="pt-PT" dirty="0">
                <a:solidFill>
                  <a:schemeClr val="bg1"/>
                </a:solidFill>
                <a:latin typeface="+mj-lt"/>
              </a:rPr>
              <a:t> </a:t>
            </a:r>
            <a:r>
              <a:rPr lang="pt-PT" dirty="0" err="1">
                <a:solidFill>
                  <a:schemeClr val="bg1"/>
                </a:solidFill>
                <a:latin typeface="+mj-lt"/>
              </a:rPr>
              <a:t>its</a:t>
            </a:r>
            <a:r>
              <a:rPr lang="pt-PT" dirty="0">
                <a:solidFill>
                  <a:schemeClr val="bg1"/>
                </a:solidFill>
                <a:latin typeface="+mj-lt"/>
              </a:rPr>
              <a:t> 15 minute data, </a:t>
            </a:r>
            <a:r>
              <a:rPr lang="pt-PT" dirty="0" err="1">
                <a:solidFill>
                  <a:schemeClr val="bg1"/>
                </a:solidFill>
                <a:latin typeface="+mj-lt"/>
              </a:rPr>
              <a:t>resulted</a:t>
            </a:r>
            <a:r>
              <a:rPr lang="pt-PT" dirty="0">
                <a:solidFill>
                  <a:schemeClr val="bg1"/>
                </a:solidFill>
                <a:latin typeface="+mj-lt"/>
              </a:rPr>
              <a:t> in a </a:t>
            </a:r>
            <a:r>
              <a:rPr lang="pt-PT" dirty="0" err="1">
                <a:solidFill>
                  <a:schemeClr val="bg1"/>
                </a:solidFill>
                <a:latin typeface="+mj-lt"/>
              </a:rPr>
              <a:t>win</a:t>
            </a:r>
            <a:r>
              <a:rPr lang="pt-PT" dirty="0">
                <a:solidFill>
                  <a:schemeClr val="bg1"/>
                </a:solidFill>
                <a:latin typeface="+mj-lt"/>
              </a:rPr>
              <a:t> </a:t>
            </a:r>
            <a:r>
              <a:rPr lang="pt-PT" dirty="0" err="1">
                <a:solidFill>
                  <a:schemeClr val="bg1"/>
                </a:solidFill>
                <a:latin typeface="+mj-lt"/>
              </a:rPr>
              <a:t>or</a:t>
            </a:r>
            <a:r>
              <a:rPr lang="pt-PT" dirty="0">
                <a:solidFill>
                  <a:schemeClr val="bg1"/>
                </a:solidFill>
                <a:latin typeface="+mj-lt"/>
              </a:rPr>
              <a:t> </a:t>
            </a:r>
            <a:r>
              <a:rPr lang="pt-PT" dirty="0" err="1">
                <a:solidFill>
                  <a:schemeClr val="bg1"/>
                </a:solidFill>
                <a:latin typeface="+mj-lt"/>
              </a:rPr>
              <a:t>not</a:t>
            </a:r>
            <a:r>
              <a:rPr lang="pt-PT" dirty="0">
                <a:solidFill>
                  <a:schemeClr val="bg1"/>
                </a:solidFill>
                <a:latin typeface="+mj-lt"/>
              </a:rPr>
              <a:t>, </a:t>
            </a:r>
            <a:r>
              <a:rPr lang="pt-PT" dirty="0" err="1">
                <a:solidFill>
                  <a:schemeClr val="bg1"/>
                </a:solidFill>
                <a:latin typeface="+mj-lt"/>
              </a:rPr>
              <a:t>and</a:t>
            </a:r>
            <a:r>
              <a:rPr lang="pt-PT" dirty="0">
                <a:solidFill>
                  <a:schemeClr val="bg1"/>
                </a:solidFill>
                <a:latin typeface="+mj-lt"/>
              </a:rPr>
              <a:t> </a:t>
            </a:r>
            <a:r>
              <a:rPr lang="pt-PT" dirty="0" err="1">
                <a:solidFill>
                  <a:schemeClr val="bg1"/>
                </a:solidFill>
                <a:latin typeface="+mj-lt"/>
              </a:rPr>
              <a:t>thus</a:t>
            </a:r>
            <a:r>
              <a:rPr lang="pt-PT" dirty="0">
                <a:solidFill>
                  <a:schemeClr val="bg1"/>
                </a:solidFill>
                <a:latin typeface="+mj-lt"/>
              </a:rPr>
              <a:t> K-</a:t>
            </a:r>
            <a:r>
              <a:rPr lang="pt-PT" dirty="0" err="1">
                <a:solidFill>
                  <a:schemeClr val="bg1"/>
                </a:solidFill>
                <a:latin typeface="+mj-lt"/>
              </a:rPr>
              <a:t>Nearest</a:t>
            </a:r>
            <a:r>
              <a:rPr lang="pt-PT" dirty="0">
                <a:solidFill>
                  <a:schemeClr val="bg1"/>
                </a:solidFill>
                <a:latin typeface="+mj-lt"/>
              </a:rPr>
              <a:t> </a:t>
            </a:r>
            <a:r>
              <a:rPr lang="pt-PT" dirty="0" err="1">
                <a:solidFill>
                  <a:schemeClr val="bg1"/>
                </a:solidFill>
                <a:latin typeface="+mj-lt"/>
              </a:rPr>
              <a:t>Neighbors</a:t>
            </a:r>
            <a:r>
              <a:rPr lang="pt-PT" dirty="0">
                <a:solidFill>
                  <a:schemeClr val="bg1"/>
                </a:solidFill>
                <a:latin typeface="+mj-lt"/>
              </a:rPr>
              <a:t> </a:t>
            </a:r>
            <a:r>
              <a:rPr lang="pt-PT" dirty="0" err="1">
                <a:solidFill>
                  <a:schemeClr val="bg1"/>
                </a:solidFill>
                <a:latin typeface="+mj-lt"/>
              </a:rPr>
              <a:t>and</a:t>
            </a:r>
            <a:r>
              <a:rPr lang="pt-PT" dirty="0">
                <a:solidFill>
                  <a:schemeClr val="bg1"/>
                </a:solidFill>
                <a:latin typeface="+mj-lt"/>
              </a:rPr>
              <a:t> </a:t>
            </a:r>
            <a:r>
              <a:rPr lang="pt-PT" dirty="0" err="1">
                <a:solidFill>
                  <a:schemeClr val="bg1"/>
                </a:solidFill>
                <a:latin typeface="+mj-lt"/>
              </a:rPr>
              <a:t>Support</a:t>
            </a:r>
            <a:r>
              <a:rPr lang="pt-PT" dirty="0">
                <a:solidFill>
                  <a:schemeClr val="bg1"/>
                </a:solidFill>
                <a:latin typeface="+mj-lt"/>
              </a:rPr>
              <a:t> </a:t>
            </a:r>
            <a:r>
              <a:rPr lang="pt-PT" dirty="0" err="1">
                <a:solidFill>
                  <a:schemeClr val="bg1"/>
                </a:solidFill>
                <a:latin typeface="+mj-lt"/>
              </a:rPr>
              <a:t>Vector</a:t>
            </a:r>
            <a:r>
              <a:rPr lang="pt-PT" dirty="0">
                <a:solidFill>
                  <a:schemeClr val="bg1"/>
                </a:solidFill>
                <a:latin typeface="+mj-lt"/>
              </a:rPr>
              <a:t> </a:t>
            </a:r>
            <a:r>
              <a:rPr lang="pt-PT" dirty="0" err="1">
                <a:solidFill>
                  <a:schemeClr val="bg1"/>
                </a:solidFill>
                <a:latin typeface="+mj-lt"/>
              </a:rPr>
              <a:t>Machines</a:t>
            </a:r>
            <a:r>
              <a:rPr lang="pt-PT" dirty="0">
                <a:solidFill>
                  <a:schemeClr val="bg1"/>
                </a:solidFill>
                <a:latin typeface="+mj-lt"/>
              </a:rPr>
              <a:t> </a:t>
            </a:r>
            <a:r>
              <a:rPr lang="pt-PT" dirty="0" err="1">
                <a:solidFill>
                  <a:schemeClr val="bg1"/>
                </a:solidFill>
                <a:latin typeface="+mj-lt"/>
              </a:rPr>
              <a:t>would</a:t>
            </a:r>
            <a:r>
              <a:rPr lang="pt-PT" dirty="0">
                <a:solidFill>
                  <a:schemeClr val="bg1"/>
                </a:solidFill>
                <a:latin typeface="+mj-lt"/>
              </a:rPr>
              <a:t> </a:t>
            </a:r>
            <a:r>
              <a:rPr lang="pt-PT" dirty="0" err="1">
                <a:solidFill>
                  <a:schemeClr val="bg1"/>
                </a:solidFill>
                <a:latin typeface="+mj-lt"/>
              </a:rPr>
              <a:t>also</a:t>
            </a:r>
            <a:r>
              <a:rPr lang="pt-PT" dirty="0">
                <a:solidFill>
                  <a:schemeClr val="bg1"/>
                </a:solidFill>
                <a:latin typeface="+mj-lt"/>
              </a:rPr>
              <a:t> </a:t>
            </a:r>
            <a:r>
              <a:rPr lang="pt-PT" dirty="0" err="1">
                <a:solidFill>
                  <a:schemeClr val="bg1"/>
                </a:solidFill>
                <a:latin typeface="+mj-lt"/>
              </a:rPr>
              <a:t>be</a:t>
            </a:r>
            <a:r>
              <a:rPr lang="pt-PT" dirty="0">
                <a:solidFill>
                  <a:schemeClr val="bg1"/>
                </a:solidFill>
                <a:latin typeface="+mj-lt"/>
              </a:rPr>
              <a:t> </a:t>
            </a:r>
            <a:r>
              <a:rPr lang="pt-PT" dirty="0" err="1">
                <a:solidFill>
                  <a:schemeClr val="bg1"/>
                </a:solidFill>
                <a:latin typeface="+mj-lt"/>
              </a:rPr>
              <a:t>good</a:t>
            </a:r>
            <a:r>
              <a:rPr lang="pt-PT" dirty="0">
                <a:solidFill>
                  <a:schemeClr val="bg1"/>
                </a:solidFill>
                <a:latin typeface="+mj-lt"/>
              </a:rPr>
              <a:t> </a:t>
            </a:r>
            <a:r>
              <a:rPr lang="pt-PT" dirty="0" err="1">
                <a:solidFill>
                  <a:schemeClr val="bg1"/>
                </a:solidFill>
                <a:latin typeface="+mj-lt"/>
              </a:rPr>
              <a:t>supervised</a:t>
            </a:r>
            <a:r>
              <a:rPr lang="pt-PT" dirty="0">
                <a:solidFill>
                  <a:schemeClr val="bg1"/>
                </a:solidFill>
                <a:latin typeface="+mj-lt"/>
              </a:rPr>
              <a:t> </a:t>
            </a:r>
            <a:r>
              <a:rPr lang="pt-PT" dirty="0" err="1">
                <a:solidFill>
                  <a:schemeClr val="bg1"/>
                </a:solidFill>
                <a:latin typeface="+mj-lt"/>
              </a:rPr>
              <a:t>learning</a:t>
            </a:r>
            <a:r>
              <a:rPr lang="pt-PT" dirty="0">
                <a:solidFill>
                  <a:schemeClr val="bg1"/>
                </a:solidFill>
                <a:latin typeface="+mj-lt"/>
              </a:rPr>
              <a:t> </a:t>
            </a:r>
            <a:r>
              <a:rPr lang="pt-PT" dirty="0" err="1">
                <a:solidFill>
                  <a:schemeClr val="bg1"/>
                </a:solidFill>
                <a:latin typeface="+mj-lt"/>
              </a:rPr>
              <a:t>algorithms</a:t>
            </a:r>
            <a:r>
              <a:rPr lang="pt-PT" dirty="0">
                <a:solidFill>
                  <a:schemeClr val="bg1"/>
                </a:solidFill>
                <a:latin typeface="+mj-lt"/>
              </a:rPr>
              <a:t> to </a:t>
            </a:r>
            <a:r>
              <a:rPr lang="pt-PT" dirty="0" err="1">
                <a:solidFill>
                  <a:schemeClr val="bg1"/>
                </a:solidFill>
                <a:latin typeface="+mj-lt"/>
              </a:rPr>
              <a:t>estimate</a:t>
            </a:r>
            <a:r>
              <a:rPr lang="pt-PT" dirty="0">
                <a:solidFill>
                  <a:schemeClr val="bg1"/>
                </a:solidFill>
                <a:latin typeface="+mj-lt"/>
              </a:rPr>
              <a:t> </a:t>
            </a:r>
            <a:r>
              <a:rPr lang="pt-PT" dirty="0" err="1">
                <a:solidFill>
                  <a:schemeClr val="bg1"/>
                </a:solidFill>
                <a:latin typeface="+mj-lt"/>
              </a:rPr>
              <a:t>results</a:t>
            </a:r>
            <a:r>
              <a:rPr lang="pt-PT" dirty="0">
                <a:solidFill>
                  <a:schemeClr val="bg1"/>
                </a:solidFill>
                <a:latin typeface="+mj-lt"/>
              </a:rPr>
              <a:t> </a:t>
            </a:r>
            <a:r>
              <a:rPr lang="pt-PT" dirty="0" err="1">
                <a:solidFill>
                  <a:schemeClr val="bg1"/>
                </a:solidFill>
                <a:latin typeface="+mj-lt"/>
              </a:rPr>
              <a:t>from</a:t>
            </a:r>
            <a:r>
              <a:rPr lang="pt-PT" dirty="0">
                <a:solidFill>
                  <a:schemeClr val="bg1"/>
                </a:solidFill>
                <a:latin typeface="+mj-lt"/>
              </a:rPr>
              <a:t> </a:t>
            </a:r>
            <a:r>
              <a:rPr lang="pt-PT" dirty="0" err="1">
                <a:solidFill>
                  <a:schemeClr val="bg1"/>
                </a:solidFill>
                <a:latin typeface="+mj-lt"/>
              </a:rPr>
              <a:t>given</a:t>
            </a:r>
            <a:r>
              <a:rPr lang="pt-PT" dirty="0">
                <a:solidFill>
                  <a:schemeClr val="bg1"/>
                </a:solidFill>
                <a:latin typeface="+mj-lt"/>
              </a:rPr>
              <a:t> data.</a:t>
            </a:r>
          </a:p>
        </p:txBody>
      </p:sp>
      <p:pic>
        <p:nvPicPr>
          <p:cNvPr id="2050" name="Picture 2" descr="Ways to Win League of Legends - 5 Methods Even When Losing!">
            <a:extLst>
              <a:ext uri="{FF2B5EF4-FFF2-40B4-BE49-F238E27FC236}">
                <a16:creationId xmlns:a16="http://schemas.microsoft.com/office/drawing/2014/main" id="{E536A67E-BDDC-61F0-04B9-16952181E2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2347" y="4272928"/>
            <a:ext cx="3006385" cy="15031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gue of Legends Tilt - What Tilt is, How to Identify it, and How to  Combat it">
            <a:extLst>
              <a:ext uri="{FF2B5EF4-FFF2-40B4-BE49-F238E27FC236}">
                <a16:creationId xmlns:a16="http://schemas.microsoft.com/office/drawing/2014/main" id="{1E93BFAE-DC33-576F-7D91-50A09400B0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7147" y="4262873"/>
            <a:ext cx="3006385" cy="151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5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EA62F31A-75C4-E16C-E83A-DCD337C271A8}"/>
              </a:ext>
            </a:extLst>
          </p:cNvPr>
          <p:cNvGrpSpPr/>
          <p:nvPr/>
        </p:nvGrpSpPr>
        <p:grpSpPr>
          <a:xfrm>
            <a:off x="-9948" y="-35455"/>
            <a:ext cx="10692765" cy="6014085"/>
            <a:chOff x="0" y="772668"/>
            <a:chExt cx="10692765" cy="6014085"/>
          </a:xfrm>
        </p:grpSpPr>
        <p:pic>
          <p:nvPicPr>
            <p:cNvPr id="5" name="object 3">
              <a:extLst>
                <a:ext uri="{FF2B5EF4-FFF2-40B4-BE49-F238E27FC236}">
                  <a16:creationId xmlns:a16="http://schemas.microsoft.com/office/drawing/2014/main" id="{249AD492-A3BC-24E8-3D66-9E73F8DC9B69}"/>
                </a:ext>
              </a:extLst>
            </p:cNvPr>
            <p:cNvPicPr/>
            <p:nvPr/>
          </p:nvPicPr>
          <p:blipFill>
            <a:blip r:embed="rId2" cstate="print"/>
            <a:stretch>
              <a:fillRect/>
            </a:stretch>
          </p:blipFill>
          <p:spPr>
            <a:xfrm>
              <a:off x="0" y="772668"/>
              <a:ext cx="10692384" cy="6013703"/>
            </a:xfrm>
            <a:prstGeom prst="rect">
              <a:avLst/>
            </a:prstGeom>
          </p:spPr>
        </p:pic>
        <p:pic>
          <p:nvPicPr>
            <p:cNvPr id="6" name="object 4">
              <a:extLst>
                <a:ext uri="{FF2B5EF4-FFF2-40B4-BE49-F238E27FC236}">
                  <a16:creationId xmlns:a16="http://schemas.microsoft.com/office/drawing/2014/main" id="{224C5C61-57A0-A9F4-46A2-CA4EA886F2B1}"/>
                </a:ext>
              </a:extLst>
            </p:cNvPr>
            <p:cNvPicPr/>
            <p:nvPr/>
          </p:nvPicPr>
          <p:blipFill>
            <a:blip r:embed="rId3" cstate="print"/>
            <a:stretch>
              <a:fillRect/>
            </a:stretch>
          </p:blipFill>
          <p:spPr>
            <a:xfrm>
              <a:off x="0" y="772668"/>
              <a:ext cx="10692384" cy="6013703"/>
            </a:xfrm>
            <a:prstGeom prst="rect">
              <a:avLst/>
            </a:prstGeom>
          </p:spPr>
        </p:pic>
      </p:grpSp>
      <p:sp>
        <p:nvSpPr>
          <p:cNvPr id="2" name="object 2"/>
          <p:cNvSpPr txBox="1">
            <a:spLocks noGrp="1"/>
          </p:cNvSpPr>
          <p:nvPr>
            <p:ph type="title"/>
          </p:nvPr>
        </p:nvSpPr>
        <p:spPr>
          <a:xfrm>
            <a:off x="-311150" y="-86259"/>
            <a:ext cx="5257800" cy="753538"/>
          </a:xfrm>
          <a:prstGeom prst="rect">
            <a:avLst/>
          </a:prstGeom>
        </p:spPr>
        <p:txBody>
          <a:bodyPr vert="horz" wrap="square" lIns="0" tIns="266190" rIns="0" bIns="0" rtlCol="0">
            <a:spAutoFit/>
          </a:bodyPr>
          <a:lstStyle/>
          <a:p>
            <a:pPr marL="574714">
              <a:spcBef>
                <a:spcPts val="105"/>
              </a:spcBef>
            </a:pPr>
            <a:r>
              <a:rPr lang="pt-BR" spc="-45" dirty="0"/>
              <a:t>Data pre-processing</a:t>
            </a:r>
            <a:endParaRPr spc="-45" dirty="0"/>
          </a:p>
        </p:txBody>
      </p:sp>
      <p:sp>
        <p:nvSpPr>
          <p:cNvPr id="10" name="TextBox 9">
            <a:extLst>
              <a:ext uri="{FF2B5EF4-FFF2-40B4-BE49-F238E27FC236}">
                <a16:creationId xmlns:a16="http://schemas.microsoft.com/office/drawing/2014/main" id="{1236FE1A-F602-05CC-B499-F98367E4BA3E}"/>
              </a:ext>
            </a:extLst>
          </p:cNvPr>
          <p:cNvSpPr txBox="1"/>
          <p:nvPr/>
        </p:nvSpPr>
        <p:spPr>
          <a:xfrm>
            <a:off x="146050" y="760412"/>
            <a:ext cx="10439400" cy="461665"/>
          </a:xfrm>
          <a:prstGeom prst="rect">
            <a:avLst/>
          </a:prstGeom>
          <a:noFill/>
        </p:spPr>
        <p:txBody>
          <a:bodyPr wrap="square" rtlCol="0">
            <a:spAutoFit/>
          </a:bodyPr>
          <a:lstStyle/>
          <a:p>
            <a:r>
              <a:rPr lang="pt-BR" sz="1200" dirty="0">
                <a:solidFill>
                  <a:schemeClr val="bg1"/>
                </a:solidFill>
              </a:rPr>
              <a:t>Initially, the dataset came without any headers and had an empty column with value 0 for every row, so we deleted that column and renamed the headers as it showed on the webpage.</a:t>
            </a:r>
            <a:endParaRPr lang="pt-PT" sz="1200" dirty="0">
              <a:solidFill>
                <a:schemeClr val="bg1"/>
              </a:solidFill>
            </a:endParaRPr>
          </a:p>
        </p:txBody>
      </p:sp>
      <p:sp>
        <p:nvSpPr>
          <p:cNvPr id="12" name="TextBox 11">
            <a:extLst>
              <a:ext uri="{FF2B5EF4-FFF2-40B4-BE49-F238E27FC236}">
                <a16:creationId xmlns:a16="http://schemas.microsoft.com/office/drawing/2014/main" id="{9C96BC53-9A28-8AF7-6F52-C68D1363A0CB}"/>
              </a:ext>
            </a:extLst>
          </p:cNvPr>
          <p:cNvSpPr txBox="1"/>
          <p:nvPr/>
        </p:nvSpPr>
        <p:spPr>
          <a:xfrm>
            <a:off x="66259" y="2532092"/>
            <a:ext cx="7620000" cy="1015663"/>
          </a:xfrm>
          <a:prstGeom prst="rect">
            <a:avLst/>
          </a:prstGeom>
          <a:noFill/>
        </p:spPr>
        <p:txBody>
          <a:bodyPr wrap="square">
            <a:spAutoFit/>
          </a:bodyPr>
          <a:lstStyle/>
          <a:p>
            <a:r>
              <a:rPr lang="pt-BR" sz="1200" dirty="0">
                <a:solidFill>
                  <a:schemeClr val="bg1"/>
                </a:solidFill>
              </a:rPr>
              <a:t>Afterwards, we checked that there were no missing values in the dataset and calculated the accuracy for some models as a baseline.</a:t>
            </a:r>
          </a:p>
          <a:p>
            <a:endParaRPr lang="pt-BR" sz="1200" dirty="0">
              <a:solidFill>
                <a:schemeClr val="bg1"/>
              </a:solidFill>
            </a:endParaRPr>
          </a:p>
          <a:p>
            <a:r>
              <a:rPr lang="pt-BR" sz="1200" dirty="0">
                <a:solidFill>
                  <a:schemeClr val="bg1"/>
                </a:solidFill>
              </a:rPr>
              <a:t>We also analyzed the data itself and found some columns with very high values, compared to the mean and standard deviation, like the wardsPlaced column.</a:t>
            </a:r>
            <a:endParaRPr lang="pt-PT" sz="1200" dirty="0">
              <a:solidFill>
                <a:schemeClr val="bg1"/>
              </a:solidFill>
            </a:endParaRPr>
          </a:p>
        </p:txBody>
      </p:sp>
      <p:pic>
        <p:nvPicPr>
          <p:cNvPr id="14" name="Picture 13">
            <a:extLst>
              <a:ext uri="{FF2B5EF4-FFF2-40B4-BE49-F238E27FC236}">
                <a16:creationId xmlns:a16="http://schemas.microsoft.com/office/drawing/2014/main" id="{FCF574EC-A3C2-3ECB-A4F2-7B4DCC455C2F}"/>
              </a:ext>
            </a:extLst>
          </p:cNvPr>
          <p:cNvPicPr>
            <a:picLocks noChangeAspect="1"/>
          </p:cNvPicPr>
          <p:nvPr/>
        </p:nvPicPr>
        <p:blipFill>
          <a:blip r:embed="rId4"/>
          <a:stretch>
            <a:fillRect/>
          </a:stretch>
        </p:blipFill>
        <p:spPr>
          <a:xfrm>
            <a:off x="94366" y="1214877"/>
            <a:ext cx="10543974" cy="1302221"/>
          </a:xfrm>
          <a:prstGeom prst="rect">
            <a:avLst/>
          </a:prstGeom>
        </p:spPr>
      </p:pic>
      <p:pic>
        <p:nvPicPr>
          <p:cNvPr id="16" name="Picture 15">
            <a:extLst>
              <a:ext uri="{FF2B5EF4-FFF2-40B4-BE49-F238E27FC236}">
                <a16:creationId xmlns:a16="http://schemas.microsoft.com/office/drawing/2014/main" id="{C9C74534-B8D9-8034-1AEE-2A336CDD0E51}"/>
              </a:ext>
            </a:extLst>
          </p:cNvPr>
          <p:cNvPicPr>
            <a:picLocks noChangeAspect="1"/>
          </p:cNvPicPr>
          <p:nvPr/>
        </p:nvPicPr>
        <p:blipFill>
          <a:blip r:embed="rId5"/>
          <a:stretch>
            <a:fillRect/>
          </a:stretch>
        </p:blipFill>
        <p:spPr>
          <a:xfrm>
            <a:off x="7886001" y="2648084"/>
            <a:ext cx="2655371" cy="1868594"/>
          </a:xfrm>
          <a:prstGeom prst="rect">
            <a:avLst/>
          </a:prstGeom>
        </p:spPr>
      </p:pic>
      <p:pic>
        <p:nvPicPr>
          <p:cNvPr id="18" name="Picture 17">
            <a:extLst>
              <a:ext uri="{FF2B5EF4-FFF2-40B4-BE49-F238E27FC236}">
                <a16:creationId xmlns:a16="http://schemas.microsoft.com/office/drawing/2014/main" id="{3364028A-7A50-BE1B-B191-2F8FA6AB3963}"/>
              </a:ext>
            </a:extLst>
          </p:cNvPr>
          <p:cNvPicPr>
            <a:picLocks noChangeAspect="1"/>
          </p:cNvPicPr>
          <p:nvPr/>
        </p:nvPicPr>
        <p:blipFill>
          <a:blip r:embed="rId6"/>
          <a:stretch>
            <a:fillRect/>
          </a:stretch>
        </p:blipFill>
        <p:spPr>
          <a:xfrm>
            <a:off x="138735" y="3547755"/>
            <a:ext cx="7506716" cy="1606829"/>
          </a:xfrm>
          <a:prstGeom prst="rect">
            <a:avLst/>
          </a:prstGeom>
        </p:spPr>
      </p:pic>
      <p:sp>
        <p:nvSpPr>
          <p:cNvPr id="19" name="TextBox 18">
            <a:extLst>
              <a:ext uri="{FF2B5EF4-FFF2-40B4-BE49-F238E27FC236}">
                <a16:creationId xmlns:a16="http://schemas.microsoft.com/office/drawing/2014/main" id="{BF2C58E7-414C-60F4-1A5D-4767C77B2988}"/>
              </a:ext>
            </a:extLst>
          </p:cNvPr>
          <p:cNvSpPr txBox="1"/>
          <p:nvPr/>
        </p:nvSpPr>
        <p:spPr>
          <a:xfrm>
            <a:off x="138735" y="5256212"/>
            <a:ext cx="10370515" cy="276999"/>
          </a:xfrm>
          <a:prstGeom prst="rect">
            <a:avLst/>
          </a:prstGeom>
          <a:noFill/>
        </p:spPr>
        <p:txBody>
          <a:bodyPr wrap="square" rtlCol="0">
            <a:spAutoFit/>
          </a:bodyPr>
          <a:lstStyle/>
          <a:p>
            <a:r>
              <a:rPr lang="pt-BR" sz="1200" dirty="0">
                <a:solidFill>
                  <a:schemeClr val="bg1"/>
                </a:solidFill>
              </a:rPr>
              <a:t>Therefore, we decided to do a boxplot of both teams wardsPlaced column to check how many outliers there are. (Next Slide)</a:t>
            </a:r>
            <a:endParaRPr lang="pt-PT" sz="1200" dirty="0">
              <a:solidFill>
                <a:schemeClr val="bg1"/>
              </a:solidFill>
            </a:endParaRPr>
          </a:p>
        </p:txBody>
      </p:sp>
    </p:spTree>
    <p:extLst>
      <p:ext uri="{BB962C8B-B14F-4D97-AF65-F5344CB8AC3E}">
        <p14:creationId xmlns:p14="http://schemas.microsoft.com/office/powerpoint/2010/main" val="36268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EA62F31A-75C4-E16C-E83A-DCD337C271A8}"/>
              </a:ext>
            </a:extLst>
          </p:cNvPr>
          <p:cNvGrpSpPr/>
          <p:nvPr/>
        </p:nvGrpSpPr>
        <p:grpSpPr>
          <a:xfrm>
            <a:off x="-1374" y="0"/>
            <a:ext cx="10692765" cy="6014085"/>
            <a:chOff x="0" y="772668"/>
            <a:chExt cx="10692765" cy="6014085"/>
          </a:xfrm>
        </p:grpSpPr>
        <p:pic>
          <p:nvPicPr>
            <p:cNvPr id="5" name="object 3">
              <a:extLst>
                <a:ext uri="{FF2B5EF4-FFF2-40B4-BE49-F238E27FC236}">
                  <a16:creationId xmlns:a16="http://schemas.microsoft.com/office/drawing/2014/main" id="{249AD492-A3BC-24E8-3D66-9E73F8DC9B69}"/>
                </a:ext>
              </a:extLst>
            </p:cNvPr>
            <p:cNvPicPr/>
            <p:nvPr/>
          </p:nvPicPr>
          <p:blipFill>
            <a:blip r:embed="rId2" cstate="print"/>
            <a:stretch>
              <a:fillRect/>
            </a:stretch>
          </p:blipFill>
          <p:spPr>
            <a:xfrm>
              <a:off x="0" y="772668"/>
              <a:ext cx="10692384" cy="6013703"/>
            </a:xfrm>
            <a:prstGeom prst="rect">
              <a:avLst/>
            </a:prstGeom>
          </p:spPr>
        </p:pic>
        <p:pic>
          <p:nvPicPr>
            <p:cNvPr id="6" name="object 4">
              <a:extLst>
                <a:ext uri="{FF2B5EF4-FFF2-40B4-BE49-F238E27FC236}">
                  <a16:creationId xmlns:a16="http://schemas.microsoft.com/office/drawing/2014/main" id="{224C5C61-57A0-A9F4-46A2-CA4EA886F2B1}"/>
                </a:ext>
              </a:extLst>
            </p:cNvPr>
            <p:cNvPicPr/>
            <p:nvPr/>
          </p:nvPicPr>
          <p:blipFill>
            <a:blip r:embed="rId3" cstate="print"/>
            <a:stretch>
              <a:fillRect/>
            </a:stretch>
          </p:blipFill>
          <p:spPr>
            <a:xfrm>
              <a:off x="0" y="772668"/>
              <a:ext cx="10692384" cy="6013703"/>
            </a:xfrm>
            <a:prstGeom prst="rect">
              <a:avLst/>
            </a:prstGeom>
          </p:spPr>
        </p:pic>
      </p:grpSp>
      <p:sp>
        <p:nvSpPr>
          <p:cNvPr id="2" name="object 2"/>
          <p:cNvSpPr txBox="1">
            <a:spLocks noGrp="1"/>
          </p:cNvSpPr>
          <p:nvPr>
            <p:ph type="title"/>
          </p:nvPr>
        </p:nvSpPr>
        <p:spPr>
          <a:xfrm>
            <a:off x="-311150" y="-86259"/>
            <a:ext cx="5257800" cy="753538"/>
          </a:xfrm>
          <a:prstGeom prst="rect">
            <a:avLst/>
          </a:prstGeom>
        </p:spPr>
        <p:txBody>
          <a:bodyPr vert="horz" wrap="square" lIns="0" tIns="266190" rIns="0" bIns="0" rtlCol="0">
            <a:spAutoFit/>
          </a:bodyPr>
          <a:lstStyle/>
          <a:p>
            <a:pPr marL="574714">
              <a:spcBef>
                <a:spcPts val="105"/>
              </a:spcBef>
            </a:pPr>
            <a:r>
              <a:rPr lang="pt-BR" spc="-45" dirty="0"/>
              <a:t>Data pre-processing</a:t>
            </a:r>
            <a:endParaRPr spc="-45" dirty="0"/>
          </a:p>
        </p:txBody>
      </p:sp>
      <p:sp>
        <p:nvSpPr>
          <p:cNvPr id="10" name="TextBox 9">
            <a:extLst>
              <a:ext uri="{FF2B5EF4-FFF2-40B4-BE49-F238E27FC236}">
                <a16:creationId xmlns:a16="http://schemas.microsoft.com/office/drawing/2014/main" id="{1236FE1A-F602-05CC-B499-F98367E4BA3E}"/>
              </a:ext>
            </a:extLst>
          </p:cNvPr>
          <p:cNvSpPr txBox="1"/>
          <p:nvPr/>
        </p:nvSpPr>
        <p:spPr>
          <a:xfrm>
            <a:off x="116544" y="634557"/>
            <a:ext cx="10439400" cy="646331"/>
          </a:xfrm>
          <a:prstGeom prst="rect">
            <a:avLst/>
          </a:prstGeom>
          <a:noFill/>
        </p:spPr>
        <p:txBody>
          <a:bodyPr wrap="square" rtlCol="0">
            <a:spAutoFit/>
          </a:bodyPr>
          <a:lstStyle/>
          <a:p>
            <a:r>
              <a:rPr lang="pt-BR" sz="1200" dirty="0">
                <a:solidFill>
                  <a:schemeClr val="bg1"/>
                </a:solidFill>
              </a:rPr>
              <a:t>As demonstrated, there are a lot of outliers in both graphics, calculated according to the IQR method, which gave us roughly 6235 outliers (for both teams, which means some of them could be repeated rows). We decided to remove the top 5% of outliers, which eliminated circa 2400 lines from the dataset.</a:t>
            </a:r>
            <a:endParaRPr lang="pt-PT" sz="1200" dirty="0">
              <a:solidFill>
                <a:schemeClr val="bg1"/>
              </a:solidFill>
            </a:endParaRPr>
          </a:p>
        </p:txBody>
      </p:sp>
      <p:pic>
        <p:nvPicPr>
          <p:cNvPr id="7" name="Picture 6">
            <a:extLst>
              <a:ext uri="{FF2B5EF4-FFF2-40B4-BE49-F238E27FC236}">
                <a16:creationId xmlns:a16="http://schemas.microsoft.com/office/drawing/2014/main" id="{9D2B91CC-3765-4607-4EA7-1431FFBB5D74}"/>
              </a:ext>
            </a:extLst>
          </p:cNvPr>
          <p:cNvPicPr>
            <a:picLocks noChangeAspect="1"/>
          </p:cNvPicPr>
          <p:nvPr/>
        </p:nvPicPr>
        <p:blipFill>
          <a:blip r:embed="rId4"/>
          <a:stretch>
            <a:fillRect/>
          </a:stretch>
        </p:blipFill>
        <p:spPr>
          <a:xfrm>
            <a:off x="-9948" y="1280888"/>
            <a:ext cx="5539512" cy="1527817"/>
          </a:xfrm>
          <a:prstGeom prst="rect">
            <a:avLst/>
          </a:prstGeom>
        </p:spPr>
      </p:pic>
      <p:pic>
        <p:nvPicPr>
          <p:cNvPr id="9" name="Picture 8">
            <a:extLst>
              <a:ext uri="{FF2B5EF4-FFF2-40B4-BE49-F238E27FC236}">
                <a16:creationId xmlns:a16="http://schemas.microsoft.com/office/drawing/2014/main" id="{12EED3C4-4B30-C462-0F7E-F3F2A9D93558}"/>
              </a:ext>
            </a:extLst>
          </p:cNvPr>
          <p:cNvPicPr>
            <a:picLocks noChangeAspect="1"/>
          </p:cNvPicPr>
          <p:nvPr/>
        </p:nvPicPr>
        <p:blipFill>
          <a:blip r:embed="rId5"/>
          <a:stretch>
            <a:fillRect/>
          </a:stretch>
        </p:blipFill>
        <p:spPr>
          <a:xfrm>
            <a:off x="-14419" y="2808705"/>
            <a:ext cx="5548453" cy="1544190"/>
          </a:xfrm>
          <a:prstGeom prst="rect">
            <a:avLst/>
          </a:prstGeom>
        </p:spPr>
      </p:pic>
      <p:sp>
        <p:nvSpPr>
          <p:cNvPr id="11" name="TextBox 10">
            <a:extLst>
              <a:ext uri="{FF2B5EF4-FFF2-40B4-BE49-F238E27FC236}">
                <a16:creationId xmlns:a16="http://schemas.microsoft.com/office/drawing/2014/main" id="{D945E48B-34BF-DBB2-2508-03F44373DFC9}"/>
              </a:ext>
            </a:extLst>
          </p:cNvPr>
          <p:cNvSpPr txBox="1"/>
          <p:nvPr/>
        </p:nvSpPr>
        <p:spPr>
          <a:xfrm>
            <a:off x="5708652" y="1280888"/>
            <a:ext cx="4830104" cy="276999"/>
          </a:xfrm>
          <a:prstGeom prst="rect">
            <a:avLst/>
          </a:prstGeom>
          <a:noFill/>
        </p:spPr>
        <p:txBody>
          <a:bodyPr wrap="square" rtlCol="0">
            <a:spAutoFit/>
          </a:bodyPr>
          <a:lstStyle/>
          <a:p>
            <a:r>
              <a:rPr lang="pt-BR" sz="1200" dirty="0">
                <a:solidFill>
                  <a:schemeClr val="bg1"/>
                </a:solidFill>
              </a:rPr>
              <a:t>We also plotted some graphics to easily understand each feature.</a:t>
            </a:r>
            <a:endParaRPr lang="pt-PT" sz="1200" dirty="0">
              <a:solidFill>
                <a:schemeClr val="bg1"/>
              </a:solidFill>
            </a:endParaRPr>
          </a:p>
        </p:txBody>
      </p:sp>
      <p:pic>
        <p:nvPicPr>
          <p:cNvPr id="15" name="Picture 14">
            <a:extLst>
              <a:ext uri="{FF2B5EF4-FFF2-40B4-BE49-F238E27FC236}">
                <a16:creationId xmlns:a16="http://schemas.microsoft.com/office/drawing/2014/main" id="{9174CED1-B7EE-FBD2-2200-68DA677CB4EE}"/>
              </a:ext>
            </a:extLst>
          </p:cNvPr>
          <p:cNvPicPr>
            <a:picLocks noChangeAspect="1"/>
          </p:cNvPicPr>
          <p:nvPr/>
        </p:nvPicPr>
        <p:blipFill>
          <a:blip r:embed="rId6"/>
          <a:stretch>
            <a:fillRect/>
          </a:stretch>
        </p:blipFill>
        <p:spPr>
          <a:xfrm>
            <a:off x="5682112" y="1618444"/>
            <a:ext cx="4856644" cy="1571428"/>
          </a:xfrm>
          <a:prstGeom prst="rect">
            <a:avLst/>
          </a:prstGeom>
        </p:spPr>
      </p:pic>
      <p:pic>
        <p:nvPicPr>
          <p:cNvPr id="20" name="Picture 19">
            <a:extLst>
              <a:ext uri="{FF2B5EF4-FFF2-40B4-BE49-F238E27FC236}">
                <a16:creationId xmlns:a16="http://schemas.microsoft.com/office/drawing/2014/main" id="{DFAC85AF-5814-C6E2-3EBE-088FC791DC2A}"/>
              </a:ext>
            </a:extLst>
          </p:cNvPr>
          <p:cNvPicPr>
            <a:picLocks noChangeAspect="1"/>
          </p:cNvPicPr>
          <p:nvPr/>
        </p:nvPicPr>
        <p:blipFill>
          <a:blip r:embed="rId7"/>
          <a:stretch>
            <a:fillRect/>
          </a:stretch>
        </p:blipFill>
        <p:spPr>
          <a:xfrm>
            <a:off x="5708652" y="3189873"/>
            <a:ext cx="4830104" cy="2329686"/>
          </a:xfrm>
          <a:prstGeom prst="rect">
            <a:avLst/>
          </a:prstGeom>
        </p:spPr>
      </p:pic>
      <p:sp>
        <p:nvSpPr>
          <p:cNvPr id="23" name="TextBox 22">
            <a:extLst>
              <a:ext uri="{FF2B5EF4-FFF2-40B4-BE49-F238E27FC236}">
                <a16:creationId xmlns:a16="http://schemas.microsoft.com/office/drawing/2014/main" id="{8BD57FCE-326C-5A85-E774-8C8D75E589D8}"/>
              </a:ext>
            </a:extLst>
          </p:cNvPr>
          <p:cNvSpPr txBox="1"/>
          <p:nvPr/>
        </p:nvSpPr>
        <p:spPr>
          <a:xfrm>
            <a:off x="116946" y="4485913"/>
            <a:ext cx="5324305" cy="1015663"/>
          </a:xfrm>
          <a:prstGeom prst="rect">
            <a:avLst/>
          </a:prstGeom>
          <a:noFill/>
        </p:spPr>
        <p:txBody>
          <a:bodyPr wrap="square" rtlCol="0">
            <a:spAutoFit/>
          </a:bodyPr>
          <a:lstStyle/>
          <a:p>
            <a:r>
              <a:rPr lang="pt-BR" sz="1200" dirty="0">
                <a:solidFill>
                  <a:schemeClr val="bg1"/>
                </a:solidFill>
              </a:rPr>
              <a:t>At this point, we started to suspect there was something wrong with the platesDestroyed graphic… So we plotted the correlation heatmap to find out that the redTeamTurretPlatesDestroyed was closer to the blueWin being 1 than it being 0, and vice-versa, which could only mean that the columns were swapped. </a:t>
            </a:r>
            <a:endParaRPr lang="pt-PT" sz="1200" dirty="0">
              <a:solidFill>
                <a:schemeClr val="bg1"/>
              </a:solidFill>
            </a:endParaRPr>
          </a:p>
        </p:txBody>
      </p:sp>
    </p:spTree>
    <p:extLst>
      <p:ext uri="{BB962C8B-B14F-4D97-AF65-F5344CB8AC3E}">
        <p14:creationId xmlns:p14="http://schemas.microsoft.com/office/powerpoint/2010/main" val="3631189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810</Words>
  <Application>Microsoft Office PowerPoint</Application>
  <PresentationFormat>Custom</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zeitung</vt:lpstr>
      <vt:lpstr>Office Theme</vt:lpstr>
      <vt:lpstr>League of Legends SoloQ matches at 15 minutes 2024  </vt:lpstr>
      <vt:lpstr>Specification of the work to be performed</vt:lpstr>
      <vt:lpstr>Specification of the work to be performed</vt:lpstr>
      <vt:lpstr>PowerPoint Presentation</vt:lpstr>
      <vt:lpstr>Tools and Algorithms</vt:lpstr>
      <vt:lpstr>Data pre-processing</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Amado_-_CP1</dc:title>
  <dc:creator>Gonçalo Martins</dc:creator>
  <cp:lastModifiedBy>Gonçalo Martins</cp:lastModifiedBy>
  <cp:revision>2</cp:revision>
  <dcterms:created xsi:type="dcterms:W3CDTF">2024-04-29T12:50:20Z</dcterms:created>
  <dcterms:modified xsi:type="dcterms:W3CDTF">2024-05-27T16:26:44Z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2024-04-29T00:00:00Z</vt:filetime>
  </property>
  <property fmtid="{D5CDD505-2E9C-101B-9397-08002B2CF9AE}" pid="4" name="Producer">
    <vt:lpwstr>Microsoft: Print To PDF</vt:lpwstr>
  </property>
</Properties>
</file>