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0655300" cy="5940425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2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06" y="53"/>
      </p:cViewPr>
      <p:guideLst>
        <p:guide orient="horz" pos="2263"/>
        <p:guide pos="2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148" y="1841530"/>
            <a:ext cx="905700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98296" y="3326641"/>
            <a:ext cx="7458710" cy="238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749" y="1256559"/>
            <a:ext cx="3427202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2218" y="2307511"/>
            <a:ext cx="4317801" cy="238527"/>
          </a:xfrm>
        </p:spPr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749" y="1256559"/>
            <a:ext cx="3427202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2768" y="1366304"/>
            <a:ext cx="4635056" cy="238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87488" y="1366304"/>
            <a:ext cx="4635056" cy="238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749" y="1256559"/>
            <a:ext cx="3427202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606916"/>
            <a:ext cx="10654288" cy="472361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606916"/>
            <a:ext cx="10654288" cy="47236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749" y="1256559"/>
            <a:ext cx="3427202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2218" y="2307513"/>
            <a:ext cx="4317801" cy="238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2802" y="5524601"/>
            <a:ext cx="34096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2765" y="5524601"/>
            <a:ext cx="24507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71816" y="5524601"/>
            <a:ext cx="24507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31">
        <a:defRPr>
          <a:latin typeface="+mn-lt"/>
          <a:ea typeface="+mn-ea"/>
          <a:cs typeface="+mn-cs"/>
        </a:defRPr>
      </a:lvl2pPr>
      <a:lvl3pPr marL="914461">
        <a:defRPr>
          <a:latin typeface="+mn-lt"/>
          <a:ea typeface="+mn-ea"/>
          <a:cs typeface="+mn-cs"/>
        </a:defRPr>
      </a:lvl3pPr>
      <a:lvl4pPr marL="1371691">
        <a:defRPr>
          <a:latin typeface="+mn-lt"/>
          <a:ea typeface="+mn-ea"/>
          <a:cs typeface="+mn-cs"/>
        </a:defRPr>
      </a:lvl4pPr>
      <a:lvl5pPr marL="1828922">
        <a:defRPr>
          <a:latin typeface="+mn-lt"/>
          <a:ea typeface="+mn-ea"/>
          <a:cs typeface="+mn-cs"/>
        </a:defRPr>
      </a:lvl5pPr>
      <a:lvl6pPr marL="2286153">
        <a:defRPr>
          <a:latin typeface="+mn-lt"/>
          <a:ea typeface="+mn-ea"/>
          <a:cs typeface="+mn-cs"/>
        </a:defRPr>
      </a:lvl6pPr>
      <a:lvl7pPr marL="2743384">
        <a:defRPr>
          <a:latin typeface="+mn-lt"/>
          <a:ea typeface="+mn-ea"/>
          <a:cs typeface="+mn-cs"/>
        </a:defRPr>
      </a:lvl7pPr>
      <a:lvl8pPr marL="3200614">
        <a:defRPr>
          <a:latin typeface="+mn-lt"/>
          <a:ea typeface="+mn-ea"/>
          <a:cs typeface="+mn-cs"/>
        </a:defRPr>
      </a:lvl8pPr>
      <a:lvl9pPr marL="36578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31">
        <a:defRPr>
          <a:latin typeface="+mn-lt"/>
          <a:ea typeface="+mn-ea"/>
          <a:cs typeface="+mn-cs"/>
        </a:defRPr>
      </a:lvl2pPr>
      <a:lvl3pPr marL="914461">
        <a:defRPr>
          <a:latin typeface="+mn-lt"/>
          <a:ea typeface="+mn-ea"/>
          <a:cs typeface="+mn-cs"/>
        </a:defRPr>
      </a:lvl3pPr>
      <a:lvl4pPr marL="1371691">
        <a:defRPr>
          <a:latin typeface="+mn-lt"/>
          <a:ea typeface="+mn-ea"/>
          <a:cs typeface="+mn-cs"/>
        </a:defRPr>
      </a:lvl4pPr>
      <a:lvl5pPr marL="1828922">
        <a:defRPr>
          <a:latin typeface="+mn-lt"/>
          <a:ea typeface="+mn-ea"/>
          <a:cs typeface="+mn-cs"/>
        </a:defRPr>
      </a:lvl5pPr>
      <a:lvl6pPr marL="2286153">
        <a:defRPr>
          <a:latin typeface="+mn-lt"/>
          <a:ea typeface="+mn-ea"/>
          <a:cs typeface="+mn-cs"/>
        </a:defRPr>
      </a:lvl6pPr>
      <a:lvl7pPr marL="2743384">
        <a:defRPr>
          <a:latin typeface="+mn-lt"/>
          <a:ea typeface="+mn-ea"/>
          <a:cs typeface="+mn-cs"/>
        </a:defRPr>
      </a:lvl7pPr>
      <a:lvl8pPr marL="3200614">
        <a:defRPr>
          <a:latin typeface="+mn-lt"/>
          <a:ea typeface="+mn-ea"/>
          <a:cs typeface="+mn-cs"/>
        </a:defRPr>
      </a:lvl8pPr>
      <a:lvl9pPr marL="36578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andas.pydata.org/do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gueoflegends.com/en-gb/" TargetMode="External"/><Relationship Id="rId5" Type="http://schemas.openxmlformats.org/officeDocument/2006/relationships/hyperlink" Target="https://en.wikipedia.org/wiki/League_of_Legends" TargetMode="External"/><Relationship Id="rId4" Type="http://schemas.openxmlformats.org/officeDocument/2006/relationships/hyperlink" Target="https://www.kaggle.com/datasets/karlorusovan/league-of-legends-soloq-matches-at-10-minutes-2024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44" y="-38540"/>
            <a:ext cx="10692765" cy="6014085"/>
            <a:chOff x="0" y="772668"/>
            <a:chExt cx="10692765" cy="601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3086" y="1015848"/>
            <a:ext cx="4781875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League of Legends </a:t>
            </a:r>
            <a:r>
              <a:rPr lang="en-US" b="1" i="0" dirty="0" err="1">
                <a:effectLst/>
                <a:latin typeface="zeitung"/>
              </a:rPr>
              <a:t>SoloQ</a:t>
            </a:r>
            <a:r>
              <a:rPr lang="en-US" b="1" i="0" dirty="0">
                <a:effectLst/>
                <a:latin typeface="zeitung"/>
              </a:rPr>
              <a:t> matches at 15 minutes 2024</a:t>
            </a:r>
            <a:br>
              <a:rPr lang="en-US" b="1" i="0" dirty="0">
                <a:effectLst/>
                <a:latin typeface="zeitung"/>
              </a:rPr>
            </a:br>
            <a:br>
              <a:rPr lang="en-US" b="1" dirty="0"/>
            </a:br>
            <a:endParaRPr lang="en-US" b="1"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753078" y="2436813"/>
            <a:ext cx="3274060" cy="1752788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1">
              <a:spcBef>
                <a:spcPts val="1005"/>
              </a:spcBef>
            </a:pP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Checkpoint</a:t>
            </a:r>
            <a:endParaRPr sz="1550" dirty="0">
              <a:latin typeface="Calibri"/>
              <a:cs typeface="Calibri"/>
            </a:endParaRPr>
          </a:p>
          <a:p>
            <a:pPr marL="12701" marR="5080">
              <a:lnSpc>
                <a:spcPct val="149000"/>
              </a:lnSpc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Realizado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pelos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alunos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 err="1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PT" sz="155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_71: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António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Rego</a:t>
            </a:r>
            <a:r>
              <a:rPr sz="1550" spc="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5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up202108666</a:t>
            </a:r>
            <a:endParaRPr sz="1550" dirty="0">
              <a:latin typeface="Calibri"/>
              <a:cs typeface="Calibri"/>
            </a:endParaRPr>
          </a:p>
          <a:p>
            <a:pPr marL="12701" marR="582334">
              <a:lnSpc>
                <a:spcPct val="149000"/>
              </a:lnSpc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Daniel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Bernardo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5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up202108667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Gonçalo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Martins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5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up202108707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1026" name="Picture 2" descr="League of Legends – Wikipédia, a enciclopédia livre">
            <a:extLst>
              <a:ext uri="{FF2B5EF4-FFF2-40B4-BE49-F238E27FC236}">
                <a16:creationId xmlns:a16="http://schemas.microsoft.com/office/drawing/2014/main" id="{1317153B-BCD7-B599-027E-F9AF7652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92" y="2159635"/>
            <a:ext cx="4242214" cy="16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2">
            <a:extLst>
              <a:ext uri="{FF2B5EF4-FFF2-40B4-BE49-F238E27FC236}">
                <a16:creationId xmlns:a16="http://schemas.microsoft.com/office/drawing/2014/main" id="{C168EAD5-44D3-9ED0-B25C-66FB1B009E0F}"/>
              </a:ext>
            </a:extLst>
          </p:cNvPr>
          <p:cNvGrpSpPr/>
          <p:nvPr/>
        </p:nvGrpSpPr>
        <p:grpSpPr>
          <a:xfrm>
            <a:off x="-31115" y="-36831"/>
            <a:ext cx="10692765" cy="6014085"/>
            <a:chOff x="0" y="772668"/>
            <a:chExt cx="10692765" cy="6014085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987C297D-9716-9B19-D01B-6B3A2B8014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4E3EA080-D8AC-DEF1-2431-87E88ED4625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11150" y="227004"/>
            <a:ext cx="8305800" cy="753538"/>
          </a:xfrm>
          <a:prstGeom prst="rect">
            <a:avLst/>
          </a:prstGeom>
        </p:spPr>
        <p:txBody>
          <a:bodyPr vert="horz" wrap="square" lIns="0" tIns="266190" rIns="0" bIns="0" rtlCol="0">
            <a:spAutoFit/>
          </a:bodyPr>
          <a:lstStyle/>
          <a:p>
            <a:pPr marL="574714" algn="l">
              <a:spcBef>
                <a:spcPts val="105"/>
              </a:spcBef>
            </a:pPr>
            <a:r>
              <a:rPr lang="pt-PT" spc="-45" dirty="0" err="1"/>
              <a:t>Specification</a:t>
            </a:r>
            <a:r>
              <a:rPr lang="pt-PT" spc="-45" dirty="0"/>
              <a:t> </a:t>
            </a:r>
            <a:r>
              <a:rPr lang="pt-PT" spc="-45" dirty="0" err="1"/>
              <a:t>of</a:t>
            </a:r>
            <a:r>
              <a:rPr lang="pt-PT" spc="-45" dirty="0"/>
              <a:t> </a:t>
            </a:r>
            <a:r>
              <a:rPr lang="pt-PT" spc="-45" dirty="0" err="1"/>
              <a:t>the</a:t>
            </a:r>
            <a:r>
              <a:rPr lang="pt-PT" spc="-45" dirty="0"/>
              <a:t> </a:t>
            </a:r>
            <a:r>
              <a:rPr lang="pt-PT" spc="-45" dirty="0" err="1"/>
              <a:t>work</a:t>
            </a:r>
            <a:r>
              <a:rPr lang="pt-PT" spc="-45" dirty="0"/>
              <a:t> to </a:t>
            </a:r>
            <a:r>
              <a:rPr lang="pt-PT" spc="-45" dirty="0" err="1"/>
              <a:t>be</a:t>
            </a:r>
            <a:r>
              <a:rPr lang="pt-PT" spc="-45" dirty="0"/>
              <a:t> </a:t>
            </a:r>
            <a:r>
              <a:rPr lang="pt-PT" spc="-45" dirty="0" err="1"/>
              <a:t>performed</a:t>
            </a:r>
            <a:endParaRPr spc="-4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0139B-5B9A-80EC-A00D-A71E071FA038}"/>
              </a:ext>
            </a:extLst>
          </p:cNvPr>
          <p:cNvSpPr txBox="1"/>
          <p:nvPr/>
        </p:nvSpPr>
        <p:spPr>
          <a:xfrm>
            <a:off x="298450" y="1141412"/>
            <a:ext cx="998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About the Dataset</a:t>
            </a:r>
          </a:p>
          <a:p>
            <a:pPr algn="just" fontAlgn="base"/>
            <a:endParaRPr lang="en-US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This dataset contains data about the first 15 minutes of gameplay for over 24 thousand solo queue matches taken from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uropean servers (EUNE and EUW).</a:t>
            </a: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Average ELO of the matches is between mid emerald to high diamond, which is around the top 10% of players.</a:t>
            </a: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The main purpose of the dataset is to help train models to predict the winner based on how the first 15 minutes of the match played out.</a:t>
            </a: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There are 14 features for red, and 14 features for the blue team (feature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blueTeamFirstBlood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 counts for both teams since it tells us which team got the first kill), with the target feature being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blueWin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, a Boolean value where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blueWin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 == 1 indicates a victory of the blue team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blueWin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 == 0 means that the red team won.</a:t>
            </a:r>
          </a:p>
          <a:p>
            <a:pPr algn="just" fontAlgn="base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There should be no missing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>
            <a:extLst>
              <a:ext uri="{FF2B5EF4-FFF2-40B4-BE49-F238E27FC236}">
                <a16:creationId xmlns:a16="http://schemas.microsoft.com/office/drawing/2014/main" id="{AA846DB0-25E1-5F27-6211-261B2EA1AC3B}"/>
              </a:ext>
            </a:extLst>
          </p:cNvPr>
          <p:cNvGrpSpPr/>
          <p:nvPr/>
        </p:nvGrpSpPr>
        <p:grpSpPr>
          <a:xfrm>
            <a:off x="-6350" y="-10055"/>
            <a:ext cx="10692765" cy="6014085"/>
            <a:chOff x="0" y="772668"/>
            <a:chExt cx="10692765" cy="6014085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2C1CC9D6-D75D-BE06-C68B-F099FE403B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4CFF31CD-D596-C97E-1976-0468BD8790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11150" y="0"/>
            <a:ext cx="8305800" cy="753538"/>
          </a:xfrm>
          <a:prstGeom prst="rect">
            <a:avLst/>
          </a:prstGeom>
        </p:spPr>
        <p:txBody>
          <a:bodyPr vert="horz" wrap="square" lIns="0" tIns="266190" rIns="0" bIns="0" rtlCol="0">
            <a:spAutoFit/>
          </a:bodyPr>
          <a:lstStyle/>
          <a:p>
            <a:pPr marL="574714" algn="l">
              <a:spcBef>
                <a:spcPts val="105"/>
              </a:spcBef>
            </a:pPr>
            <a:r>
              <a:rPr lang="pt-PT" spc="-45" dirty="0" err="1"/>
              <a:t>Specification</a:t>
            </a:r>
            <a:r>
              <a:rPr lang="pt-PT" spc="-45" dirty="0"/>
              <a:t> </a:t>
            </a:r>
            <a:r>
              <a:rPr lang="pt-PT" spc="-45" dirty="0" err="1"/>
              <a:t>of</a:t>
            </a:r>
            <a:r>
              <a:rPr lang="pt-PT" spc="-45" dirty="0"/>
              <a:t> </a:t>
            </a:r>
            <a:r>
              <a:rPr lang="pt-PT" spc="-45" dirty="0" err="1"/>
              <a:t>the</a:t>
            </a:r>
            <a:r>
              <a:rPr lang="pt-PT" spc="-45" dirty="0"/>
              <a:t> </a:t>
            </a:r>
            <a:r>
              <a:rPr lang="pt-PT" spc="-45" dirty="0" err="1"/>
              <a:t>work</a:t>
            </a:r>
            <a:r>
              <a:rPr lang="pt-PT" spc="-45" dirty="0"/>
              <a:t> to </a:t>
            </a:r>
            <a:r>
              <a:rPr lang="pt-PT" spc="-45" dirty="0" err="1"/>
              <a:t>be</a:t>
            </a:r>
            <a:r>
              <a:rPr lang="pt-PT" spc="-45" dirty="0"/>
              <a:t> </a:t>
            </a:r>
            <a:r>
              <a:rPr lang="pt-PT" spc="-45" dirty="0" err="1"/>
              <a:t>performed</a:t>
            </a:r>
            <a:endParaRPr spc="-4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0139B-5B9A-80EC-A00D-A71E071FA038}"/>
              </a:ext>
            </a:extLst>
          </p:cNvPr>
          <p:cNvSpPr txBox="1"/>
          <p:nvPr/>
        </p:nvSpPr>
        <p:spPr>
          <a:xfrm>
            <a:off x="222250" y="859365"/>
            <a:ext cx="998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b="1" dirty="0">
                <a:solidFill>
                  <a:schemeClr val="bg1"/>
                </a:solidFill>
                <a:latin typeface="+mj-lt"/>
              </a:rPr>
              <a:t>Feature explanations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j-l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matchId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ID of the match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blueTeamControlWardsPlaced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control/pink wards placed by the blue team (can have outliers)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blueTeamWardsPlaced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all types of wards placed by the blue team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blueTeamTotalKills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kills by the blue team, killing enemy champion generates gold and experience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blueTeamDragonKills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dragon kills by the blue team, dragons give specific permanent buffs when killed and killing the 4th dragon gives the team dragon's soul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blueTeamHeraldKills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herald kills by the blue team, herald helps destroying enemy buildings and pushing the lane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blueTeamTowersDestroyed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towers destroyed by the blue team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blueTeamInhibitorsDestroyed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inhibitors destroyed by the blue team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blueTeamTurretPlatesDestroyed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turret/tower plates destroyed by the blue team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blueTeamFirstBlood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- 1 blue team first blood, 0 red team first blood; first blood generates extra gold for the kill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blueTeamMinionsKilled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minions killed by the blue team, minions generate gold and experience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blueTeamJungleMinions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jungle minions killed by the blue team, only the jungle player gains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xP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blueTeamTotalGold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gold earned by the blue team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blueTeamXp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blue team experience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blueTeamTotalDamageToChamps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total damage done by the blue team to enemy champions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+mj-lt"/>
              </a:rPr>
              <a:t>blueWin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- 1 blue team win, 0 red team win</a:t>
            </a:r>
          </a:p>
        </p:txBody>
      </p:sp>
    </p:spTree>
    <p:extLst>
      <p:ext uri="{BB962C8B-B14F-4D97-AF65-F5344CB8AC3E}">
        <p14:creationId xmlns:p14="http://schemas.microsoft.com/office/powerpoint/2010/main" val="37784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67CF5CF5-9778-482A-DBB1-D51A05669A4A}"/>
              </a:ext>
            </a:extLst>
          </p:cNvPr>
          <p:cNvGrpSpPr/>
          <p:nvPr/>
        </p:nvGrpSpPr>
        <p:grpSpPr>
          <a:xfrm>
            <a:off x="-18733" y="1"/>
            <a:ext cx="10692765" cy="6018212"/>
            <a:chOff x="0" y="772668"/>
            <a:chExt cx="10692765" cy="601408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0CC775A-7644-8F4E-AC4D-AC003B347D6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B9A67576-B91B-6841-7076-4333A07A53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CB7272-CDE5-407B-EE3A-E6C59A20EE6F}"/>
              </a:ext>
            </a:extLst>
          </p:cNvPr>
          <p:cNvSpPr txBox="1"/>
          <p:nvPr/>
        </p:nvSpPr>
        <p:spPr>
          <a:xfrm>
            <a:off x="298451" y="1776593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The Dataset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–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  <a:hlinkClick r:id="rId4"/>
              </a:rPr>
              <a:t>League of Legends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+mj-lt"/>
                <a:hlinkClick r:id="rId4"/>
              </a:rPr>
              <a:t>SoloQ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  <a:hlinkClick r:id="rId4"/>
              </a:rPr>
              <a:t> matches at 15 minutes 2024 </a:t>
            </a:r>
            <a:r>
              <a:rPr lang="pt-PT" b="1" dirty="0" err="1">
                <a:solidFill>
                  <a:schemeClr val="bg1"/>
                </a:solidFill>
                <a:latin typeface="+mj-lt"/>
                <a:hlinkClick r:id="rId4"/>
              </a:rPr>
              <a:t>Dataset</a:t>
            </a:r>
            <a:endParaRPr lang="pt-PT" b="1" dirty="0">
              <a:solidFill>
                <a:schemeClr val="bg1"/>
              </a:solidFill>
              <a:latin typeface="+mj-lt"/>
            </a:endParaRPr>
          </a:p>
          <a:p>
            <a:pPr algn="l" fontAlgn="base"/>
            <a:r>
              <a:rPr lang="pt-PT" b="1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League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of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Legends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played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? 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– </a:t>
            </a:r>
            <a:r>
              <a:rPr lang="pt-PT" b="1" dirty="0" err="1">
                <a:solidFill>
                  <a:schemeClr val="bg1"/>
                </a:solidFill>
                <a:latin typeface="+mj-lt"/>
                <a:hlinkClick r:id="rId5"/>
              </a:rPr>
              <a:t>Wikipedia</a:t>
            </a:r>
            <a:endParaRPr lang="pt-PT" b="1" dirty="0">
              <a:solidFill>
                <a:schemeClr val="bg1"/>
              </a:solidFill>
              <a:latin typeface="+mj-lt"/>
            </a:endParaRPr>
          </a:p>
          <a:p>
            <a:pPr algn="l" fontAlgn="base"/>
            <a:r>
              <a:rPr lang="pt-PT" b="1" dirty="0" err="1">
                <a:solidFill>
                  <a:schemeClr val="bg1"/>
                </a:solidFill>
                <a:latin typeface="+mj-lt"/>
              </a:rPr>
              <a:t>Where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can I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get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League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of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Legends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official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</a:rPr>
              <a:t>Information</a:t>
            </a:r>
            <a:r>
              <a:rPr lang="pt-PT" b="1" dirty="0">
                <a:solidFill>
                  <a:schemeClr val="bg1"/>
                </a:solidFill>
                <a:latin typeface="+mj-lt"/>
              </a:rPr>
              <a:t>? 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– </a:t>
            </a:r>
            <a:r>
              <a:rPr lang="pt-PT" b="1" dirty="0" err="1">
                <a:solidFill>
                  <a:schemeClr val="bg1"/>
                </a:solidFill>
                <a:latin typeface="+mj-lt"/>
                <a:hlinkClick r:id="rId6"/>
              </a:rPr>
              <a:t>The</a:t>
            </a:r>
            <a:r>
              <a:rPr lang="pt-PT" b="1" dirty="0">
                <a:solidFill>
                  <a:schemeClr val="bg1"/>
                </a:solidFill>
                <a:latin typeface="+mj-lt"/>
                <a:hlinkClick r:id="rId6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  <a:hlinkClick r:id="rId6"/>
              </a:rPr>
              <a:t>Game’s</a:t>
            </a:r>
            <a:r>
              <a:rPr lang="pt-PT" b="1" dirty="0">
                <a:solidFill>
                  <a:schemeClr val="bg1"/>
                </a:solidFill>
                <a:latin typeface="+mj-lt"/>
                <a:hlinkClick r:id="rId6"/>
              </a:rPr>
              <a:t> Website</a:t>
            </a:r>
            <a:endParaRPr lang="pt-PT" b="1" dirty="0">
              <a:solidFill>
                <a:schemeClr val="bg1"/>
              </a:solidFill>
              <a:latin typeface="+mj-lt"/>
            </a:endParaRPr>
          </a:p>
          <a:p>
            <a:pPr algn="l" fontAlgn="base"/>
            <a:r>
              <a:rPr lang="pt-PT" b="1" dirty="0">
                <a:solidFill>
                  <a:schemeClr val="bg1"/>
                </a:solidFill>
                <a:latin typeface="+mj-lt"/>
                <a:hlinkClick r:id="rId7"/>
              </a:rPr>
              <a:t>Pandas </a:t>
            </a:r>
            <a:r>
              <a:rPr lang="pt-PT" b="1" dirty="0" err="1">
                <a:solidFill>
                  <a:schemeClr val="bg1"/>
                </a:solidFill>
                <a:latin typeface="+mj-lt"/>
                <a:hlinkClick r:id="rId7"/>
              </a:rPr>
              <a:t>Documentation</a:t>
            </a:r>
            <a:endParaRPr lang="pt-PT" b="1" dirty="0">
              <a:solidFill>
                <a:schemeClr val="bg1"/>
              </a:solidFill>
              <a:latin typeface="+mj-lt"/>
            </a:endParaRPr>
          </a:p>
          <a:p>
            <a:pPr algn="l" fontAlgn="base"/>
            <a:r>
              <a:rPr lang="pt-PT" b="1" dirty="0" err="1">
                <a:solidFill>
                  <a:schemeClr val="bg1"/>
                </a:solidFill>
                <a:latin typeface="+mj-lt"/>
                <a:hlinkClick r:id="rId7"/>
              </a:rPr>
              <a:t>NumPy</a:t>
            </a:r>
            <a:r>
              <a:rPr lang="pt-PT" b="1" dirty="0">
                <a:solidFill>
                  <a:schemeClr val="bg1"/>
                </a:solidFill>
                <a:latin typeface="+mj-lt"/>
                <a:hlinkClick r:id="rId7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+mj-lt"/>
                <a:hlinkClick r:id="rId7"/>
              </a:rPr>
              <a:t>Documentation</a:t>
            </a:r>
            <a:endParaRPr lang="pt-PT" dirty="0">
              <a:solidFill>
                <a:schemeClr val="bg1"/>
              </a:solidFill>
              <a:latin typeface="+mj-lt"/>
            </a:endParaRPr>
          </a:p>
          <a:p>
            <a:pPr algn="l" fontAlgn="base"/>
            <a:endParaRPr lang="pt-P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1C810D5-CD92-0371-140C-0A855830E779}"/>
              </a:ext>
            </a:extLst>
          </p:cNvPr>
          <p:cNvSpPr txBox="1">
            <a:spLocks/>
          </p:cNvSpPr>
          <p:nvPr/>
        </p:nvSpPr>
        <p:spPr>
          <a:xfrm>
            <a:off x="-311150" y="912812"/>
            <a:ext cx="8305800" cy="753538"/>
          </a:xfrm>
          <a:prstGeom prst="rect">
            <a:avLst/>
          </a:prstGeom>
        </p:spPr>
        <p:txBody>
          <a:bodyPr vert="horz" wrap="square" lIns="0" tIns="266190" rIns="0" bIns="0" rtlCol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574714" algn="l">
              <a:spcBef>
                <a:spcPts val="105"/>
              </a:spcBef>
            </a:pPr>
            <a:r>
              <a:rPr lang="en-US" spc="-45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861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EA62F31A-75C4-E16C-E83A-DCD337C271A8}"/>
              </a:ext>
            </a:extLst>
          </p:cNvPr>
          <p:cNvGrpSpPr/>
          <p:nvPr/>
        </p:nvGrpSpPr>
        <p:grpSpPr>
          <a:xfrm>
            <a:off x="-9948" y="-35455"/>
            <a:ext cx="10692765" cy="6014085"/>
            <a:chOff x="0" y="772668"/>
            <a:chExt cx="10692765" cy="601408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249AD492-A3BC-24E8-3D66-9E73F8DC9B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224C5C61-57A0-A9F4-46A2-CA4EA886F2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2668"/>
              <a:ext cx="10692384" cy="60137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34950" y="455612"/>
            <a:ext cx="5257800" cy="753538"/>
          </a:xfrm>
          <a:prstGeom prst="rect">
            <a:avLst/>
          </a:prstGeom>
        </p:spPr>
        <p:txBody>
          <a:bodyPr vert="horz" wrap="square" lIns="0" tIns="266190" rIns="0" bIns="0" rtlCol="0">
            <a:spAutoFit/>
          </a:bodyPr>
          <a:lstStyle/>
          <a:p>
            <a:pPr marL="574714">
              <a:spcBef>
                <a:spcPts val="105"/>
              </a:spcBef>
            </a:pPr>
            <a:r>
              <a:rPr lang="pt-PT" spc="-45" dirty="0" err="1"/>
              <a:t>Tools</a:t>
            </a:r>
            <a:r>
              <a:rPr lang="pt-PT" spc="-45" dirty="0"/>
              <a:t> </a:t>
            </a:r>
            <a:r>
              <a:rPr lang="pt-PT" spc="-45" dirty="0" err="1"/>
              <a:t>and</a:t>
            </a:r>
            <a:r>
              <a:rPr lang="pt-PT" spc="-45" dirty="0"/>
              <a:t> </a:t>
            </a:r>
            <a:r>
              <a:rPr lang="pt-PT" spc="-45" dirty="0" err="1"/>
              <a:t>Algorithms</a:t>
            </a:r>
            <a:endParaRPr spc="-4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B7272-CDE5-407B-EE3A-E6C59A20EE6F}"/>
              </a:ext>
            </a:extLst>
          </p:cNvPr>
          <p:cNvSpPr txBox="1"/>
          <p:nvPr/>
        </p:nvSpPr>
        <p:spPr>
          <a:xfrm>
            <a:off x="298450" y="1485478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PT" dirty="0" err="1">
                <a:solidFill>
                  <a:schemeClr val="bg1"/>
                </a:solidFill>
                <a:latin typeface="+mj-lt"/>
              </a:rPr>
              <a:t>We’ll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be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using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Pandas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NumPy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as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our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tools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for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.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will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also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take a look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SciKit-Learn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see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what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can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provide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us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algorithms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will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choose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 fontAlgn="base"/>
            <a:endParaRPr lang="pt-PT" dirty="0">
              <a:solidFill>
                <a:schemeClr val="bg1"/>
              </a:solidFill>
              <a:latin typeface="+mj-lt"/>
            </a:endParaRPr>
          </a:p>
          <a:p>
            <a:pPr algn="just" fontAlgn="base"/>
            <a:r>
              <a:rPr lang="pt-PT" dirty="0" err="1">
                <a:solidFill>
                  <a:schemeClr val="bg1"/>
                </a:solidFill>
                <a:latin typeface="+mj-lt"/>
              </a:rPr>
              <a:t>Decision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Trees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might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be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a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good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solution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for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us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fact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dataset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has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multiple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statistics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of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game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final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result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.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Could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also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have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various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ways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of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organizing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tree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 fontAlgn="base"/>
            <a:endParaRPr lang="pt-PT" dirty="0">
              <a:solidFill>
                <a:schemeClr val="bg1"/>
              </a:solidFill>
              <a:latin typeface="+mj-lt"/>
            </a:endParaRPr>
          </a:p>
          <a:p>
            <a:pPr algn="just" fontAlgn="base"/>
            <a:r>
              <a:rPr lang="pt-PT" dirty="0" err="1">
                <a:solidFill>
                  <a:schemeClr val="bg1"/>
                </a:solidFill>
                <a:latin typeface="+mj-lt"/>
              </a:rPr>
              <a:t>Ultimately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goal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to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discern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correctly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a game,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its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15 minute data,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resulted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in a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win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or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thus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K-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Nearest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Neighbors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Support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Vector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Machines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would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also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be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good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supervised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algorithms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to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estimate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+mj-lt"/>
              </a:rPr>
              <a:t>given</a:t>
            </a:r>
            <a:r>
              <a:rPr lang="pt-PT" dirty="0">
                <a:solidFill>
                  <a:schemeClr val="bg1"/>
                </a:solidFill>
                <a:latin typeface="+mj-lt"/>
              </a:rPr>
              <a:t> data.</a:t>
            </a:r>
          </a:p>
        </p:txBody>
      </p:sp>
      <p:pic>
        <p:nvPicPr>
          <p:cNvPr id="2050" name="Picture 2" descr="Ways to Win League of Legends - 5 Methods Even When Losing!">
            <a:extLst>
              <a:ext uri="{FF2B5EF4-FFF2-40B4-BE49-F238E27FC236}">
                <a16:creationId xmlns:a16="http://schemas.microsoft.com/office/drawing/2014/main" id="{E536A67E-BDDC-61F0-04B9-16952181E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47" y="4272928"/>
            <a:ext cx="3006385" cy="150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gue of Legends Tilt - What Tilt is, How to Identify it, and How to  Combat it">
            <a:extLst>
              <a:ext uri="{FF2B5EF4-FFF2-40B4-BE49-F238E27FC236}">
                <a16:creationId xmlns:a16="http://schemas.microsoft.com/office/drawing/2014/main" id="{1E93BFAE-DC33-576F-7D91-50A09400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47" y="4262873"/>
            <a:ext cx="3006385" cy="151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5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586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zeitung</vt:lpstr>
      <vt:lpstr>Office Theme</vt:lpstr>
      <vt:lpstr>League of Legends SoloQ matches at 15 minutes 2024  </vt:lpstr>
      <vt:lpstr>Specification of the work to be performed</vt:lpstr>
      <vt:lpstr>Specification of the work to be performed</vt:lpstr>
      <vt:lpstr>PowerPoint Presentation</vt:lpstr>
      <vt:lpstr>Tools and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Amado_-_CP1</dc:title>
  <dc:creator>Gonçalo Martins</dc:creator>
  <cp:lastModifiedBy>Antonio Rego</cp:lastModifiedBy>
  <cp:revision>2</cp:revision>
  <dcterms:created xsi:type="dcterms:W3CDTF">2024-04-29T12:50:20Z</dcterms:created>
  <dcterms:modified xsi:type="dcterms:W3CDTF">2024-05-01T17:25:08Z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LastSaved">
    <vt:filetime>2024-04-29T00:00:00Z</vt:filetime>
  </property>
  <property fmtid="{D5CDD505-2E9C-101B-9397-08002B2CF9AE}" pid="4" name="Producer">
    <vt:lpwstr>Microsoft: Print To PDF</vt:lpwstr>
  </property>
</Properties>
</file>