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7432000" cy="36576000"/>
  <p:notesSz cx="6858000" cy="9144000"/>
  <p:defaultTextStyle>
    <a:defPPr>
      <a:defRPr lang="en-US"/>
    </a:defPPr>
    <a:lvl1pPr marL="0" algn="l" defTabSz="3552700" rtl="0" eaLnBrk="1" latinLnBrk="0" hangingPunct="1">
      <a:defRPr sz="7000" kern="1200">
        <a:solidFill>
          <a:schemeClr val="tx1"/>
        </a:solidFill>
        <a:latin typeface="+mn-lt"/>
        <a:ea typeface="+mn-ea"/>
        <a:cs typeface="+mn-cs"/>
      </a:defRPr>
    </a:lvl1pPr>
    <a:lvl2pPr marL="1776350" algn="l" defTabSz="3552700" rtl="0" eaLnBrk="1" latinLnBrk="0" hangingPunct="1">
      <a:defRPr sz="7000" kern="1200">
        <a:solidFill>
          <a:schemeClr val="tx1"/>
        </a:solidFill>
        <a:latin typeface="+mn-lt"/>
        <a:ea typeface="+mn-ea"/>
        <a:cs typeface="+mn-cs"/>
      </a:defRPr>
    </a:lvl2pPr>
    <a:lvl3pPr marL="3552700" algn="l" defTabSz="3552700" rtl="0" eaLnBrk="1" latinLnBrk="0" hangingPunct="1">
      <a:defRPr sz="7000" kern="1200">
        <a:solidFill>
          <a:schemeClr val="tx1"/>
        </a:solidFill>
        <a:latin typeface="+mn-lt"/>
        <a:ea typeface="+mn-ea"/>
        <a:cs typeface="+mn-cs"/>
      </a:defRPr>
    </a:lvl3pPr>
    <a:lvl4pPr marL="5329050" algn="l" defTabSz="3552700" rtl="0" eaLnBrk="1" latinLnBrk="0" hangingPunct="1">
      <a:defRPr sz="7000" kern="1200">
        <a:solidFill>
          <a:schemeClr val="tx1"/>
        </a:solidFill>
        <a:latin typeface="+mn-lt"/>
        <a:ea typeface="+mn-ea"/>
        <a:cs typeface="+mn-cs"/>
      </a:defRPr>
    </a:lvl4pPr>
    <a:lvl5pPr marL="7105400" algn="l" defTabSz="3552700" rtl="0" eaLnBrk="1" latinLnBrk="0" hangingPunct="1">
      <a:defRPr sz="7000" kern="1200">
        <a:solidFill>
          <a:schemeClr val="tx1"/>
        </a:solidFill>
        <a:latin typeface="+mn-lt"/>
        <a:ea typeface="+mn-ea"/>
        <a:cs typeface="+mn-cs"/>
      </a:defRPr>
    </a:lvl5pPr>
    <a:lvl6pPr marL="8881750" algn="l" defTabSz="3552700" rtl="0" eaLnBrk="1" latinLnBrk="0" hangingPunct="1">
      <a:defRPr sz="7000" kern="1200">
        <a:solidFill>
          <a:schemeClr val="tx1"/>
        </a:solidFill>
        <a:latin typeface="+mn-lt"/>
        <a:ea typeface="+mn-ea"/>
        <a:cs typeface="+mn-cs"/>
      </a:defRPr>
    </a:lvl6pPr>
    <a:lvl7pPr marL="10658100" algn="l" defTabSz="3552700" rtl="0" eaLnBrk="1" latinLnBrk="0" hangingPunct="1">
      <a:defRPr sz="7000" kern="1200">
        <a:solidFill>
          <a:schemeClr val="tx1"/>
        </a:solidFill>
        <a:latin typeface="+mn-lt"/>
        <a:ea typeface="+mn-ea"/>
        <a:cs typeface="+mn-cs"/>
      </a:defRPr>
    </a:lvl7pPr>
    <a:lvl8pPr marL="12434450" algn="l" defTabSz="3552700" rtl="0" eaLnBrk="1" latinLnBrk="0" hangingPunct="1">
      <a:defRPr sz="7000" kern="1200">
        <a:solidFill>
          <a:schemeClr val="tx1"/>
        </a:solidFill>
        <a:latin typeface="+mn-lt"/>
        <a:ea typeface="+mn-ea"/>
        <a:cs typeface="+mn-cs"/>
      </a:defRPr>
    </a:lvl8pPr>
    <a:lvl9pPr marL="14210800" algn="l" defTabSz="3552700" rtl="0" eaLnBrk="1" latinLnBrk="0" hangingPunct="1">
      <a:defRPr sz="7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3300"/>
    <a:srgbClr val="FF0066"/>
    <a:srgbClr val="66FF66"/>
    <a:srgbClr val="66FFFF"/>
    <a:srgbClr val="FF6699"/>
    <a:srgbClr val="99FF66"/>
    <a:srgbClr val="FFCCCC"/>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9" autoAdjust="0"/>
    <p:restoredTop sz="94828" autoAdjust="0"/>
  </p:normalViewPr>
  <p:slideViewPr>
    <p:cSldViewPr>
      <p:cViewPr>
        <p:scale>
          <a:sx n="72" d="100"/>
          <a:sy n="72" d="100"/>
        </p:scale>
        <p:origin x="760" y="3352"/>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DA86A0-93A3-4D00-8397-CD037BE0A270}" type="datetimeFigureOut">
              <a:rPr lang="en-US" smtClean="0"/>
              <a:t>8/2/16</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FED79D-6254-490A-9001-0FC4D96FCA4E}" type="slidenum">
              <a:rPr lang="en-US" smtClean="0"/>
              <a:t>‹#›</a:t>
            </a:fld>
            <a:endParaRPr lang="en-US"/>
          </a:p>
        </p:txBody>
      </p:sp>
    </p:spTree>
    <p:extLst>
      <p:ext uri="{BB962C8B-B14F-4D97-AF65-F5344CB8AC3E}">
        <p14:creationId xmlns:p14="http://schemas.microsoft.com/office/powerpoint/2010/main" val="319082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ED79D-6254-490A-9001-0FC4D96FCA4E}" type="slidenum">
              <a:rPr lang="en-US" smtClean="0"/>
              <a:t>1</a:t>
            </a:fld>
            <a:endParaRPr lang="en-US"/>
          </a:p>
        </p:txBody>
      </p:sp>
    </p:spTree>
    <p:extLst>
      <p:ext uri="{BB962C8B-B14F-4D97-AF65-F5344CB8AC3E}">
        <p14:creationId xmlns:p14="http://schemas.microsoft.com/office/powerpoint/2010/main" val="2916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2"/>
            <a:ext cx="2331720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776350" indent="0" algn="ctr">
              <a:buNone/>
              <a:defRPr>
                <a:solidFill>
                  <a:schemeClr val="tx1">
                    <a:tint val="75000"/>
                  </a:schemeClr>
                </a:solidFill>
              </a:defRPr>
            </a:lvl2pPr>
            <a:lvl3pPr marL="3552700" indent="0" algn="ctr">
              <a:buNone/>
              <a:defRPr>
                <a:solidFill>
                  <a:schemeClr val="tx1">
                    <a:tint val="75000"/>
                  </a:schemeClr>
                </a:solidFill>
              </a:defRPr>
            </a:lvl3pPr>
            <a:lvl4pPr marL="5329050" indent="0" algn="ctr">
              <a:buNone/>
              <a:defRPr>
                <a:solidFill>
                  <a:schemeClr val="tx1">
                    <a:tint val="75000"/>
                  </a:schemeClr>
                </a:solidFill>
              </a:defRPr>
            </a:lvl4pPr>
            <a:lvl5pPr marL="7105400" indent="0" algn="ctr">
              <a:buNone/>
              <a:defRPr>
                <a:solidFill>
                  <a:schemeClr val="tx1">
                    <a:tint val="75000"/>
                  </a:schemeClr>
                </a:solidFill>
              </a:defRPr>
            </a:lvl5pPr>
            <a:lvl6pPr marL="8881750" indent="0" algn="ctr">
              <a:buNone/>
              <a:defRPr>
                <a:solidFill>
                  <a:schemeClr val="tx1">
                    <a:tint val="75000"/>
                  </a:schemeClr>
                </a:solidFill>
              </a:defRPr>
            </a:lvl6pPr>
            <a:lvl7pPr marL="10658100" indent="0" algn="ctr">
              <a:buNone/>
              <a:defRPr>
                <a:solidFill>
                  <a:schemeClr val="tx1">
                    <a:tint val="75000"/>
                  </a:schemeClr>
                </a:solidFill>
              </a:defRPr>
            </a:lvl7pPr>
            <a:lvl8pPr marL="12434450" indent="0" algn="ctr">
              <a:buNone/>
              <a:defRPr>
                <a:solidFill>
                  <a:schemeClr val="tx1">
                    <a:tint val="75000"/>
                  </a:schemeClr>
                </a:solidFill>
              </a:defRPr>
            </a:lvl8pPr>
            <a:lvl9pPr marL="14210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E0B04-F6FB-43F9-9499-742475FE52D7}"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40176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E0B04-F6FB-43F9-9499-742475FE52D7}"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360078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375826" y="8204212"/>
            <a:ext cx="34561464" cy="17476046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1918" y="8204212"/>
            <a:ext cx="103236711" cy="1747604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E0B04-F6FB-43F9-9499-742475FE52D7}"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36737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E0B04-F6FB-43F9-9499-742475FE52D7}"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196785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70"/>
            <a:ext cx="23317200" cy="7264400"/>
          </a:xfrm>
        </p:spPr>
        <p:txBody>
          <a:bodyPr anchor="t"/>
          <a:lstStyle>
            <a:lvl1pPr algn="l">
              <a:defRPr sz="155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15502476"/>
            <a:ext cx="23317200" cy="8000997"/>
          </a:xfrm>
        </p:spPr>
        <p:txBody>
          <a:bodyPr anchor="b"/>
          <a:lstStyle>
            <a:lvl1pPr marL="0" indent="0">
              <a:buNone/>
              <a:defRPr sz="7800">
                <a:solidFill>
                  <a:schemeClr val="tx1">
                    <a:tint val="75000"/>
                  </a:schemeClr>
                </a:solidFill>
              </a:defRPr>
            </a:lvl1pPr>
            <a:lvl2pPr marL="1776350" indent="0">
              <a:buNone/>
              <a:defRPr sz="7000">
                <a:solidFill>
                  <a:schemeClr val="tx1">
                    <a:tint val="75000"/>
                  </a:schemeClr>
                </a:solidFill>
              </a:defRPr>
            </a:lvl2pPr>
            <a:lvl3pPr marL="3552700" indent="0">
              <a:buNone/>
              <a:defRPr sz="6200">
                <a:solidFill>
                  <a:schemeClr val="tx1">
                    <a:tint val="75000"/>
                  </a:schemeClr>
                </a:solidFill>
              </a:defRPr>
            </a:lvl3pPr>
            <a:lvl4pPr marL="5329050" indent="0">
              <a:buNone/>
              <a:defRPr sz="5400">
                <a:solidFill>
                  <a:schemeClr val="tx1">
                    <a:tint val="75000"/>
                  </a:schemeClr>
                </a:solidFill>
              </a:defRPr>
            </a:lvl4pPr>
            <a:lvl5pPr marL="7105400" indent="0">
              <a:buNone/>
              <a:defRPr sz="5400">
                <a:solidFill>
                  <a:schemeClr val="tx1">
                    <a:tint val="75000"/>
                  </a:schemeClr>
                </a:solidFill>
              </a:defRPr>
            </a:lvl5pPr>
            <a:lvl6pPr marL="8881750" indent="0">
              <a:buNone/>
              <a:defRPr sz="5400">
                <a:solidFill>
                  <a:schemeClr val="tx1">
                    <a:tint val="75000"/>
                  </a:schemeClr>
                </a:solidFill>
              </a:defRPr>
            </a:lvl6pPr>
            <a:lvl7pPr marL="10658100" indent="0">
              <a:buNone/>
              <a:defRPr sz="5400">
                <a:solidFill>
                  <a:schemeClr val="tx1">
                    <a:tint val="75000"/>
                  </a:schemeClr>
                </a:solidFill>
              </a:defRPr>
            </a:lvl7pPr>
            <a:lvl8pPr marL="12434450" indent="0">
              <a:buNone/>
              <a:defRPr sz="5400">
                <a:solidFill>
                  <a:schemeClr val="tx1">
                    <a:tint val="75000"/>
                  </a:schemeClr>
                </a:solidFill>
              </a:defRPr>
            </a:lvl8pPr>
            <a:lvl9pPr marL="1421080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0B04-F6FB-43F9-9499-742475FE52D7}"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349761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81916" y="47794342"/>
            <a:ext cx="68899086" cy="135170330"/>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7038204" y="47794342"/>
            <a:ext cx="68899089" cy="135170330"/>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AE0B04-F6FB-43F9-9499-742475FE52D7}"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337862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5"/>
            <a:ext cx="2468880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1" y="8187275"/>
            <a:ext cx="12120564" cy="3412065"/>
          </a:xfrm>
        </p:spPr>
        <p:txBody>
          <a:bodyPr anchor="b"/>
          <a:lstStyle>
            <a:lvl1pPr marL="0" indent="0">
              <a:buNone/>
              <a:defRPr sz="9300" b="1"/>
            </a:lvl1pPr>
            <a:lvl2pPr marL="1776350" indent="0">
              <a:buNone/>
              <a:defRPr sz="7800" b="1"/>
            </a:lvl2pPr>
            <a:lvl3pPr marL="3552700" indent="0">
              <a:buNone/>
              <a:defRPr sz="7000" b="1"/>
            </a:lvl3pPr>
            <a:lvl4pPr marL="5329050" indent="0">
              <a:buNone/>
              <a:defRPr sz="6200" b="1"/>
            </a:lvl4pPr>
            <a:lvl5pPr marL="7105400" indent="0">
              <a:buNone/>
              <a:defRPr sz="6200" b="1"/>
            </a:lvl5pPr>
            <a:lvl6pPr marL="8881750" indent="0">
              <a:buNone/>
              <a:defRPr sz="6200" b="1"/>
            </a:lvl6pPr>
            <a:lvl7pPr marL="10658100" indent="0">
              <a:buNone/>
              <a:defRPr sz="6200" b="1"/>
            </a:lvl7pPr>
            <a:lvl8pPr marL="12434450" indent="0">
              <a:buNone/>
              <a:defRPr sz="6200" b="1"/>
            </a:lvl8pPr>
            <a:lvl9pPr marL="14210800" indent="0">
              <a:buNone/>
              <a:defRPr sz="6200" b="1"/>
            </a:lvl9pPr>
          </a:lstStyle>
          <a:p>
            <a:pPr lvl="0"/>
            <a:r>
              <a:rPr lang="en-US" smtClean="0"/>
              <a:t>Click to edit Master text styles</a:t>
            </a:r>
          </a:p>
        </p:txBody>
      </p:sp>
      <p:sp>
        <p:nvSpPr>
          <p:cNvPr id="4" name="Content Placeholder 3"/>
          <p:cNvSpPr>
            <a:spLocks noGrp="1"/>
          </p:cNvSpPr>
          <p:nvPr>
            <p:ph sz="half" idx="2"/>
          </p:nvPr>
        </p:nvSpPr>
        <p:spPr>
          <a:xfrm>
            <a:off x="1371601" y="11599339"/>
            <a:ext cx="12120564" cy="21073535"/>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80" y="8187275"/>
            <a:ext cx="12125325" cy="3412065"/>
          </a:xfrm>
        </p:spPr>
        <p:txBody>
          <a:bodyPr anchor="b"/>
          <a:lstStyle>
            <a:lvl1pPr marL="0" indent="0">
              <a:buNone/>
              <a:defRPr sz="9300" b="1"/>
            </a:lvl1pPr>
            <a:lvl2pPr marL="1776350" indent="0">
              <a:buNone/>
              <a:defRPr sz="7800" b="1"/>
            </a:lvl2pPr>
            <a:lvl3pPr marL="3552700" indent="0">
              <a:buNone/>
              <a:defRPr sz="7000" b="1"/>
            </a:lvl3pPr>
            <a:lvl4pPr marL="5329050" indent="0">
              <a:buNone/>
              <a:defRPr sz="6200" b="1"/>
            </a:lvl4pPr>
            <a:lvl5pPr marL="7105400" indent="0">
              <a:buNone/>
              <a:defRPr sz="6200" b="1"/>
            </a:lvl5pPr>
            <a:lvl6pPr marL="8881750" indent="0">
              <a:buNone/>
              <a:defRPr sz="6200" b="1"/>
            </a:lvl6pPr>
            <a:lvl7pPr marL="10658100" indent="0">
              <a:buNone/>
              <a:defRPr sz="6200" b="1"/>
            </a:lvl7pPr>
            <a:lvl8pPr marL="12434450" indent="0">
              <a:buNone/>
              <a:defRPr sz="6200" b="1"/>
            </a:lvl8pPr>
            <a:lvl9pPr marL="14210800" indent="0">
              <a:buNone/>
              <a:defRPr sz="6200" b="1"/>
            </a:lvl9pPr>
          </a:lstStyle>
          <a:p>
            <a:pPr lvl="0"/>
            <a:r>
              <a:rPr lang="en-US" smtClean="0"/>
              <a:t>Click to edit Master text styles</a:t>
            </a:r>
          </a:p>
        </p:txBody>
      </p:sp>
      <p:sp>
        <p:nvSpPr>
          <p:cNvPr id="6" name="Content Placeholder 5"/>
          <p:cNvSpPr>
            <a:spLocks noGrp="1"/>
          </p:cNvSpPr>
          <p:nvPr>
            <p:ph sz="quarter" idx="4"/>
          </p:nvPr>
        </p:nvSpPr>
        <p:spPr>
          <a:xfrm>
            <a:off x="13935080" y="11599339"/>
            <a:ext cx="12125325" cy="21073535"/>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E0B04-F6FB-43F9-9499-742475FE52D7}" type="datetimeFigureOut">
              <a:rPr lang="en-US" smtClean="0"/>
              <a:t>8/2/16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346079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E0B04-F6FB-43F9-9499-742475FE52D7}" type="datetimeFigureOut">
              <a:rPr lang="en-US" smtClean="0"/>
              <a:t>8/2/16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40490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E0B04-F6FB-43F9-9499-742475FE52D7}" type="datetimeFigureOut">
              <a:rPr lang="en-US" smtClean="0"/>
              <a:t>8/2/16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22289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1456267"/>
            <a:ext cx="9024939" cy="6197600"/>
          </a:xfrm>
        </p:spPr>
        <p:txBody>
          <a:bodyPr anchor="b"/>
          <a:lstStyle>
            <a:lvl1pPr algn="l">
              <a:defRPr sz="7800" b="1"/>
            </a:lvl1pPr>
          </a:lstStyle>
          <a:p>
            <a:r>
              <a:rPr lang="en-US" smtClean="0"/>
              <a:t>Click to edit Master title style</a:t>
            </a:r>
            <a:endParaRPr lang="en-US"/>
          </a:p>
        </p:txBody>
      </p:sp>
      <p:sp>
        <p:nvSpPr>
          <p:cNvPr id="3" name="Content Placeholder 2"/>
          <p:cNvSpPr>
            <a:spLocks noGrp="1"/>
          </p:cNvSpPr>
          <p:nvPr>
            <p:ph idx="1"/>
          </p:nvPr>
        </p:nvSpPr>
        <p:spPr>
          <a:xfrm>
            <a:off x="10725153" y="1456273"/>
            <a:ext cx="15335251" cy="31216603"/>
          </a:xfrm>
        </p:spPr>
        <p:txBody>
          <a:bodyPr/>
          <a:lstStyle>
            <a:lvl1pPr>
              <a:defRPr sz="12400"/>
            </a:lvl1pPr>
            <a:lvl2pPr>
              <a:defRPr sz="109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7653873"/>
            <a:ext cx="9024939" cy="25019003"/>
          </a:xfrm>
        </p:spPr>
        <p:txBody>
          <a:bodyPr/>
          <a:lstStyle>
            <a:lvl1pPr marL="0" indent="0">
              <a:buNone/>
              <a:defRPr sz="5400"/>
            </a:lvl1pPr>
            <a:lvl2pPr marL="1776350" indent="0">
              <a:buNone/>
              <a:defRPr sz="4600"/>
            </a:lvl2pPr>
            <a:lvl3pPr marL="3552700" indent="0">
              <a:buNone/>
              <a:defRPr sz="3900"/>
            </a:lvl3pPr>
            <a:lvl4pPr marL="5329050" indent="0">
              <a:buNone/>
              <a:defRPr sz="3500"/>
            </a:lvl4pPr>
            <a:lvl5pPr marL="7105400" indent="0">
              <a:buNone/>
              <a:defRPr sz="3500"/>
            </a:lvl5pPr>
            <a:lvl6pPr marL="8881750" indent="0">
              <a:buNone/>
              <a:defRPr sz="3500"/>
            </a:lvl6pPr>
            <a:lvl7pPr marL="10658100" indent="0">
              <a:buNone/>
              <a:defRPr sz="3500"/>
            </a:lvl7pPr>
            <a:lvl8pPr marL="12434450" indent="0">
              <a:buNone/>
              <a:defRPr sz="3500"/>
            </a:lvl8pPr>
            <a:lvl9pPr marL="14210800"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0B04-F6FB-43F9-9499-742475FE52D7}"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167183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4"/>
            <a:ext cx="16459200" cy="3022603"/>
          </a:xfrm>
        </p:spPr>
        <p:txBody>
          <a:bodyPr anchor="b"/>
          <a:lstStyle>
            <a:lvl1pPr algn="l">
              <a:defRPr sz="7800" b="1"/>
            </a:lvl1pPr>
          </a:lstStyle>
          <a:p>
            <a:r>
              <a:rPr lang="en-US" smtClean="0"/>
              <a:t>Click to edit Master title style</a:t>
            </a:r>
            <a:endParaRPr lang="en-US"/>
          </a:p>
        </p:txBody>
      </p:sp>
      <p:sp>
        <p:nvSpPr>
          <p:cNvPr id="3" name="Picture Placeholder 2"/>
          <p:cNvSpPr>
            <a:spLocks noGrp="1"/>
          </p:cNvSpPr>
          <p:nvPr>
            <p:ph type="pic" idx="1"/>
          </p:nvPr>
        </p:nvSpPr>
        <p:spPr>
          <a:xfrm>
            <a:off x="5376864" y="3268133"/>
            <a:ext cx="16459200" cy="21945600"/>
          </a:xfrm>
        </p:spPr>
        <p:txBody>
          <a:bodyPr/>
          <a:lstStyle>
            <a:lvl1pPr marL="0" indent="0">
              <a:buNone/>
              <a:defRPr sz="12400"/>
            </a:lvl1pPr>
            <a:lvl2pPr marL="1776350" indent="0">
              <a:buNone/>
              <a:defRPr sz="10900"/>
            </a:lvl2pPr>
            <a:lvl3pPr marL="3552700" indent="0">
              <a:buNone/>
              <a:defRPr sz="9300"/>
            </a:lvl3pPr>
            <a:lvl4pPr marL="5329050" indent="0">
              <a:buNone/>
              <a:defRPr sz="7800"/>
            </a:lvl4pPr>
            <a:lvl5pPr marL="7105400" indent="0">
              <a:buNone/>
              <a:defRPr sz="7800"/>
            </a:lvl5pPr>
            <a:lvl6pPr marL="8881750" indent="0">
              <a:buNone/>
              <a:defRPr sz="7800"/>
            </a:lvl6pPr>
            <a:lvl7pPr marL="10658100" indent="0">
              <a:buNone/>
              <a:defRPr sz="7800"/>
            </a:lvl7pPr>
            <a:lvl8pPr marL="12434450" indent="0">
              <a:buNone/>
              <a:defRPr sz="7800"/>
            </a:lvl8pPr>
            <a:lvl9pPr marL="14210800" indent="0">
              <a:buNone/>
              <a:defRPr sz="7800"/>
            </a:lvl9pPr>
          </a:lstStyle>
          <a:p>
            <a:endParaRPr lang="en-US"/>
          </a:p>
        </p:txBody>
      </p:sp>
      <p:sp>
        <p:nvSpPr>
          <p:cNvPr id="4" name="Text Placeholder 3"/>
          <p:cNvSpPr>
            <a:spLocks noGrp="1"/>
          </p:cNvSpPr>
          <p:nvPr>
            <p:ph type="body" sz="half" idx="2"/>
          </p:nvPr>
        </p:nvSpPr>
        <p:spPr>
          <a:xfrm>
            <a:off x="5376864" y="28625807"/>
            <a:ext cx="16459200" cy="4292597"/>
          </a:xfrm>
        </p:spPr>
        <p:txBody>
          <a:bodyPr/>
          <a:lstStyle>
            <a:lvl1pPr marL="0" indent="0">
              <a:buNone/>
              <a:defRPr sz="5400"/>
            </a:lvl1pPr>
            <a:lvl2pPr marL="1776350" indent="0">
              <a:buNone/>
              <a:defRPr sz="4600"/>
            </a:lvl2pPr>
            <a:lvl3pPr marL="3552700" indent="0">
              <a:buNone/>
              <a:defRPr sz="3900"/>
            </a:lvl3pPr>
            <a:lvl4pPr marL="5329050" indent="0">
              <a:buNone/>
              <a:defRPr sz="3500"/>
            </a:lvl4pPr>
            <a:lvl5pPr marL="7105400" indent="0">
              <a:buNone/>
              <a:defRPr sz="3500"/>
            </a:lvl5pPr>
            <a:lvl6pPr marL="8881750" indent="0">
              <a:buNone/>
              <a:defRPr sz="3500"/>
            </a:lvl6pPr>
            <a:lvl7pPr marL="10658100" indent="0">
              <a:buNone/>
              <a:defRPr sz="3500"/>
            </a:lvl7pPr>
            <a:lvl8pPr marL="12434450" indent="0">
              <a:buNone/>
              <a:defRPr sz="3500"/>
            </a:lvl8pPr>
            <a:lvl9pPr marL="14210800"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0B04-F6FB-43F9-9499-742475FE52D7}"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978B5-637B-4EF5-A0BC-1C196CF7F25D}" type="slidenum">
              <a:rPr lang="en-US" smtClean="0"/>
              <a:t>‹#›</a:t>
            </a:fld>
            <a:endParaRPr lang="en-US"/>
          </a:p>
        </p:txBody>
      </p:sp>
    </p:spTree>
    <p:extLst>
      <p:ext uri="{BB962C8B-B14F-4D97-AF65-F5344CB8AC3E}">
        <p14:creationId xmlns:p14="http://schemas.microsoft.com/office/powerpoint/2010/main" val="42907632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5"/>
            <a:ext cx="24688800" cy="6096000"/>
          </a:xfrm>
          <a:prstGeom prst="rect">
            <a:avLst/>
          </a:prstGeom>
        </p:spPr>
        <p:txBody>
          <a:bodyPr vert="horz" lIns="355270" tIns="177635" rIns="355270" bIns="1776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8534405"/>
            <a:ext cx="24688800" cy="24138470"/>
          </a:xfrm>
          <a:prstGeom prst="rect">
            <a:avLst/>
          </a:prstGeom>
        </p:spPr>
        <p:txBody>
          <a:bodyPr vert="horz" lIns="355270" tIns="177635" rIns="355270" bIns="1776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33900540"/>
            <a:ext cx="6400800" cy="1947333"/>
          </a:xfrm>
          <a:prstGeom prst="rect">
            <a:avLst/>
          </a:prstGeom>
        </p:spPr>
        <p:txBody>
          <a:bodyPr vert="horz" lIns="355270" tIns="177635" rIns="355270" bIns="177635" rtlCol="0" anchor="ctr"/>
          <a:lstStyle>
            <a:lvl1pPr algn="l">
              <a:defRPr sz="4600">
                <a:solidFill>
                  <a:schemeClr val="tx1">
                    <a:tint val="75000"/>
                  </a:schemeClr>
                </a:solidFill>
              </a:defRPr>
            </a:lvl1pPr>
          </a:lstStyle>
          <a:p>
            <a:fld id="{5FAE0B04-F6FB-43F9-9499-742475FE52D7}" type="datetimeFigureOut">
              <a:rPr lang="en-US" smtClean="0"/>
              <a:t>8/2/16</a:t>
            </a:fld>
            <a:endParaRPr lang="en-US"/>
          </a:p>
        </p:txBody>
      </p:sp>
      <p:sp>
        <p:nvSpPr>
          <p:cNvPr id="5" name="Footer Placeholder 4"/>
          <p:cNvSpPr>
            <a:spLocks noGrp="1"/>
          </p:cNvSpPr>
          <p:nvPr>
            <p:ph type="ftr" sz="quarter" idx="3"/>
          </p:nvPr>
        </p:nvSpPr>
        <p:spPr>
          <a:xfrm>
            <a:off x="9372600" y="33900540"/>
            <a:ext cx="8686800" cy="1947333"/>
          </a:xfrm>
          <a:prstGeom prst="rect">
            <a:avLst/>
          </a:prstGeom>
        </p:spPr>
        <p:txBody>
          <a:bodyPr vert="horz" lIns="355270" tIns="177635" rIns="355270" bIns="177635" rtlCol="0" anchor="ctr"/>
          <a:lstStyle>
            <a:lvl1pPr algn="ctr">
              <a:defRPr sz="4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40"/>
            <a:ext cx="6400800" cy="1947333"/>
          </a:xfrm>
          <a:prstGeom prst="rect">
            <a:avLst/>
          </a:prstGeom>
        </p:spPr>
        <p:txBody>
          <a:bodyPr vert="horz" lIns="355270" tIns="177635" rIns="355270" bIns="177635" rtlCol="0" anchor="ctr"/>
          <a:lstStyle>
            <a:lvl1pPr algn="r">
              <a:defRPr sz="4600">
                <a:solidFill>
                  <a:schemeClr val="tx1">
                    <a:tint val="75000"/>
                  </a:schemeClr>
                </a:solidFill>
              </a:defRPr>
            </a:lvl1pPr>
          </a:lstStyle>
          <a:p>
            <a:fld id="{95D978B5-637B-4EF5-A0BC-1C196CF7F25D}" type="slidenum">
              <a:rPr lang="en-US" smtClean="0"/>
              <a:t>‹#›</a:t>
            </a:fld>
            <a:endParaRPr lang="en-US"/>
          </a:p>
        </p:txBody>
      </p:sp>
    </p:spTree>
    <p:extLst>
      <p:ext uri="{BB962C8B-B14F-4D97-AF65-F5344CB8AC3E}">
        <p14:creationId xmlns:p14="http://schemas.microsoft.com/office/powerpoint/2010/main" val="42253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700" rtl="0" eaLnBrk="1" latinLnBrk="0" hangingPunct="1">
        <a:spcBef>
          <a:spcPct val="0"/>
        </a:spcBef>
        <a:buNone/>
        <a:defRPr sz="17100" kern="1200">
          <a:solidFill>
            <a:schemeClr val="tx1"/>
          </a:solidFill>
          <a:latin typeface="+mj-lt"/>
          <a:ea typeface="+mj-ea"/>
          <a:cs typeface="+mj-cs"/>
        </a:defRPr>
      </a:lvl1pPr>
    </p:titleStyle>
    <p:bodyStyle>
      <a:lvl1pPr marL="1332263" indent="-1332263" algn="l" defTabSz="3552700" rtl="0" eaLnBrk="1" latinLnBrk="0" hangingPunct="1">
        <a:spcBef>
          <a:spcPct val="20000"/>
        </a:spcBef>
        <a:buFont typeface="Arial" panose="020B0604020202020204" pitchFamily="34" charset="0"/>
        <a:buChar char="•"/>
        <a:defRPr sz="12400" kern="1200">
          <a:solidFill>
            <a:schemeClr val="tx1"/>
          </a:solidFill>
          <a:latin typeface="+mn-lt"/>
          <a:ea typeface="+mn-ea"/>
          <a:cs typeface="+mn-cs"/>
        </a:defRPr>
      </a:lvl1pPr>
      <a:lvl2pPr marL="2886569" indent="-1110219" algn="l" defTabSz="3552700"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2pPr>
      <a:lvl3pPr marL="4440875" indent="-888175" algn="l" defTabSz="35527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3pPr>
      <a:lvl4pPr marL="621722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4pPr>
      <a:lvl5pPr marL="799357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5pPr>
      <a:lvl6pPr marL="976992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6pPr>
      <a:lvl7pPr marL="1154627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7pPr>
      <a:lvl8pPr marL="1332262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8pPr>
      <a:lvl9pPr marL="15098975" indent="-888175" algn="l" defTabSz="3552700"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9pPr>
    </p:bodyStyle>
    <p:otherStyle>
      <a:defPPr>
        <a:defRPr lang="en-US"/>
      </a:defPPr>
      <a:lvl1pPr marL="0" algn="l" defTabSz="3552700" rtl="0" eaLnBrk="1" latinLnBrk="0" hangingPunct="1">
        <a:defRPr sz="7000" kern="1200">
          <a:solidFill>
            <a:schemeClr val="tx1"/>
          </a:solidFill>
          <a:latin typeface="+mn-lt"/>
          <a:ea typeface="+mn-ea"/>
          <a:cs typeface="+mn-cs"/>
        </a:defRPr>
      </a:lvl1pPr>
      <a:lvl2pPr marL="1776350" algn="l" defTabSz="3552700" rtl="0" eaLnBrk="1" latinLnBrk="0" hangingPunct="1">
        <a:defRPr sz="7000" kern="1200">
          <a:solidFill>
            <a:schemeClr val="tx1"/>
          </a:solidFill>
          <a:latin typeface="+mn-lt"/>
          <a:ea typeface="+mn-ea"/>
          <a:cs typeface="+mn-cs"/>
        </a:defRPr>
      </a:lvl2pPr>
      <a:lvl3pPr marL="3552700" algn="l" defTabSz="3552700" rtl="0" eaLnBrk="1" latinLnBrk="0" hangingPunct="1">
        <a:defRPr sz="7000" kern="1200">
          <a:solidFill>
            <a:schemeClr val="tx1"/>
          </a:solidFill>
          <a:latin typeface="+mn-lt"/>
          <a:ea typeface="+mn-ea"/>
          <a:cs typeface="+mn-cs"/>
        </a:defRPr>
      </a:lvl3pPr>
      <a:lvl4pPr marL="5329050" algn="l" defTabSz="3552700" rtl="0" eaLnBrk="1" latinLnBrk="0" hangingPunct="1">
        <a:defRPr sz="7000" kern="1200">
          <a:solidFill>
            <a:schemeClr val="tx1"/>
          </a:solidFill>
          <a:latin typeface="+mn-lt"/>
          <a:ea typeface="+mn-ea"/>
          <a:cs typeface="+mn-cs"/>
        </a:defRPr>
      </a:lvl4pPr>
      <a:lvl5pPr marL="7105400" algn="l" defTabSz="3552700" rtl="0" eaLnBrk="1" latinLnBrk="0" hangingPunct="1">
        <a:defRPr sz="7000" kern="1200">
          <a:solidFill>
            <a:schemeClr val="tx1"/>
          </a:solidFill>
          <a:latin typeface="+mn-lt"/>
          <a:ea typeface="+mn-ea"/>
          <a:cs typeface="+mn-cs"/>
        </a:defRPr>
      </a:lvl5pPr>
      <a:lvl6pPr marL="8881750" algn="l" defTabSz="3552700" rtl="0" eaLnBrk="1" latinLnBrk="0" hangingPunct="1">
        <a:defRPr sz="7000" kern="1200">
          <a:solidFill>
            <a:schemeClr val="tx1"/>
          </a:solidFill>
          <a:latin typeface="+mn-lt"/>
          <a:ea typeface="+mn-ea"/>
          <a:cs typeface="+mn-cs"/>
        </a:defRPr>
      </a:lvl6pPr>
      <a:lvl7pPr marL="10658100" algn="l" defTabSz="3552700" rtl="0" eaLnBrk="1" latinLnBrk="0" hangingPunct="1">
        <a:defRPr sz="7000" kern="1200">
          <a:solidFill>
            <a:schemeClr val="tx1"/>
          </a:solidFill>
          <a:latin typeface="+mn-lt"/>
          <a:ea typeface="+mn-ea"/>
          <a:cs typeface="+mn-cs"/>
        </a:defRPr>
      </a:lvl7pPr>
      <a:lvl8pPr marL="12434450" algn="l" defTabSz="3552700" rtl="0" eaLnBrk="1" latinLnBrk="0" hangingPunct="1">
        <a:defRPr sz="7000" kern="1200">
          <a:solidFill>
            <a:schemeClr val="tx1"/>
          </a:solidFill>
          <a:latin typeface="+mn-lt"/>
          <a:ea typeface="+mn-ea"/>
          <a:cs typeface="+mn-cs"/>
        </a:defRPr>
      </a:lvl8pPr>
      <a:lvl9pPr marL="14210800" algn="l" defTabSz="3552700"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3716000" y="12420600"/>
            <a:ext cx="13487400" cy="8686800"/>
          </a:xfrm>
          <a:prstGeom prst="roundRect">
            <a:avLst>
              <a:gd name="adj" fmla="val 482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pic>
        <p:nvPicPr>
          <p:cNvPr id="245" name="Picture 244" descr="feynam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0800" y="14118848"/>
            <a:ext cx="5029200" cy="2521704"/>
          </a:xfrm>
          <a:prstGeom prst="rect">
            <a:avLst/>
          </a:prstGeom>
        </p:spPr>
      </p:pic>
      <p:sp>
        <p:nvSpPr>
          <p:cNvPr id="58" name="Rounded Rectangle 57"/>
          <p:cNvSpPr/>
          <p:nvPr/>
        </p:nvSpPr>
        <p:spPr>
          <a:xfrm>
            <a:off x="13716000" y="32994600"/>
            <a:ext cx="13487401" cy="3352800"/>
          </a:xfrm>
          <a:prstGeom prst="roundRect">
            <a:avLst>
              <a:gd name="adj" fmla="val 716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223" name="Rounded Rectangle 222"/>
          <p:cNvSpPr/>
          <p:nvPr/>
        </p:nvSpPr>
        <p:spPr>
          <a:xfrm>
            <a:off x="13639800" y="21259800"/>
            <a:ext cx="13487400" cy="11506200"/>
          </a:xfrm>
          <a:prstGeom prst="roundRect">
            <a:avLst>
              <a:gd name="adj" fmla="val 716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99" name="Rounded Rectangle 98"/>
          <p:cNvSpPr/>
          <p:nvPr/>
        </p:nvSpPr>
        <p:spPr>
          <a:xfrm>
            <a:off x="228600" y="28651200"/>
            <a:ext cx="13335000" cy="7696200"/>
          </a:xfrm>
          <a:prstGeom prst="roundRect">
            <a:avLst>
              <a:gd name="adj" fmla="val 482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213" name="Rounded Rectangle 212"/>
          <p:cNvSpPr/>
          <p:nvPr/>
        </p:nvSpPr>
        <p:spPr>
          <a:xfrm>
            <a:off x="228600" y="5874841"/>
            <a:ext cx="26974800" cy="6324600"/>
          </a:xfrm>
          <a:prstGeom prst="roundRect">
            <a:avLst>
              <a:gd name="adj" fmla="val 7382"/>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0" name="Rectangle 1"/>
          <p:cNvSpPr>
            <a:spLocks/>
          </p:cNvSpPr>
          <p:nvPr/>
        </p:nvSpPr>
        <p:spPr bwMode="auto">
          <a:xfrm>
            <a:off x="2667000" y="4349262"/>
            <a:ext cx="22021800" cy="13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lvl="0" algn="ctr" defTabSz="914400"/>
            <a:r>
              <a:rPr lang="en-US" sz="4800" kern="0" dirty="0" smtClean="0">
                <a:latin typeface="+mj-lt"/>
                <a:cs typeface="Helvetica"/>
              </a:rPr>
              <a:t>Gabriel Santucci</a:t>
            </a:r>
            <a:r>
              <a:rPr lang="en-US" sz="4800" kern="0" baseline="30000" dirty="0" smtClean="0">
                <a:latin typeface="+mj-lt"/>
                <a:cs typeface="Helvetica"/>
              </a:rPr>
              <a:t>1</a:t>
            </a:r>
            <a:r>
              <a:rPr lang="en-US" sz="4800" kern="0" dirty="0" smtClean="0">
                <a:latin typeface="+mj-lt"/>
                <a:cs typeface="Helvetica"/>
              </a:rPr>
              <a:t> for the DUNE collaboration</a:t>
            </a:r>
            <a:endParaRPr lang="en-US" sz="4800" kern="0" baseline="30000" dirty="0" smtClean="0">
              <a:latin typeface="+mj-lt"/>
              <a:cs typeface="Helvetica"/>
            </a:endParaRPr>
          </a:p>
          <a:p>
            <a:pPr lvl="0" algn="ctr" defTabSz="914400"/>
            <a:r>
              <a:rPr lang="en-US" sz="3200" kern="0" baseline="30000" dirty="0">
                <a:latin typeface="+mj-lt"/>
                <a:cs typeface="Helvetica"/>
              </a:rPr>
              <a:t>1</a:t>
            </a:r>
            <a:r>
              <a:rPr lang="en-US" sz="3200" kern="0" baseline="30000" dirty="0" smtClean="0">
                <a:latin typeface="+mj-lt"/>
                <a:cs typeface="Helvetica"/>
              </a:rPr>
              <a:t> </a:t>
            </a:r>
            <a:r>
              <a:rPr kumimoji="0" lang="en-US" sz="3200" b="0" i="0" u="none" strike="noStrike" kern="0" cap="none" spc="0" normalizeH="0" baseline="0" noProof="0" dirty="0" smtClean="0">
                <a:ln>
                  <a:noFill/>
                </a:ln>
                <a:effectLst/>
                <a:uLnTx/>
                <a:uFillTx/>
                <a:latin typeface="+mj-lt"/>
                <a:cs typeface="Helvetica"/>
              </a:rPr>
              <a:t>Dep. of Physics and Astronomy, Stony Brook University, Stony Brook, NY, USA</a:t>
            </a:r>
          </a:p>
        </p:txBody>
      </p:sp>
      <p:sp>
        <p:nvSpPr>
          <p:cNvPr id="28" name="Rounded Rectangle 27"/>
          <p:cNvSpPr/>
          <p:nvPr/>
        </p:nvSpPr>
        <p:spPr>
          <a:xfrm>
            <a:off x="228600" y="21336000"/>
            <a:ext cx="13335000" cy="7086600"/>
          </a:xfrm>
          <a:prstGeom prst="roundRect">
            <a:avLst>
              <a:gd name="adj" fmla="val 7382"/>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cs typeface="Helvetica"/>
              </a:rPr>
              <a:t>h </a:t>
            </a:r>
            <a:r>
              <a:rPr lang="en-US" sz="3600" dirty="0">
                <a:cs typeface="Helvetica"/>
              </a:rPr>
              <a:t>event rate. </a:t>
            </a:r>
          </a:p>
        </p:txBody>
      </p:sp>
      <p:sp>
        <p:nvSpPr>
          <p:cNvPr id="17" name="TextBox 16"/>
          <p:cNvSpPr txBox="1"/>
          <p:nvPr/>
        </p:nvSpPr>
        <p:spPr>
          <a:xfrm>
            <a:off x="7086600" y="5791200"/>
            <a:ext cx="13258800" cy="769441"/>
          </a:xfrm>
          <a:prstGeom prst="rect">
            <a:avLst/>
          </a:prstGeom>
          <a:noFill/>
        </p:spPr>
        <p:txBody>
          <a:bodyPr wrap="square" rtlCol="0">
            <a:spAutoFit/>
          </a:bodyPr>
          <a:lstStyle/>
          <a:p>
            <a:pPr algn="ctr"/>
            <a:r>
              <a:rPr lang="en-US" sz="4400" b="1" dirty="0" smtClean="0">
                <a:latin typeface="Helvetica"/>
                <a:cs typeface="Helvetica"/>
              </a:rPr>
              <a:t>1. The Deep Underground Neutrino Experiment</a:t>
            </a:r>
            <a:endParaRPr lang="en-US" sz="4400" b="1" dirty="0">
              <a:latin typeface="Helvetica"/>
              <a:cs typeface="Helvetica"/>
            </a:endParaRPr>
          </a:p>
        </p:txBody>
      </p:sp>
      <p:sp>
        <p:nvSpPr>
          <p:cNvPr id="220" name="TextBox 219"/>
          <p:cNvSpPr txBox="1"/>
          <p:nvPr/>
        </p:nvSpPr>
        <p:spPr>
          <a:xfrm>
            <a:off x="2133600" y="21336000"/>
            <a:ext cx="8686800" cy="769441"/>
          </a:xfrm>
          <a:prstGeom prst="rect">
            <a:avLst/>
          </a:prstGeom>
          <a:noFill/>
        </p:spPr>
        <p:txBody>
          <a:bodyPr wrap="square" rtlCol="0">
            <a:spAutoFit/>
          </a:bodyPr>
          <a:lstStyle/>
          <a:p>
            <a:pPr algn="ctr"/>
            <a:r>
              <a:rPr lang="en-US" sz="4400" b="1" dirty="0" smtClean="0">
                <a:latin typeface="Helvetica"/>
                <a:cs typeface="Helvetica"/>
              </a:rPr>
              <a:t>4. Atmospheric Neutrinos</a:t>
            </a:r>
            <a:endParaRPr lang="en-US" sz="4400" b="1" dirty="0">
              <a:latin typeface="Helvetica"/>
              <a:cs typeface="Helvetica"/>
            </a:endParaRPr>
          </a:p>
        </p:txBody>
      </p:sp>
      <p:sp>
        <p:nvSpPr>
          <p:cNvPr id="36" name="TextBox 35"/>
          <p:cNvSpPr txBox="1"/>
          <p:nvPr/>
        </p:nvSpPr>
        <p:spPr>
          <a:xfrm>
            <a:off x="228600" y="22326600"/>
            <a:ext cx="6934200" cy="4031873"/>
          </a:xfrm>
          <a:prstGeom prst="rect">
            <a:avLst/>
          </a:prstGeom>
          <a:noFill/>
        </p:spPr>
        <p:txBody>
          <a:bodyPr wrap="square" rtlCol="0">
            <a:spAutoFit/>
          </a:bodyPr>
          <a:lstStyle/>
          <a:p>
            <a:pPr algn="just"/>
            <a:r>
              <a:rPr lang="en-US" sz="3200" dirty="0">
                <a:cs typeface="Helvetica"/>
              </a:rPr>
              <a:t> </a:t>
            </a:r>
            <a:r>
              <a:rPr lang="en-US" sz="3200" dirty="0" smtClean="0">
                <a:cs typeface="Helvetica"/>
              </a:rPr>
              <a:t>With energies spanning multiple decades and travel lengths from tens to thousands of km, atmospheric </a:t>
            </a:r>
            <a:r>
              <a:rPr lang="en-US" sz="3200" dirty="0">
                <a:cs typeface="Helvetica"/>
              </a:rPr>
              <a:t>neutrinos are a </a:t>
            </a:r>
            <a:r>
              <a:rPr lang="en-US" sz="3200" dirty="0" smtClean="0">
                <a:cs typeface="Helvetica"/>
              </a:rPr>
              <a:t>rich source to </a:t>
            </a:r>
            <a:r>
              <a:rPr lang="en-US" sz="3200" dirty="0">
                <a:cs typeface="Helvetica"/>
              </a:rPr>
              <a:t>study neutrino </a:t>
            </a:r>
            <a:r>
              <a:rPr lang="en-US" sz="3200" dirty="0" smtClean="0">
                <a:cs typeface="Helvetica"/>
              </a:rPr>
              <a:t>oscillations. They are also very useful in studying matter effects, the neutrino mass-hierarchy and the leptonic CP violating phase.</a:t>
            </a:r>
          </a:p>
        </p:txBody>
      </p:sp>
      <p:sp>
        <p:nvSpPr>
          <p:cNvPr id="218" name="TextBox 217"/>
          <p:cNvSpPr txBox="1"/>
          <p:nvPr/>
        </p:nvSpPr>
        <p:spPr>
          <a:xfrm>
            <a:off x="15163800" y="12420600"/>
            <a:ext cx="10439400" cy="769441"/>
          </a:xfrm>
          <a:prstGeom prst="rect">
            <a:avLst/>
          </a:prstGeom>
          <a:noFill/>
        </p:spPr>
        <p:txBody>
          <a:bodyPr wrap="square" rtlCol="0">
            <a:spAutoFit/>
          </a:bodyPr>
          <a:lstStyle/>
          <a:p>
            <a:pPr algn="ctr"/>
            <a:r>
              <a:rPr lang="en-US" sz="4400" b="1" dirty="0" smtClean="0">
                <a:latin typeface="Helvetica"/>
                <a:cs typeface="Helvetica"/>
              </a:rPr>
              <a:t>3. Nucleon Decay</a:t>
            </a:r>
            <a:endParaRPr lang="en-US" sz="4400" b="1" dirty="0">
              <a:latin typeface="Helvetica"/>
              <a:cs typeface="Helvetica"/>
            </a:endParaRPr>
          </a:p>
        </p:txBody>
      </p:sp>
      <p:sp>
        <p:nvSpPr>
          <p:cNvPr id="12" name="Rectangle 11"/>
          <p:cNvSpPr/>
          <p:nvPr/>
        </p:nvSpPr>
        <p:spPr>
          <a:xfrm>
            <a:off x="5791200" y="310662"/>
            <a:ext cx="15621000" cy="3877985"/>
          </a:xfrm>
          <a:prstGeom prst="rect">
            <a:avLst/>
          </a:prstGeom>
        </p:spPr>
        <p:txBody>
          <a:bodyPr wrap="square">
            <a:spAutoFit/>
          </a:bodyPr>
          <a:lstStyle/>
          <a:p>
            <a:pPr algn="ctr"/>
            <a:r>
              <a:rPr lang="en-US" sz="8200" b="1" dirty="0" smtClean="0">
                <a:latin typeface="+mj-lt"/>
              </a:rPr>
              <a:t>Nucleon </a:t>
            </a:r>
            <a:r>
              <a:rPr lang="en-US" sz="8200" b="1" dirty="0">
                <a:latin typeface="+mj-lt"/>
              </a:rPr>
              <a:t>Decay and </a:t>
            </a:r>
            <a:r>
              <a:rPr lang="en-US" sz="8200" b="1" dirty="0" smtClean="0">
                <a:latin typeface="+mj-lt"/>
              </a:rPr>
              <a:t/>
            </a:r>
            <a:br>
              <a:rPr lang="en-US" sz="8200" b="1" dirty="0" smtClean="0">
                <a:latin typeface="+mj-lt"/>
              </a:rPr>
            </a:br>
            <a:r>
              <a:rPr lang="en-US" sz="8200" b="1" dirty="0" smtClean="0">
                <a:latin typeface="+mj-lt"/>
              </a:rPr>
              <a:t>Atmospheric Neutrino Event Reconstruction in </a:t>
            </a:r>
            <a:r>
              <a:rPr lang="en-US" sz="8200" b="1" dirty="0">
                <a:latin typeface="+mj-lt"/>
              </a:rPr>
              <a:t>DUNE</a:t>
            </a:r>
            <a:endParaRPr lang="en-US" sz="8200" dirty="0">
              <a:latin typeface="+mj-lt"/>
            </a:endParaRPr>
          </a:p>
        </p:txBody>
      </p:sp>
      <p:pic>
        <p:nvPicPr>
          <p:cNvPr id="2" name="Picture 1"/>
          <p:cNvPicPr>
            <a:picLocks noChangeAspect="1"/>
          </p:cNvPicPr>
          <p:nvPr/>
        </p:nvPicPr>
        <p:blipFill>
          <a:blip r:embed="rId4"/>
          <a:stretch>
            <a:fillRect/>
          </a:stretch>
        </p:blipFill>
        <p:spPr>
          <a:xfrm>
            <a:off x="609600" y="386862"/>
            <a:ext cx="5867400" cy="4839352"/>
          </a:xfrm>
          <a:prstGeom prst="rect">
            <a:avLst/>
          </a:prstGeom>
        </p:spPr>
      </p:pic>
      <p:pic>
        <p:nvPicPr>
          <p:cNvPr id="4" name="Picture 3" descr="dune_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9199" y="844062"/>
            <a:ext cx="7175589" cy="3064949"/>
          </a:xfrm>
          <a:prstGeom prst="rect">
            <a:avLst/>
          </a:prstGeom>
        </p:spPr>
      </p:pic>
      <p:sp>
        <p:nvSpPr>
          <p:cNvPr id="77" name="TextBox 76"/>
          <p:cNvSpPr txBox="1"/>
          <p:nvPr/>
        </p:nvSpPr>
        <p:spPr>
          <a:xfrm>
            <a:off x="381000" y="7017841"/>
            <a:ext cx="15849600" cy="5016757"/>
          </a:xfrm>
          <a:prstGeom prst="rect">
            <a:avLst/>
          </a:prstGeom>
          <a:noFill/>
        </p:spPr>
        <p:txBody>
          <a:bodyPr wrap="square" rtlCol="0">
            <a:spAutoFit/>
          </a:bodyPr>
          <a:lstStyle/>
          <a:p>
            <a:pPr algn="just"/>
            <a:r>
              <a:rPr lang="en-US" sz="3200" dirty="0" smtClean="0">
                <a:cs typeface="Helvetica"/>
              </a:rPr>
              <a:t> An international collaboration of more than 800 scientists, hosted by Fermilab,  has come together to develop the </a:t>
            </a:r>
            <a:r>
              <a:rPr lang="en-US" sz="3200" b="1" dirty="0" smtClean="0">
                <a:cs typeface="Helvetica"/>
              </a:rPr>
              <a:t>D</a:t>
            </a:r>
            <a:r>
              <a:rPr lang="en-US" sz="3200" dirty="0" smtClean="0">
                <a:cs typeface="Helvetica"/>
              </a:rPr>
              <a:t>eep </a:t>
            </a:r>
            <a:r>
              <a:rPr lang="en-US" sz="3200" b="1" dirty="0" smtClean="0">
                <a:cs typeface="Helvetica"/>
              </a:rPr>
              <a:t>U</a:t>
            </a:r>
            <a:r>
              <a:rPr lang="en-US" sz="3200" dirty="0" smtClean="0">
                <a:cs typeface="Helvetica"/>
              </a:rPr>
              <a:t>nderground </a:t>
            </a:r>
            <a:r>
              <a:rPr lang="en-US" sz="3200" b="1" dirty="0" smtClean="0">
                <a:cs typeface="Helvetica"/>
              </a:rPr>
              <a:t>N</a:t>
            </a:r>
            <a:r>
              <a:rPr lang="en-US" sz="3200" dirty="0" smtClean="0">
                <a:cs typeface="Helvetica"/>
              </a:rPr>
              <a:t>eutrino </a:t>
            </a:r>
            <a:r>
              <a:rPr lang="en-US" sz="3200" b="1" dirty="0" smtClean="0">
                <a:cs typeface="Helvetica"/>
              </a:rPr>
              <a:t>E</a:t>
            </a:r>
            <a:r>
              <a:rPr lang="en-US" sz="3200" dirty="0" smtClean="0">
                <a:cs typeface="Helvetica"/>
              </a:rPr>
              <a:t>xperiment. The DUNE collaboration and the </a:t>
            </a:r>
            <a:r>
              <a:rPr lang="en-US" sz="3200" b="1" dirty="0" smtClean="0">
                <a:cs typeface="Helvetica"/>
              </a:rPr>
              <a:t>L</a:t>
            </a:r>
            <a:r>
              <a:rPr lang="en-US" sz="3200" dirty="0" smtClean="0">
                <a:cs typeface="Helvetica"/>
              </a:rPr>
              <a:t>ong-</a:t>
            </a:r>
            <a:r>
              <a:rPr lang="en-US" sz="3200" b="1" dirty="0" smtClean="0">
                <a:cs typeface="Helvetica"/>
              </a:rPr>
              <a:t>B</a:t>
            </a:r>
            <a:r>
              <a:rPr lang="en-US" sz="3200" dirty="0" smtClean="0">
                <a:cs typeface="Helvetica"/>
              </a:rPr>
              <a:t>aseline </a:t>
            </a:r>
            <a:r>
              <a:rPr lang="en-US" sz="3200" b="1" dirty="0" smtClean="0">
                <a:cs typeface="Helvetica"/>
              </a:rPr>
              <a:t>N</a:t>
            </a:r>
            <a:r>
              <a:rPr lang="en-US" sz="3200" dirty="0" smtClean="0">
                <a:cs typeface="Helvetica"/>
              </a:rPr>
              <a:t>eutrino </a:t>
            </a:r>
            <a:r>
              <a:rPr lang="en-US" sz="3200" b="1" dirty="0" smtClean="0">
                <a:cs typeface="Helvetica"/>
              </a:rPr>
              <a:t>F</a:t>
            </a:r>
            <a:r>
              <a:rPr lang="en-US" sz="3200" dirty="0" smtClean="0">
                <a:cs typeface="Helvetica"/>
              </a:rPr>
              <a:t>acility team will construct the neutrino beam line and the near and far detectors.</a:t>
            </a:r>
          </a:p>
          <a:p>
            <a:pPr algn="just"/>
            <a:endParaRPr lang="en-US" sz="3200" dirty="0" smtClean="0">
              <a:cs typeface="Helvetica"/>
            </a:endParaRPr>
          </a:p>
          <a:p>
            <a:pPr algn="just"/>
            <a:r>
              <a:rPr lang="en-US" sz="3200" dirty="0">
                <a:cs typeface="Helvetica"/>
              </a:rPr>
              <a:t> </a:t>
            </a:r>
            <a:r>
              <a:rPr lang="en-US" sz="3200" dirty="0" smtClean="0">
                <a:cs typeface="Helvetica"/>
              </a:rPr>
              <a:t>The DUNE far detector modules will be located deep underground at the </a:t>
            </a:r>
            <a:r>
              <a:rPr lang="en-US" sz="3200" b="1" dirty="0" smtClean="0">
                <a:cs typeface="Helvetica"/>
              </a:rPr>
              <a:t>S</a:t>
            </a:r>
            <a:r>
              <a:rPr lang="en-US" sz="3200" dirty="0" smtClean="0">
                <a:cs typeface="Helvetica"/>
              </a:rPr>
              <a:t>anford </a:t>
            </a:r>
            <a:r>
              <a:rPr lang="en-US" sz="3200" b="1" dirty="0" smtClean="0">
                <a:cs typeface="Helvetica"/>
              </a:rPr>
              <a:t>U</a:t>
            </a:r>
            <a:r>
              <a:rPr lang="en-US" sz="3200" dirty="0" smtClean="0">
                <a:cs typeface="Helvetica"/>
              </a:rPr>
              <a:t>nderground </a:t>
            </a:r>
            <a:r>
              <a:rPr lang="en-US" sz="3200" b="1" dirty="0" smtClean="0">
                <a:cs typeface="Helvetica"/>
              </a:rPr>
              <a:t>R</a:t>
            </a:r>
            <a:r>
              <a:rPr lang="en-US" sz="3200" dirty="0" smtClean="0">
                <a:cs typeface="Helvetica"/>
              </a:rPr>
              <a:t>esearch </a:t>
            </a:r>
            <a:r>
              <a:rPr lang="en-US" sz="3200" b="1" dirty="0" smtClean="0">
                <a:cs typeface="Helvetica"/>
              </a:rPr>
              <a:t>F</a:t>
            </a:r>
            <a:r>
              <a:rPr lang="en-US" sz="3200" dirty="0" smtClean="0">
                <a:cs typeface="Helvetica"/>
              </a:rPr>
              <a:t>acility in South Dakota. With 70 kton liquid Argon cryostats, 1,475 m underneath the surface, DUNE will be able to study atmospheric neutrino oscillations and perform low background searches of nucleon decay. The detector is particularly sensitive to the SUSY favored modes with </a:t>
            </a:r>
            <a:r>
              <a:rPr lang="en-US" sz="3200" dirty="0">
                <a:cs typeface="Helvetica"/>
              </a:rPr>
              <a:t>k</a:t>
            </a:r>
            <a:r>
              <a:rPr lang="en-US" sz="3200" dirty="0" smtClean="0">
                <a:cs typeface="Helvetica"/>
              </a:rPr>
              <a:t>aons in the final state.</a:t>
            </a:r>
          </a:p>
        </p:txBody>
      </p:sp>
      <p:sp>
        <p:nvSpPr>
          <p:cNvPr id="81" name="TextBox 80"/>
          <p:cNvSpPr txBox="1"/>
          <p:nvPr/>
        </p:nvSpPr>
        <p:spPr>
          <a:xfrm>
            <a:off x="13868400" y="16840200"/>
            <a:ext cx="13030200" cy="2554545"/>
          </a:xfrm>
          <a:prstGeom prst="rect">
            <a:avLst/>
          </a:prstGeom>
          <a:noFill/>
        </p:spPr>
        <p:txBody>
          <a:bodyPr wrap="square" rtlCol="0">
            <a:spAutoFit/>
          </a:bodyPr>
          <a:lstStyle/>
          <a:p>
            <a:pPr algn="just"/>
            <a:r>
              <a:rPr lang="en-US" sz="3200" dirty="0">
                <a:cs typeface="Helvetica"/>
              </a:rPr>
              <a:t> </a:t>
            </a:r>
            <a:r>
              <a:rPr lang="en-US" sz="3200" dirty="0" smtClean="0">
                <a:cs typeface="Helvetica"/>
              </a:rPr>
              <a:t>Most of the time, the kaon decays into an anti-muon and a neutrino, leaving a very clean signal in the detector (DUNE golden mode).  The mono-energetic kaon has its momentum smeared by Fermi momenta of the nucleus, but the mono-energetic muon has a well defined momentum of 236 MeV for kaons decaying at rest. Thanks to high </a:t>
            </a:r>
            <a:r>
              <a:rPr lang="en-US" sz="3200" dirty="0">
                <a:cs typeface="Helvetica"/>
              </a:rPr>
              <a:t>spatial </a:t>
            </a:r>
            <a:r>
              <a:rPr lang="en-US" sz="3200" dirty="0" smtClean="0">
                <a:cs typeface="Helvetica"/>
              </a:rPr>
              <a:t>resolution</a:t>
            </a:r>
          </a:p>
        </p:txBody>
      </p:sp>
      <p:sp>
        <p:nvSpPr>
          <p:cNvPr id="87" name="Rounded Rectangle 86"/>
          <p:cNvSpPr/>
          <p:nvPr/>
        </p:nvSpPr>
        <p:spPr>
          <a:xfrm>
            <a:off x="228600" y="12420600"/>
            <a:ext cx="13335000" cy="8686800"/>
          </a:xfrm>
          <a:prstGeom prst="roundRect">
            <a:avLst>
              <a:gd name="adj" fmla="val 482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88" name="TextBox 87"/>
          <p:cNvSpPr txBox="1"/>
          <p:nvPr/>
        </p:nvSpPr>
        <p:spPr>
          <a:xfrm>
            <a:off x="2895600" y="28643759"/>
            <a:ext cx="7162800" cy="769441"/>
          </a:xfrm>
          <a:prstGeom prst="rect">
            <a:avLst/>
          </a:prstGeom>
          <a:noFill/>
        </p:spPr>
        <p:txBody>
          <a:bodyPr wrap="square" rtlCol="0">
            <a:spAutoFit/>
          </a:bodyPr>
          <a:lstStyle/>
          <a:p>
            <a:pPr algn="ctr"/>
            <a:r>
              <a:rPr lang="en-US" sz="4400" b="1" dirty="0" smtClean="0">
                <a:latin typeface="Helvetica"/>
                <a:cs typeface="Helvetica"/>
              </a:rPr>
              <a:t>5. ProtoDUNE</a:t>
            </a:r>
            <a:endParaRPr lang="en-US" sz="4400" b="1" dirty="0">
              <a:latin typeface="Helvetica"/>
              <a:cs typeface="Helvetica"/>
            </a:endParaRPr>
          </a:p>
        </p:txBody>
      </p:sp>
      <p:sp>
        <p:nvSpPr>
          <p:cNvPr id="90" name="TextBox 89"/>
          <p:cNvSpPr txBox="1"/>
          <p:nvPr/>
        </p:nvSpPr>
        <p:spPr>
          <a:xfrm>
            <a:off x="381000" y="29337000"/>
            <a:ext cx="13106400" cy="6838795"/>
          </a:xfrm>
          <a:prstGeom prst="rect">
            <a:avLst/>
          </a:prstGeom>
          <a:noFill/>
        </p:spPr>
        <p:txBody>
          <a:bodyPr wrap="square" rtlCol="0">
            <a:spAutoFit/>
          </a:bodyPr>
          <a:lstStyle/>
          <a:p>
            <a:pPr algn="just"/>
            <a:r>
              <a:rPr lang="en-US" sz="3200" dirty="0" smtClean="0">
                <a:cs typeface="Helvetica"/>
              </a:rPr>
              <a:t>  The protoDUNE experimental program has been established to test and validate technologies and designs of the DUNE far detector. The detectors (single and dual phase) will be placed in a dedicated charged-particle beam line at CERN Neutrino Platform.</a:t>
            </a:r>
          </a:p>
          <a:p>
            <a:pPr algn="just"/>
            <a:r>
              <a:rPr lang="en-US" sz="3200" dirty="0" smtClean="0">
                <a:cs typeface="Helvetica"/>
              </a:rPr>
              <a:t>  ProtoDUNE will be crucial for understanding nucleon decay and atmospheric neutrino event characteristics. Namely, the program will provide:</a:t>
            </a:r>
          </a:p>
          <a:p>
            <a:pPr algn="just">
              <a:lnSpc>
                <a:spcPct val="50000"/>
              </a:lnSpc>
            </a:pPr>
            <a:endParaRPr lang="en-US" sz="3200" dirty="0" smtClean="0">
              <a:cs typeface="Helvetica"/>
            </a:endParaRPr>
          </a:p>
          <a:p>
            <a:pPr marL="457200" indent="-457200" algn="just">
              <a:buFont typeface="Arial"/>
              <a:buChar char="•"/>
            </a:pPr>
            <a:r>
              <a:rPr lang="en-US" sz="3200" dirty="0" smtClean="0">
                <a:cs typeface="Helvetica"/>
              </a:rPr>
              <a:t>Particle ID performance:</a:t>
            </a:r>
            <a:br>
              <a:rPr lang="en-US" sz="3200" dirty="0" smtClean="0">
                <a:cs typeface="Helvetica"/>
              </a:rPr>
            </a:br>
            <a:r>
              <a:rPr lang="en-US" sz="3200" dirty="0" smtClean="0">
                <a:cs typeface="Helvetica"/>
              </a:rPr>
              <a:t>Full e/μ/π/K/p separation</a:t>
            </a:r>
          </a:p>
          <a:p>
            <a:pPr marL="457200" indent="-457200" algn="just">
              <a:buFont typeface="Arial"/>
              <a:buChar char="•"/>
            </a:pPr>
            <a:r>
              <a:rPr lang="en-US" sz="3200" dirty="0" smtClean="0">
                <a:cs typeface="Helvetica"/>
              </a:rPr>
              <a:t>Track/Shower reconstruction performance:</a:t>
            </a:r>
            <a:br>
              <a:rPr lang="en-US" sz="3200" dirty="0" smtClean="0">
                <a:cs typeface="Helvetica"/>
              </a:rPr>
            </a:br>
            <a:r>
              <a:rPr lang="en-US" sz="3200" dirty="0" smtClean="0">
                <a:cs typeface="Helvetica"/>
              </a:rPr>
              <a:t>Single particle reconstruction efficiency</a:t>
            </a:r>
            <a:br>
              <a:rPr lang="en-US" sz="3200" dirty="0" smtClean="0">
                <a:cs typeface="Helvetica"/>
              </a:rPr>
            </a:br>
            <a:r>
              <a:rPr lang="en-US" sz="3200" dirty="0" smtClean="0">
                <a:cs typeface="Helvetica"/>
              </a:rPr>
              <a:t>Displaced vertex reconstruction</a:t>
            </a:r>
          </a:p>
          <a:p>
            <a:pPr marL="457200" indent="-457200" algn="just">
              <a:buFont typeface="Arial"/>
              <a:buChar char="•"/>
            </a:pPr>
            <a:r>
              <a:rPr lang="en-US" sz="3200" dirty="0" smtClean="0">
                <a:cs typeface="Helvetica"/>
              </a:rPr>
              <a:t>Charged pions and kaons cross sections in Argon:</a:t>
            </a:r>
            <a:br>
              <a:rPr lang="en-US" sz="3200" dirty="0" smtClean="0">
                <a:cs typeface="Helvetica"/>
              </a:rPr>
            </a:br>
            <a:r>
              <a:rPr lang="en-US" sz="3200" dirty="0" smtClean="0">
                <a:cs typeface="Helvetica"/>
              </a:rPr>
              <a:t>Low kinetic energies (~100 MeV) </a:t>
            </a:r>
            <a:endParaRPr lang="en-US" sz="3200" dirty="0">
              <a:cs typeface="Helvetica"/>
            </a:endParaRPr>
          </a:p>
        </p:txBody>
      </p:sp>
      <p:pic>
        <p:nvPicPr>
          <p:cNvPr id="250" name="Picture 249" descr="Screen Shot 2016-07-24 at 10.10.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400" y="22326600"/>
            <a:ext cx="5822730" cy="3657600"/>
          </a:xfrm>
          <a:prstGeom prst="rect">
            <a:avLst/>
          </a:prstGeom>
        </p:spPr>
      </p:pic>
      <p:sp>
        <p:nvSpPr>
          <p:cNvPr id="96" name="TextBox 95"/>
          <p:cNvSpPr txBox="1"/>
          <p:nvPr/>
        </p:nvSpPr>
        <p:spPr>
          <a:xfrm>
            <a:off x="381000" y="26212800"/>
            <a:ext cx="12877800" cy="2062103"/>
          </a:xfrm>
          <a:prstGeom prst="rect">
            <a:avLst/>
          </a:prstGeom>
          <a:noFill/>
        </p:spPr>
        <p:txBody>
          <a:bodyPr wrap="square" rtlCol="0">
            <a:spAutoFit/>
          </a:bodyPr>
          <a:lstStyle/>
          <a:p>
            <a:pPr algn="just"/>
            <a:r>
              <a:rPr lang="en-US" sz="3200" dirty="0">
                <a:cs typeface="Helvetica"/>
              </a:rPr>
              <a:t> </a:t>
            </a:r>
            <a:r>
              <a:rPr lang="en-US" sz="3200" dirty="0" smtClean="0">
                <a:cs typeface="Helvetica"/>
              </a:rPr>
              <a:t>The DUNE </a:t>
            </a:r>
            <a:r>
              <a:rPr lang="en-US" sz="3200" dirty="0">
                <a:cs typeface="Helvetica"/>
              </a:rPr>
              <a:t>far detector </a:t>
            </a:r>
            <a:r>
              <a:rPr lang="en-US" sz="3200" dirty="0" smtClean="0">
                <a:cs typeface="Helvetica"/>
              </a:rPr>
              <a:t>(liquid Argon TPC) will </a:t>
            </a:r>
            <a:r>
              <a:rPr lang="en-US" sz="3200" dirty="0">
                <a:cs typeface="Helvetica"/>
              </a:rPr>
              <a:t>offer </a:t>
            </a:r>
            <a:r>
              <a:rPr lang="en-US" sz="3200" dirty="0" smtClean="0">
                <a:cs typeface="Helvetica"/>
              </a:rPr>
              <a:t>excellent </a:t>
            </a:r>
            <a:r>
              <a:rPr lang="en-US" sz="3200" dirty="0">
                <a:cs typeface="Helvetica"/>
              </a:rPr>
              <a:t>energy and angular resolutions together with </a:t>
            </a:r>
            <a:r>
              <a:rPr lang="en-US" sz="3200" dirty="0" smtClean="0">
                <a:cs typeface="Helvetica"/>
              </a:rPr>
              <a:t>excellent particle </a:t>
            </a:r>
            <a:r>
              <a:rPr lang="en-US" sz="3200" dirty="0">
                <a:cs typeface="Helvetica"/>
              </a:rPr>
              <a:t>ID. </a:t>
            </a:r>
            <a:r>
              <a:rPr lang="en-US" sz="3200" dirty="0" smtClean="0">
                <a:cs typeface="Helvetica"/>
              </a:rPr>
              <a:t>Its large mass will provide high atmospheric event rates and </a:t>
            </a:r>
            <a:r>
              <a:rPr lang="en-US" sz="3200" dirty="0">
                <a:cs typeface="Helvetica"/>
              </a:rPr>
              <a:t>the rock overburden will provide a shield against cosmic-</a:t>
            </a:r>
            <a:r>
              <a:rPr lang="en-US" sz="3200" dirty="0" smtClean="0">
                <a:cs typeface="Helvetica"/>
              </a:rPr>
              <a:t>rays, as </a:t>
            </a:r>
            <a:r>
              <a:rPr lang="en-US" sz="3200" dirty="0">
                <a:cs typeface="Helvetica"/>
              </a:rPr>
              <a:t>is the case of  nucleon </a:t>
            </a:r>
            <a:r>
              <a:rPr lang="en-US" sz="3200" dirty="0" smtClean="0">
                <a:cs typeface="Helvetica"/>
              </a:rPr>
              <a:t>decay analyses.</a:t>
            </a:r>
            <a:endParaRPr lang="en-US" sz="3200" dirty="0">
              <a:cs typeface="Helvetica"/>
            </a:endParaRPr>
          </a:p>
        </p:txBody>
      </p:sp>
      <p:pic>
        <p:nvPicPr>
          <p:cNvPr id="252" name="Picture 251" descr="15-0031-01.hr.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687800" y="6789241"/>
            <a:ext cx="10287000" cy="3454029"/>
          </a:xfrm>
          <a:prstGeom prst="rect">
            <a:avLst/>
          </a:prstGeom>
        </p:spPr>
      </p:pic>
      <p:sp>
        <p:nvSpPr>
          <p:cNvPr id="98" name="TextBox 97"/>
          <p:cNvSpPr txBox="1"/>
          <p:nvPr/>
        </p:nvSpPr>
        <p:spPr>
          <a:xfrm>
            <a:off x="16611600" y="10370641"/>
            <a:ext cx="10363200" cy="1569660"/>
          </a:xfrm>
          <a:prstGeom prst="rect">
            <a:avLst/>
          </a:prstGeom>
          <a:noFill/>
        </p:spPr>
        <p:txBody>
          <a:bodyPr wrap="square" rtlCol="0">
            <a:spAutoFit/>
          </a:bodyPr>
          <a:lstStyle/>
          <a:p>
            <a:pPr algn="just"/>
            <a:r>
              <a:rPr lang="en-US" sz="3200" b="1" dirty="0">
                <a:cs typeface="Helvetica"/>
              </a:rPr>
              <a:t> </a:t>
            </a:r>
            <a:r>
              <a:rPr lang="en-US" sz="3200" dirty="0" smtClean="0">
                <a:cs typeface="Helvetica"/>
              </a:rPr>
              <a:t>An experimental program in neutrinos, nucleon decay and astroparticle physics enabled by the Long-Baseline Neutrino Facility and hosted by Fermilab.</a:t>
            </a:r>
          </a:p>
        </p:txBody>
      </p:sp>
      <p:pic>
        <p:nvPicPr>
          <p:cNvPr id="253" name="Picture 252" descr="Screen Shot 2016-07-24 at 11.08.08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92200" y="14271248"/>
            <a:ext cx="5105400" cy="1944914"/>
          </a:xfrm>
          <a:prstGeom prst="rect">
            <a:avLst/>
          </a:prstGeom>
        </p:spPr>
      </p:pic>
      <p:pic>
        <p:nvPicPr>
          <p:cNvPr id="9" name="Picture 8" descr="Knu.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26200" y="14118848"/>
            <a:ext cx="2286000" cy="2266250"/>
          </a:xfrm>
          <a:prstGeom prst="rect">
            <a:avLst/>
          </a:prstGeom>
        </p:spPr>
      </p:pic>
      <p:sp>
        <p:nvSpPr>
          <p:cNvPr id="102" name="TextBox 101"/>
          <p:cNvSpPr txBox="1"/>
          <p:nvPr/>
        </p:nvSpPr>
        <p:spPr>
          <a:xfrm>
            <a:off x="13868400" y="19354800"/>
            <a:ext cx="7696200" cy="1569660"/>
          </a:xfrm>
          <a:prstGeom prst="rect">
            <a:avLst/>
          </a:prstGeom>
          <a:noFill/>
        </p:spPr>
        <p:txBody>
          <a:bodyPr wrap="square" rtlCol="0">
            <a:spAutoFit/>
          </a:bodyPr>
          <a:lstStyle/>
          <a:p>
            <a:pPr algn="just"/>
            <a:r>
              <a:rPr lang="en-US" sz="3200" dirty="0" smtClean="0">
                <a:cs typeface="Helvetica"/>
              </a:rPr>
              <a:t>of the detector, DUNE can also identify neutral kaons through their displaced vertices (lepton plus neutral kaon modes).</a:t>
            </a:r>
          </a:p>
        </p:txBody>
      </p:sp>
      <p:pic>
        <p:nvPicPr>
          <p:cNvPr id="254" name="Picture 253" descr="Screen Shot 2016-07-24 at 11.14.29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02800" y="18897600"/>
            <a:ext cx="3892712" cy="2133600"/>
          </a:xfrm>
          <a:prstGeom prst="rect">
            <a:avLst/>
          </a:prstGeom>
        </p:spPr>
      </p:pic>
      <p:sp>
        <p:nvSpPr>
          <p:cNvPr id="104" name="TextBox 103"/>
          <p:cNvSpPr txBox="1"/>
          <p:nvPr/>
        </p:nvSpPr>
        <p:spPr>
          <a:xfrm>
            <a:off x="16078200" y="21336000"/>
            <a:ext cx="9829800" cy="769441"/>
          </a:xfrm>
          <a:prstGeom prst="rect">
            <a:avLst/>
          </a:prstGeom>
          <a:noFill/>
        </p:spPr>
        <p:txBody>
          <a:bodyPr wrap="square" rtlCol="0">
            <a:spAutoFit/>
          </a:bodyPr>
          <a:lstStyle/>
          <a:p>
            <a:pPr algn="ctr"/>
            <a:r>
              <a:rPr lang="en-US" sz="4400" b="1" dirty="0" smtClean="0">
                <a:latin typeface="Helvetica"/>
                <a:cs typeface="Helvetica"/>
              </a:rPr>
              <a:t>6. Preliminary Efficiencies</a:t>
            </a:r>
            <a:endParaRPr lang="en-US" sz="4400" b="1" dirty="0">
              <a:latin typeface="Helvetica"/>
              <a:cs typeface="Helvetica"/>
            </a:endParaRPr>
          </a:p>
        </p:txBody>
      </p:sp>
      <p:pic>
        <p:nvPicPr>
          <p:cNvPr id="34" name="Picture 33" descr="Screen Shot 2016-07-24 at 11.45.29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67155" y="29489400"/>
            <a:ext cx="8535645" cy="2795766"/>
          </a:xfrm>
          <a:prstGeom prst="rect">
            <a:avLst/>
          </a:prstGeom>
        </p:spPr>
      </p:pic>
      <p:pic>
        <p:nvPicPr>
          <p:cNvPr id="41" name="Picture 40" descr="Screen Shot 2016-07-24 at 11.49.56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59400" y="22631400"/>
            <a:ext cx="4762500" cy="3225800"/>
          </a:xfrm>
          <a:prstGeom prst="rect">
            <a:avLst/>
          </a:prstGeom>
        </p:spPr>
      </p:pic>
      <p:sp>
        <p:nvSpPr>
          <p:cNvPr id="112" name="TextBox 111"/>
          <p:cNvSpPr txBox="1"/>
          <p:nvPr/>
        </p:nvSpPr>
        <p:spPr>
          <a:xfrm>
            <a:off x="1600200" y="12420600"/>
            <a:ext cx="10439400" cy="769441"/>
          </a:xfrm>
          <a:prstGeom prst="rect">
            <a:avLst/>
          </a:prstGeom>
          <a:noFill/>
        </p:spPr>
        <p:txBody>
          <a:bodyPr wrap="square" rtlCol="0">
            <a:spAutoFit/>
          </a:bodyPr>
          <a:lstStyle/>
          <a:p>
            <a:pPr algn="ctr"/>
            <a:r>
              <a:rPr lang="en-US" sz="4400" b="1" dirty="0" smtClean="0">
                <a:latin typeface="Helvetica"/>
                <a:cs typeface="Helvetica"/>
              </a:rPr>
              <a:t>2. Motivation</a:t>
            </a:r>
            <a:endParaRPr lang="en-US" sz="4400" b="1" dirty="0">
              <a:latin typeface="Helvetica"/>
              <a:cs typeface="Helvetica"/>
            </a:endParaRPr>
          </a:p>
        </p:txBody>
      </p:sp>
      <p:sp>
        <p:nvSpPr>
          <p:cNvPr id="113" name="TextBox 112"/>
          <p:cNvSpPr txBox="1"/>
          <p:nvPr/>
        </p:nvSpPr>
        <p:spPr>
          <a:xfrm>
            <a:off x="304800" y="13258800"/>
            <a:ext cx="6934200" cy="7725192"/>
          </a:xfrm>
          <a:prstGeom prst="rect">
            <a:avLst/>
          </a:prstGeom>
          <a:noFill/>
        </p:spPr>
        <p:txBody>
          <a:bodyPr wrap="square" rtlCol="0">
            <a:spAutoFit/>
          </a:bodyPr>
          <a:lstStyle/>
          <a:p>
            <a:r>
              <a:rPr lang="en-US" sz="3200" dirty="0" smtClean="0">
                <a:cs typeface="Helvetica"/>
              </a:rPr>
              <a:t> Initial </a:t>
            </a:r>
            <a:r>
              <a:rPr lang="en-US" sz="3200" b="1" dirty="0" smtClean="0">
                <a:cs typeface="Helvetica"/>
              </a:rPr>
              <a:t> </a:t>
            </a:r>
            <a:r>
              <a:rPr lang="en-US" sz="3200" dirty="0" smtClean="0">
                <a:cs typeface="Helvetica"/>
              </a:rPr>
              <a:t>DUNE results  for atmospheric neutrinos and nucleon decay were obtained based on simplified assumptions of detector performances. In particular, the analyses used simple estimates for </a:t>
            </a:r>
            <a:r>
              <a:rPr lang="en-US" sz="3200" dirty="0" smtClean="0">
                <a:cs typeface="Helvetica"/>
              </a:rPr>
              <a:t>hadron/lepton </a:t>
            </a:r>
            <a:r>
              <a:rPr lang="en-US" sz="3200" dirty="0" smtClean="0">
                <a:cs typeface="Helvetica"/>
              </a:rPr>
              <a:t>direction and energy resolutions, signal efficiency, background rates and nu/</a:t>
            </a:r>
            <a:r>
              <a:rPr lang="en-US" sz="3200" dirty="0" err="1" smtClean="0">
                <a:cs typeface="Helvetica"/>
              </a:rPr>
              <a:t>nubar</a:t>
            </a:r>
            <a:r>
              <a:rPr lang="en-US" sz="3200" dirty="0" smtClean="0">
                <a:cs typeface="Helvetica"/>
              </a:rPr>
              <a:t> separation.</a:t>
            </a:r>
          </a:p>
          <a:p>
            <a:pPr>
              <a:lnSpc>
                <a:spcPct val="50000"/>
              </a:lnSpc>
            </a:pPr>
            <a:endParaRPr lang="en-US" sz="3200" dirty="0" smtClean="0">
              <a:cs typeface="Helvetica"/>
            </a:endParaRPr>
          </a:p>
          <a:p>
            <a:r>
              <a:rPr lang="en-US" sz="3200" dirty="0" smtClean="0">
                <a:cs typeface="Helvetica"/>
              </a:rPr>
              <a:t>This </a:t>
            </a:r>
            <a:r>
              <a:rPr lang="en-US" sz="3200" dirty="0">
                <a:cs typeface="Helvetica"/>
              </a:rPr>
              <a:t>work aims to validate these previous </a:t>
            </a:r>
            <a:r>
              <a:rPr lang="en-US" sz="3200" dirty="0" smtClean="0">
                <a:cs typeface="Helvetica"/>
              </a:rPr>
              <a:t>assumptions using fully simulated and reconstructed </a:t>
            </a:r>
            <a:r>
              <a:rPr lang="en-US" sz="3200" dirty="0">
                <a:cs typeface="Helvetica"/>
              </a:rPr>
              <a:t>Monte </a:t>
            </a:r>
            <a:r>
              <a:rPr lang="en-US" sz="3200" dirty="0" smtClean="0">
                <a:cs typeface="Helvetica"/>
              </a:rPr>
              <a:t>Carlo events to </a:t>
            </a:r>
            <a:r>
              <a:rPr lang="en-US" sz="3200" dirty="0">
                <a:cs typeface="Helvetica"/>
              </a:rPr>
              <a:t>evaluate signal efficiencies and background rejection power</a:t>
            </a:r>
            <a:r>
              <a:rPr lang="en-US" sz="3200" dirty="0" smtClean="0">
                <a:cs typeface="Helvetica"/>
              </a:rPr>
              <a:t>.</a:t>
            </a:r>
            <a:endParaRPr lang="en-US" sz="3200" dirty="0">
              <a:cs typeface="Helvetica"/>
            </a:endParaRPr>
          </a:p>
        </p:txBody>
      </p:sp>
      <p:pic>
        <p:nvPicPr>
          <p:cNvPr id="47" name="Picture 46" descr="Screen Shot 2016-07-25 at 10.05.08 A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10400" y="17678400"/>
            <a:ext cx="6487034" cy="2057400"/>
          </a:xfrm>
          <a:prstGeom prst="rect">
            <a:avLst/>
          </a:prstGeom>
        </p:spPr>
      </p:pic>
      <p:pic>
        <p:nvPicPr>
          <p:cNvPr id="49" name="Picture 48" descr="Screen Shot 2016-07-25 at 10.09.29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62800" y="13213297"/>
            <a:ext cx="6220596" cy="3527951"/>
          </a:xfrm>
          <a:prstGeom prst="rect">
            <a:avLst/>
          </a:prstGeom>
        </p:spPr>
      </p:pic>
      <p:pic>
        <p:nvPicPr>
          <p:cNvPr id="53" name="Picture 52" descr="Screen Shot 2016-07-25 at 11.51.59 A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792200" y="22631400"/>
            <a:ext cx="4178300" cy="2997200"/>
          </a:xfrm>
          <a:prstGeom prst="rect">
            <a:avLst/>
          </a:prstGeom>
        </p:spPr>
      </p:pic>
      <p:pic>
        <p:nvPicPr>
          <p:cNvPr id="40" name="Picture 39" descr="Screen Shot 2016-07-24 at 11.50.00 P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479000" y="22479000"/>
            <a:ext cx="4660900" cy="3378200"/>
          </a:xfrm>
          <a:prstGeom prst="rect">
            <a:avLst/>
          </a:prstGeom>
        </p:spPr>
      </p:pic>
      <p:sp>
        <p:nvSpPr>
          <p:cNvPr id="120" name="TextBox 119"/>
          <p:cNvSpPr txBox="1"/>
          <p:nvPr/>
        </p:nvSpPr>
        <p:spPr>
          <a:xfrm>
            <a:off x="18288000" y="26441400"/>
            <a:ext cx="8610600" cy="2062103"/>
          </a:xfrm>
          <a:prstGeom prst="rect">
            <a:avLst/>
          </a:prstGeom>
          <a:noFill/>
        </p:spPr>
        <p:txBody>
          <a:bodyPr wrap="square" rtlCol="0">
            <a:spAutoFit/>
          </a:bodyPr>
          <a:lstStyle/>
          <a:p>
            <a:pPr algn="just"/>
            <a:r>
              <a:rPr lang="en-US" sz="3200" dirty="0">
                <a:cs typeface="Helvetica"/>
              </a:rPr>
              <a:t> </a:t>
            </a:r>
            <a:r>
              <a:rPr lang="en-US" sz="3200" dirty="0" smtClean="0">
                <a:cs typeface="Helvetica"/>
              </a:rPr>
              <a:t>For higher energies, the present reconstruction is able to achieve high efficiencies similar to the one used in preliminary lifetime sensitivity studies for the golden mode (97%):                  .</a:t>
            </a:r>
            <a:endParaRPr lang="en-US" sz="3200" dirty="0">
              <a:cs typeface="Helvetica"/>
            </a:endParaRPr>
          </a:p>
        </p:txBody>
      </p:sp>
      <p:sp>
        <p:nvSpPr>
          <p:cNvPr id="121" name="TextBox 120"/>
          <p:cNvSpPr txBox="1"/>
          <p:nvPr/>
        </p:nvSpPr>
        <p:spPr>
          <a:xfrm>
            <a:off x="16078200" y="22174200"/>
            <a:ext cx="9829800" cy="553998"/>
          </a:xfrm>
          <a:prstGeom prst="rect">
            <a:avLst/>
          </a:prstGeom>
          <a:noFill/>
        </p:spPr>
        <p:txBody>
          <a:bodyPr wrap="square" rtlCol="0">
            <a:spAutoFit/>
          </a:bodyPr>
          <a:lstStyle/>
          <a:p>
            <a:pPr algn="ctr"/>
            <a:r>
              <a:rPr lang="en-US" sz="3000" b="1" dirty="0" smtClean="0">
                <a:latin typeface="Helvetica"/>
                <a:cs typeface="Helvetica"/>
              </a:rPr>
              <a:t>Proton Decay – DUNE Golden Mode</a:t>
            </a:r>
            <a:endParaRPr lang="en-US" sz="3000" b="1" dirty="0">
              <a:latin typeface="Helvetica"/>
              <a:cs typeface="Helvetica"/>
            </a:endParaRPr>
          </a:p>
        </p:txBody>
      </p:sp>
      <p:pic>
        <p:nvPicPr>
          <p:cNvPr id="122" name="Picture 121" descr="Screen Shot 2016-07-23 at 10.03.32 P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402800" y="28067092"/>
            <a:ext cx="1447800" cy="431708"/>
          </a:xfrm>
          <a:prstGeom prst="rect">
            <a:avLst/>
          </a:prstGeom>
        </p:spPr>
      </p:pic>
      <p:sp>
        <p:nvSpPr>
          <p:cNvPr id="126" name="TextBox 125"/>
          <p:cNvSpPr txBox="1"/>
          <p:nvPr/>
        </p:nvSpPr>
        <p:spPr>
          <a:xfrm>
            <a:off x="16078200" y="28727400"/>
            <a:ext cx="9829800" cy="553998"/>
          </a:xfrm>
          <a:prstGeom prst="rect">
            <a:avLst/>
          </a:prstGeom>
          <a:noFill/>
        </p:spPr>
        <p:txBody>
          <a:bodyPr wrap="square" rtlCol="0">
            <a:spAutoFit/>
          </a:bodyPr>
          <a:lstStyle/>
          <a:p>
            <a:pPr algn="ctr"/>
            <a:r>
              <a:rPr lang="en-US" sz="3000" b="1" dirty="0" smtClean="0">
                <a:latin typeface="Helvetica"/>
                <a:cs typeface="Helvetica"/>
              </a:rPr>
              <a:t>Atmospheric Neutrinos</a:t>
            </a:r>
            <a:endParaRPr lang="en-US" sz="3000" b="1" dirty="0">
              <a:latin typeface="Helvetica"/>
              <a:cs typeface="Helvetica"/>
            </a:endParaRPr>
          </a:p>
        </p:txBody>
      </p:sp>
      <p:sp>
        <p:nvSpPr>
          <p:cNvPr id="127" name="TextBox 126"/>
          <p:cNvSpPr txBox="1"/>
          <p:nvPr/>
        </p:nvSpPr>
        <p:spPr>
          <a:xfrm>
            <a:off x="22479000" y="29184600"/>
            <a:ext cx="4648200" cy="3539430"/>
          </a:xfrm>
          <a:prstGeom prst="rect">
            <a:avLst/>
          </a:prstGeom>
          <a:noFill/>
        </p:spPr>
        <p:txBody>
          <a:bodyPr wrap="square" rtlCol="0">
            <a:spAutoFit/>
          </a:bodyPr>
          <a:lstStyle/>
          <a:p>
            <a:r>
              <a:rPr lang="en-US" sz="3200" dirty="0">
                <a:cs typeface="Helvetica"/>
              </a:rPr>
              <a:t> </a:t>
            </a:r>
            <a:r>
              <a:rPr lang="en-US" sz="3200" dirty="0" smtClean="0">
                <a:cs typeface="Helvetica"/>
              </a:rPr>
              <a:t>Track reconstruction efficiencies as a function of true neutrino and muon energies, respectively. Previous studies estimated ~100% efficiency for </a:t>
            </a:r>
            <a:r>
              <a:rPr lang="en-US" sz="3200" dirty="0" err="1" smtClean="0">
                <a:cs typeface="Helvetica"/>
              </a:rPr>
              <a:t>numu</a:t>
            </a:r>
            <a:r>
              <a:rPr lang="en-US" sz="3200" dirty="0" smtClean="0">
                <a:cs typeface="Helvetica"/>
              </a:rPr>
              <a:t> events.</a:t>
            </a:r>
            <a:endParaRPr lang="en-US" sz="3200" dirty="0">
              <a:cs typeface="Helvetica"/>
            </a:endParaRPr>
          </a:p>
        </p:txBody>
      </p:sp>
      <p:sp>
        <p:nvSpPr>
          <p:cNvPr id="129" name="TextBox 128"/>
          <p:cNvSpPr txBox="1"/>
          <p:nvPr/>
        </p:nvSpPr>
        <p:spPr>
          <a:xfrm>
            <a:off x="13868400" y="33716655"/>
            <a:ext cx="13335000" cy="2554545"/>
          </a:xfrm>
          <a:prstGeom prst="rect">
            <a:avLst/>
          </a:prstGeom>
          <a:noFill/>
        </p:spPr>
        <p:txBody>
          <a:bodyPr wrap="square" rtlCol="0">
            <a:spAutoFit/>
          </a:bodyPr>
          <a:lstStyle/>
          <a:p>
            <a:pPr algn="just"/>
            <a:r>
              <a:rPr lang="en-US" sz="3200" dirty="0">
                <a:cs typeface="Helvetica"/>
              </a:rPr>
              <a:t> </a:t>
            </a:r>
            <a:r>
              <a:rPr lang="en-US" sz="3200" dirty="0" smtClean="0">
                <a:cs typeface="Helvetica"/>
              </a:rPr>
              <a:t>DUNE recently started to fully simulate and reconstruct nucleon decay and atmospheric neutrino MC events in the far detector. Preliminary results show that for higher energies the efficiencies are already similar to the previous studies. There are ongoing efforts to optimize reconstruction efficiencies at lower energies.</a:t>
            </a:r>
          </a:p>
        </p:txBody>
      </p:sp>
      <p:sp>
        <p:nvSpPr>
          <p:cNvPr id="51" name="TextBox 50"/>
          <p:cNvSpPr txBox="1"/>
          <p:nvPr/>
        </p:nvSpPr>
        <p:spPr>
          <a:xfrm>
            <a:off x="7086600" y="16541115"/>
            <a:ext cx="6477000" cy="984885"/>
          </a:xfrm>
          <a:prstGeom prst="rect">
            <a:avLst/>
          </a:prstGeom>
          <a:noFill/>
        </p:spPr>
        <p:txBody>
          <a:bodyPr wrap="square" rtlCol="0">
            <a:spAutoFit/>
          </a:bodyPr>
          <a:lstStyle/>
          <a:p>
            <a:r>
              <a:rPr lang="en-US" sz="3200" dirty="0" smtClean="0">
                <a:cs typeface="Helvetica"/>
              </a:rPr>
              <a:t> </a:t>
            </a:r>
            <a:r>
              <a:rPr lang="en-US" sz="2600" dirty="0" smtClean="0">
                <a:cs typeface="Helvetica"/>
              </a:rPr>
              <a:t>Estimated resolutions and efficiencies used in initial DUNE atmospheric neutrino analysis.</a:t>
            </a:r>
            <a:endParaRPr lang="en-US" sz="3200" dirty="0">
              <a:cs typeface="Helvetica"/>
            </a:endParaRPr>
          </a:p>
        </p:txBody>
      </p:sp>
      <p:sp>
        <p:nvSpPr>
          <p:cNvPr id="54" name="TextBox 53"/>
          <p:cNvSpPr txBox="1"/>
          <p:nvPr/>
        </p:nvSpPr>
        <p:spPr>
          <a:xfrm>
            <a:off x="7010400" y="19570005"/>
            <a:ext cx="6553200" cy="1384995"/>
          </a:xfrm>
          <a:prstGeom prst="rect">
            <a:avLst/>
          </a:prstGeom>
          <a:noFill/>
        </p:spPr>
        <p:txBody>
          <a:bodyPr wrap="square" rtlCol="0">
            <a:spAutoFit/>
          </a:bodyPr>
          <a:lstStyle/>
          <a:p>
            <a:r>
              <a:rPr lang="en-US" sz="3200" dirty="0" smtClean="0">
                <a:cs typeface="Helvetica"/>
              </a:rPr>
              <a:t> </a:t>
            </a:r>
            <a:r>
              <a:rPr lang="en-US" sz="2600" dirty="0" smtClean="0">
                <a:cs typeface="Helvetica"/>
              </a:rPr>
              <a:t>Estimated event reconstruction efficiencies [1] used in initial DUNE nucleon decay analysis.</a:t>
            </a:r>
          </a:p>
          <a:p>
            <a:r>
              <a:rPr lang="en-US" sz="2600" dirty="0" smtClean="0">
                <a:cs typeface="Helvetica"/>
              </a:rPr>
              <a:t> [1] A. </a:t>
            </a:r>
            <a:r>
              <a:rPr lang="en-US" sz="2600" dirty="0" err="1" smtClean="0">
                <a:cs typeface="Helvetica"/>
              </a:rPr>
              <a:t>Bueno</a:t>
            </a:r>
            <a:r>
              <a:rPr lang="en-US" sz="2600" dirty="0" smtClean="0">
                <a:cs typeface="Helvetica"/>
              </a:rPr>
              <a:t> </a:t>
            </a:r>
            <a:r>
              <a:rPr lang="en-US" sz="2600" i="1" dirty="0" smtClean="0">
                <a:cs typeface="Helvetica"/>
              </a:rPr>
              <a:t>et al.,</a:t>
            </a:r>
            <a:r>
              <a:rPr lang="en-US" sz="2600" dirty="0" smtClean="0">
                <a:cs typeface="Helvetica"/>
              </a:rPr>
              <a:t> </a:t>
            </a:r>
            <a:r>
              <a:rPr lang="en-US" sz="2600" i="1" dirty="0" smtClean="0">
                <a:cs typeface="Helvetica"/>
              </a:rPr>
              <a:t>JHEP</a:t>
            </a:r>
            <a:r>
              <a:rPr lang="en-US" sz="2600" dirty="0" smtClean="0">
                <a:cs typeface="Helvetica"/>
              </a:rPr>
              <a:t> </a:t>
            </a:r>
            <a:r>
              <a:rPr lang="en-US" sz="2600" dirty="0" err="1" smtClean="0">
                <a:cs typeface="Helvetica"/>
              </a:rPr>
              <a:t>vol</a:t>
            </a:r>
            <a:r>
              <a:rPr lang="en-US" sz="2600" dirty="0" smtClean="0">
                <a:cs typeface="Helvetica"/>
              </a:rPr>
              <a:t> 0704 p. 041, 2007.</a:t>
            </a:r>
            <a:endParaRPr lang="en-US" sz="3200" dirty="0">
              <a:cs typeface="Helvetica"/>
            </a:endParaRPr>
          </a:p>
        </p:txBody>
      </p:sp>
      <p:cxnSp>
        <p:nvCxnSpPr>
          <p:cNvPr id="6" name="Straight Arrow Connector 5"/>
          <p:cNvCxnSpPr/>
          <p:nvPr/>
        </p:nvCxnSpPr>
        <p:spPr>
          <a:xfrm flipV="1">
            <a:off x="20726400" y="20497800"/>
            <a:ext cx="16764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16002000" y="32994600"/>
            <a:ext cx="9829800" cy="769441"/>
          </a:xfrm>
          <a:prstGeom prst="rect">
            <a:avLst/>
          </a:prstGeom>
          <a:noFill/>
        </p:spPr>
        <p:txBody>
          <a:bodyPr wrap="square" rtlCol="0">
            <a:spAutoFit/>
          </a:bodyPr>
          <a:lstStyle/>
          <a:p>
            <a:pPr algn="ctr"/>
            <a:r>
              <a:rPr lang="en-US" sz="4400" b="1" dirty="0">
                <a:latin typeface="Helvetica"/>
                <a:cs typeface="Helvetica"/>
              </a:rPr>
              <a:t>7</a:t>
            </a:r>
            <a:r>
              <a:rPr lang="en-US" sz="4400" b="1" dirty="0" smtClean="0">
                <a:latin typeface="Helvetica"/>
                <a:cs typeface="Helvetica"/>
              </a:rPr>
              <a:t>. Conclusions</a:t>
            </a:r>
            <a:endParaRPr lang="en-US" sz="4400" b="1" dirty="0">
              <a:latin typeface="Helvetica"/>
              <a:cs typeface="Helvetica"/>
            </a:endParaRPr>
          </a:p>
        </p:txBody>
      </p:sp>
      <p:pic>
        <p:nvPicPr>
          <p:cNvPr id="14" name="Picture 13" descr="Screen Shot 2016-07-27 at 2.57.48 PM.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944600" y="25908000"/>
            <a:ext cx="4394626" cy="2895600"/>
          </a:xfrm>
          <a:prstGeom prst="rect">
            <a:avLst/>
          </a:prstGeom>
        </p:spPr>
      </p:pic>
      <p:pic>
        <p:nvPicPr>
          <p:cNvPr id="3" name="Picture 2" descr="Screen Shot 2016-07-26 at 10.15.09 AM.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792200" y="26060400"/>
            <a:ext cx="251863" cy="1247868"/>
          </a:xfrm>
          <a:prstGeom prst="rect">
            <a:avLst/>
          </a:prstGeom>
        </p:spPr>
      </p:pic>
      <p:sp>
        <p:nvSpPr>
          <p:cNvPr id="61" name="TextBox 60"/>
          <p:cNvSpPr txBox="1"/>
          <p:nvPr/>
        </p:nvSpPr>
        <p:spPr>
          <a:xfrm>
            <a:off x="18288000" y="25527000"/>
            <a:ext cx="8610600" cy="892552"/>
          </a:xfrm>
          <a:prstGeom prst="rect">
            <a:avLst/>
          </a:prstGeom>
          <a:noFill/>
        </p:spPr>
        <p:txBody>
          <a:bodyPr wrap="square" rtlCol="0">
            <a:spAutoFit/>
          </a:bodyPr>
          <a:lstStyle/>
          <a:p>
            <a:pPr algn="just"/>
            <a:r>
              <a:rPr lang="en-US" sz="2600" dirty="0">
                <a:cs typeface="Helvetica"/>
              </a:rPr>
              <a:t> </a:t>
            </a:r>
            <a:r>
              <a:rPr lang="en-US" sz="2600" dirty="0" smtClean="0">
                <a:cs typeface="Helvetica"/>
              </a:rPr>
              <a:t>Reconstruction </a:t>
            </a:r>
            <a:r>
              <a:rPr lang="en-US" sz="2600" dirty="0">
                <a:cs typeface="Helvetica"/>
              </a:rPr>
              <a:t>efficiencies as a function of true momenta and track length for </a:t>
            </a:r>
            <a:r>
              <a:rPr lang="en-US" sz="2600" dirty="0" smtClean="0">
                <a:cs typeface="Helvetica"/>
              </a:rPr>
              <a:t>DUNE golden </a:t>
            </a:r>
            <a:r>
              <a:rPr lang="en-US" sz="2600" dirty="0">
                <a:cs typeface="Helvetica"/>
              </a:rPr>
              <a:t>mode</a:t>
            </a:r>
            <a:r>
              <a:rPr lang="en-US" sz="2600" dirty="0" smtClean="0">
                <a:cs typeface="Helvetica"/>
              </a:rPr>
              <a:t>.</a:t>
            </a:r>
            <a:endParaRPr lang="en-US" sz="2600" dirty="0">
              <a:cs typeface="Helvetica"/>
            </a:endParaRPr>
          </a:p>
        </p:txBody>
      </p:sp>
      <p:sp>
        <p:nvSpPr>
          <p:cNvPr id="55" name="TextBox 54"/>
          <p:cNvSpPr txBox="1"/>
          <p:nvPr/>
        </p:nvSpPr>
        <p:spPr>
          <a:xfrm>
            <a:off x="15697200" y="247650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62" name="TextBox 61"/>
          <p:cNvSpPr txBox="1"/>
          <p:nvPr/>
        </p:nvSpPr>
        <p:spPr>
          <a:xfrm>
            <a:off x="20193000" y="249174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63" name="TextBox 62"/>
          <p:cNvSpPr txBox="1"/>
          <p:nvPr/>
        </p:nvSpPr>
        <p:spPr>
          <a:xfrm>
            <a:off x="24612600" y="249174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64" name="TextBox 63"/>
          <p:cNvSpPr txBox="1"/>
          <p:nvPr/>
        </p:nvSpPr>
        <p:spPr>
          <a:xfrm>
            <a:off x="14401800" y="260604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59" name="TextBox 58"/>
          <p:cNvSpPr txBox="1"/>
          <p:nvPr/>
        </p:nvSpPr>
        <p:spPr>
          <a:xfrm>
            <a:off x="13868400" y="15947648"/>
            <a:ext cx="9372600" cy="892552"/>
          </a:xfrm>
          <a:prstGeom prst="rect">
            <a:avLst/>
          </a:prstGeom>
          <a:noFill/>
        </p:spPr>
        <p:txBody>
          <a:bodyPr wrap="square" rtlCol="0">
            <a:spAutoFit/>
          </a:bodyPr>
          <a:lstStyle/>
          <a:p>
            <a:r>
              <a:rPr lang="en-US" sz="2600" dirty="0" smtClean="0">
                <a:cs typeface="Helvetica"/>
              </a:rPr>
              <a:t>Event display for a golden event plus a </a:t>
            </a:r>
            <a:br>
              <a:rPr lang="en-US" sz="2600" dirty="0" smtClean="0">
                <a:cs typeface="Helvetica"/>
              </a:rPr>
            </a:br>
            <a:r>
              <a:rPr lang="en-US" sz="2600" dirty="0" smtClean="0">
                <a:cs typeface="Helvetica"/>
              </a:rPr>
              <a:t>graphical representation of the event and its Feynman diagram.</a:t>
            </a:r>
            <a:endParaRPr lang="en-US" sz="3200" dirty="0">
              <a:cs typeface="Helvetica"/>
            </a:endParaRPr>
          </a:p>
        </p:txBody>
      </p:sp>
      <p:sp>
        <p:nvSpPr>
          <p:cNvPr id="60" name="TextBox 59"/>
          <p:cNvSpPr txBox="1"/>
          <p:nvPr/>
        </p:nvSpPr>
        <p:spPr>
          <a:xfrm>
            <a:off x="14401800" y="313944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65" name="TextBox 64"/>
          <p:cNvSpPr txBox="1"/>
          <p:nvPr/>
        </p:nvSpPr>
        <p:spPr>
          <a:xfrm>
            <a:off x="18973800" y="31394400"/>
            <a:ext cx="2209800" cy="430887"/>
          </a:xfrm>
          <a:prstGeom prst="rect">
            <a:avLst/>
          </a:prstGeom>
          <a:noFill/>
        </p:spPr>
        <p:txBody>
          <a:bodyPr wrap="square" rtlCol="0">
            <a:spAutoFit/>
          </a:bodyPr>
          <a:lstStyle/>
          <a:p>
            <a:r>
              <a:rPr lang="en-US" sz="2200" dirty="0" smtClean="0">
                <a:cs typeface="Helvetica"/>
              </a:rPr>
              <a:t>Work in Progress</a:t>
            </a:r>
            <a:endParaRPr lang="en-US" sz="2200" dirty="0">
              <a:cs typeface="Helvetica"/>
            </a:endParaRPr>
          </a:p>
        </p:txBody>
      </p:sp>
      <p:sp>
        <p:nvSpPr>
          <p:cNvPr id="66" name="TextBox 65"/>
          <p:cNvSpPr txBox="1"/>
          <p:nvPr/>
        </p:nvSpPr>
        <p:spPr>
          <a:xfrm>
            <a:off x="7543800" y="25714643"/>
            <a:ext cx="5867400" cy="492443"/>
          </a:xfrm>
          <a:prstGeom prst="rect">
            <a:avLst/>
          </a:prstGeom>
          <a:noFill/>
        </p:spPr>
        <p:txBody>
          <a:bodyPr wrap="square" rtlCol="0">
            <a:spAutoFit/>
          </a:bodyPr>
          <a:lstStyle/>
          <a:p>
            <a:r>
              <a:rPr lang="en-US" sz="2600" dirty="0" smtClean="0">
                <a:cs typeface="Helvetica"/>
              </a:rPr>
              <a:t>Event display for a muon neutrino event.</a:t>
            </a:r>
            <a:endParaRPr lang="en-US" sz="2600" dirty="0">
              <a:cs typeface="Helvetica"/>
            </a:endParaRPr>
          </a:p>
        </p:txBody>
      </p:sp>
      <p:sp>
        <p:nvSpPr>
          <p:cNvPr id="50" name="TextBox 49"/>
          <p:cNvSpPr txBox="1"/>
          <p:nvPr/>
        </p:nvSpPr>
        <p:spPr>
          <a:xfrm>
            <a:off x="13868400" y="13182600"/>
            <a:ext cx="13258800" cy="1077218"/>
          </a:xfrm>
          <a:prstGeom prst="rect">
            <a:avLst/>
          </a:prstGeom>
          <a:noFill/>
        </p:spPr>
        <p:txBody>
          <a:bodyPr wrap="square" rtlCol="0">
            <a:spAutoFit/>
          </a:bodyPr>
          <a:lstStyle/>
          <a:p>
            <a:pPr algn="just"/>
            <a:r>
              <a:rPr lang="en-US" sz="3200" b="1" dirty="0">
                <a:cs typeface="Helvetica"/>
              </a:rPr>
              <a:t> </a:t>
            </a:r>
            <a:r>
              <a:rPr lang="en-US" sz="3200" b="1" dirty="0" smtClean="0">
                <a:cs typeface="Helvetica"/>
              </a:rPr>
              <a:t>G</a:t>
            </a:r>
            <a:r>
              <a:rPr lang="en-US" sz="3200" dirty="0" smtClean="0">
                <a:cs typeface="Helvetica"/>
              </a:rPr>
              <a:t>rand </a:t>
            </a:r>
            <a:r>
              <a:rPr lang="en-US" sz="3200" b="1" dirty="0" smtClean="0">
                <a:cs typeface="Helvetica"/>
              </a:rPr>
              <a:t>U</a:t>
            </a:r>
            <a:r>
              <a:rPr lang="en-US" sz="3200" dirty="0" smtClean="0">
                <a:cs typeface="Helvetica"/>
              </a:rPr>
              <a:t>nified </a:t>
            </a:r>
            <a:r>
              <a:rPr lang="en-US" sz="3200" b="1" dirty="0" smtClean="0">
                <a:cs typeface="Helvetica"/>
              </a:rPr>
              <a:t>T</a:t>
            </a:r>
            <a:r>
              <a:rPr lang="en-US" sz="3200" dirty="0" smtClean="0">
                <a:cs typeface="Helvetica"/>
              </a:rPr>
              <a:t>heories predict the decay of protons and bound neutrons. The dominant proton decay mode in most supersymmetric GUTs is                    .</a:t>
            </a:r>
          </a:p>
        </p:txBody>
      </p:sp>
      <p:pic>
        <p:nvPicPr>
          <p:cNvPr id="229" name="Picture 228" descr="Screen Shot 2016-07-23 at 10.03.32 P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07800" y="13716000"/>
            <a:ext cx="1788842" cy="533400"/>
          </a:xfrm>
          <a:prstGeom prst="rect">
            <a:avLst/>
          </a:prstGeom>
        </p:spPr>
      </p:pic>
    </p:spTree>
    <p:extLst>
      <p:ext uri="{BB962C8B-B14F-4D97-AF65-F5344CB8AC3E}">
        <p14:creationId xmlns:p14="http://schemas.microsoft.com/office/powerpoint/2010/main" val="42028365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7279</TotalTime>
  <Words>788</Words>
  <Application>Microsoft Macintosh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dc:creator>
  <cp:lastModifiedBy>Gabriel Santucci</cp:lastModifiedBy>
  <cp:revision>872</cp:revision>
  <cp:lastPrinted>2016-03-07T05:07:02Z</cp:lastPrinted>
  <dcterms:created xsi:type="dcterms:W3CDTF">2014-04-12T22:39:34Z</dcterms:created>
  <dcterms:modified xsi:type="dcterms:W3CDTF">2016-08-02T18:36:29Z</dcterms:modified>
</cp:coreProperties>
</file>