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92" d="100"/>
          <a:sy n="92" d="100"/>
        </p:scale>
        <p:origin x="82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57825-7FA0-49AB-E6A1-AF7EC463C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3CF59-A211-2212-6867-DD6CEA66F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74E72-0E2C-B185-D3F8-2FFC90971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1F317-3935-49D0-A95F-D6F7F48AE8A1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68EB1-055D-224D-0DAC-75230F2BD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3B878-9430-035A-1FC0-27237FAE9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472B-7A2F-47F4-8196-07BD15F08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9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FFA86-5405-BB8E-A542-46646A499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3FEBE1-F0A4-DE59-0972-2DED69958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ABE7B-FA9C-76E0-5570-7AF9F0BE5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1F317-3935-49D0-A95F-D6F7F48AE8A1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5E453-4060-7436-FA1C-DFE2DBE0A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8EA31-A223-6DA7-4C85-FF9FEF44A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472B-7A2F-47F4-8196-07BD15F08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8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E13EC7-8A20-71F9-DE89-AFEDAC2347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BB960C-0DF8-CF37-F61D-69558812D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F3E82-BADB-F38C-F3DB-4BEFB2973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1F317-3935-49D0-A95F-D6F7F48AE8A1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CE93B-DF2A-6961-418C-9F313BDE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D1307-1DA3-CB5A-DF64-2E8A32FE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472B-7A2F-47F4-8196-07BD15F08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2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EF26-792D-4EC7-0A0B-E4BAB5BF5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BAA68-8E03-E96D-593B-483B5B866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2EF95-EFD1-18C2-D9D4-3E79E8EB8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1F317-3935-49D0-A95F-D6F7F48AE8A1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1A8F5-7FFC-49AE-356A-D331B0674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D328E-80E7-0D5A-CD5C-C613FFD2E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472B-7A2F-47F4-8196-07BD15F08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1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F5519-284A-C470-6E35-5637B6D98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2967B-6ACF-C173-FC09-228EE2D25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ABBFF-70B9-4870-20B8-02A2D5E7B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1F317-3935-49D0-A95F-D6F7F48AE8A1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FD583-44EE-E603-249D-865E008FD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D59D4-FAEB-9A45-888F-08609DB6F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472B-7A2F-47F4-8196-07BD15F08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8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B19F-31B9-59DB-2326-B0A809019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8CA21-5B54-2AF8-F159-43240BAFF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C8166-6D49-A6AA-BDCE-5AD06B8A7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6AEA8-AE4A-5449-5ACD-103274232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1F317-3935-49D0-A95F-D6F7F48AE8A1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7E61C-DB1F-D820-827E-1AE469338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EC124-6749-0DD0-705B-DF3EA13AF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472B-7A2F-47F4-8196-07BD15F08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81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93742-B5DA-DDAA-9923-0B01012EF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7D2F1-3189-9608-FB7F-66A9D5A09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D63B8-A16B-9FE6-D71D-A1DAA41EB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24C3B4-071F-A51C-1571-82CFC83A46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DCC942-7D99-2C76-FF9F-27751F60CE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2FFCE9-D18B-AE7D-AB82-D48BB82B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1F317-3935-49D0-A95F-D6F7F48AE8A1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EA52CB-E091-1C34-1AFE-5085A9108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A38B94-96AF-0D67-C534-2177D9647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472B-7A2F-47F4-8196-07BD15F08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71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FF937-58A7-8E84-88C2-58A99E387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0515C-E76D-5B5C-54BC-B5AAE7848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1F317-3935-49D0-A95F-D6F7F48AE8A1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5480A-4BD6-E5AC-6720-39132200D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19E13-AC70-C98C-9C8C-276E97539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472B-7A2F-47F4-8196-07BD15F08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6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04E0AC-2C26-4FC8-C9CF-AC2B4F3DF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1F317-3935-49D0-A95F-D6F7F48AE8A1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95F3C9-0500-1409-2ACA-9CB7CED21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AD43EB-E1EF-09B8-2EA4-193DBF8C2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472B-7A2F-47F4-8196-07BD15F08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0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98027-B533-E859-34EE-6538274CC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FF8F7-55FB-10C2-13EF-7B7DA3E9B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1B3EC-306D-212D-B713-00A960232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4886F-42AF-00EE-48B9-612F1D2CF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1F317-3935-49D0-A95F-D6F7F48AE8A1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90BE3-160B-F098-55E3-196D8B1A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D6AD9-2ACC-3FA3-D36B-4BF84E624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472B-7A2F-47F4-8196-07BD15F08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38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AB8BC-0F23-1B9C-65AD-0A77C379E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EDDC82-C89B-308B-94A9-EC4EB7FDF4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A3AEE-BC1F-ED63-9466-8EB39DBFF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8B63E-92FE-84FF-D51D-D8700C2E7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1F317-3935-49D0-A95F-D6F7F48AE8A1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ECCD0-BEA2-C53E-12EE-BEBEC1AC2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C8639-A1A4-8E45-22AC-D00F55D70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472B-7A2F-47F4-8196-07BD15F08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67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16D4B0-C090-6D41-EBCB-DBA23EF50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47C10-976D-045E-31A6-A7E6EE8CD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A3889-955E-C665-EEDE-C5B8A0143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41F317-3935-49D0-A95F-D6F7F48AE8A1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0F344-46E0-0C00-2B19-AF98555AD9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2C045-0D69-88A5-FFF0-35BA5D3C1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DB472B-7A2F-47F4-8196-07BD15F08FA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148244-BE9E-277B-5CF2-82D2F0C10FC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11271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MAHLE internal (CL2)</a:t>
            </a:r>
          </a:p>
        </p:txBody>
      </p:sp>
    </p:spTree>
    <p:extLst>
      <p:ext uri="{BB962C8B-B14F-4D97-AF65-F5344CB8AC3E}">
        <p14:creationId xmlns:p14="http://schemas.microsoft.com/office/powerpoint/2010/main" val="427354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0E0830-AB10-7DA0-DA91-C6F401FF7947}"/>
              </a:ext>
            </a:extLst>
          </p:cNvPr>
          <p:cNvSpPr txBox="1"/>
          <p:nvPr/>
        </p:nvSpPr>
        <p:spPr>
          <a:xfrm>
            <a:off x="922711" y="1340428"/>
            <a:ext cx="732766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ym typeface="Symbol" panose="05050102010706020507" pitchFamily="18" charset="2"/>
              </a:rPr>
              <a:t> i</a:t>
            </a:r>
            <a:r>
              <a:rPr lang="en-GB" dirty="0"/>
              <a:t>mportance of learning code interactively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     learn how to code so we can pass a paper GCSE exam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     exam without computer will be OK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     learning without computer not OK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     will put our code onto computer in cloud</a:t>
            </a:r>
          </a:p>
          <a:p>
            <a:endParaRPr lang="en-US" dirty="0"/>
          </a:p>
          <a:p>
            <a:r>
              <a:rPr lang="en-GB" dirty="0">
                <a:sym typeface="Symbol" panose="05050102010706020507" pitchFamily="18" charset="2"/>
              </a:rPr>
              <a:t> </a:t>
            </a:r>
            <a:r>
              <a:rPr lang="en-US" dirty="0"/>
              <a:t>minimum interactivity : building and running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    if instructions are valid ? -&gt; we’ll see what comes </a:t>
            </a:r>
            <a:r>
              <a:rPr lang="en-US" u="sng" dirty="0">
                <a:solidFill>
                  <a:schemeClr val="bg1">
                    <a:lumMod val="85000"/>
                  </a:schemeClr>
                </a:solidFill>
              </a:rPr>
              <a:t>out of the box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    if instructions aren’t valid ? -&gt; build error tells us where the mistake is</a:t>
            </a:r>
          </a:p>
          <a:p>
            <a:r>
              <a:rPr lang="en-US" dirty="0"/>
              <a:t>       </a:t>
            </a:r>
          </a:p>
          <a:p>
            <a:r>
              <a:rPr lang="en-GB" dirty="0">
                <a:sym typeface="Symbol" panose="05050102010706020507" pitchFamily="18" charset="2"/>
              </a:rPr>
              <a:t> </a:t>
            </a:r>
            <a:r>
              <a:rPr lang="en-US" dirty="0"/>
              <a:t>extra interactivity : debugging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    see what’s happening </a:t>
            </a:r>
            <a:r>
              <a:rPr lang="en-US" u="sng" dirty="0">
                <a:solidFill>
                  <a:schemeClr val="bg1">
                    <a:lumMod val="85000"/>
                  </a:schemeClr>
                </a:solidFill>
              </a:rPr>
              <a:t>inside the box</a:t>
            </a:r>
          </a:p>
          <a:p>
            <a:endParaRPr lang="en-GB" dirty="0">
              <a:sym typeface="Symbol" panose="05050102010706020507" pitchFamily="18" charset="2"/>
            </a:endParaRPr>
          </a:p>
          <a:p>
            <a:r>
              <a:rPr lang="en-GB" dirty="0">
                <a:sym typeface="Symbol" panose="05050102010706020507" pitchFamily="18" charset="2"/>
              </a:rPr>
              <a:t> detailed look at building and running</a:t>
            </a:r>
            <a:endParaRPr lang="en-US" dirty="0"/>
          </a:p>
          <a:p>
            <a:endParaRPr lang="en-US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777C77-801F-C74C-6467-FF5D16996B56}"/>
              </a:ext>
            </a:extLst>
          </p:cNvPr>
          <p:cNvSpPr txBox="1"/>
          <p:nvPr/>
        </p:nvSpPr>
        <p:spPr>
          <a:xfrm>
            <a:off x="0" y="-2"/>
            <a:ext cx="12192000" cy="779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 anchorCtr="0">
            <a:no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Computer Science GCSE Week 2</a:t>
            </a:r>
            <a:r>
              <a:rPr lang="en-US" dirty="0"/>
              <a:t> : 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27A34-278B-61C5-E094-09F6B42F324C}"/>
              </a:ext>
            </a:extLst>
          </p:cNvPr>
          <p:cNvSpPr txBox="1"/>
          <p:nvPr/>
        </p:nvSpPr>
        <p:spPr>
          <a:xfrm>
            <a:off x="922361" y="1337905"/>
            <a:ext cx="73276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sym typeface="Symbol" panose="05050102010706020507" pitchFamily="18" charset="2"/>
            </a:endParaRPr>
          </a:p>
          <a:p>
            <a:r>
              <a:rPr lang="en-US" dirty="0"/>
              <a:t>      learn how to code so we can pass a paper GCSE exam</a:t>
            </a:r>
          </a:p>
          <a:p>
            <a:r>
              <a:rPr lang="en-US" dirty="0"/>
              <a:t>      exam without computer will be OK</a:t>
            </a:r>
          </a:p>
          <a:p>
            <a:r>
              <a:rPr lang="en-US" dirty="0"/>
              <a:t>      learning without computer not OK</a:t>
            </a:r>
          </a:p>
          <a:p>
            <a:r>
              <a:rPr lang="en-US" dirty="0"/>
              <a:t>      will put our code onto computer in cloud</a:t>
            </a:r>
          </a:p>
          <a:p>
            <a:endParaRPr lang="en-US" dirty="0"/>
          </a:p>
          <a:p>
            <a:endParaRPr lang="en-GB" dirty="0">
              <a:sym typeface="Symbol" panose="05050102010706020507" pitchFamily="18" charset="2"/>
            </a:endParaRPr>
          </a:p>
          <a:p>
            <a:r>
              <a:rPr lang="en-US" dirty="0"/>
              <a:t>     if instructions are valid ? -&gt; we’ll see what comes </a:t>
            </a:r>
            <a:r>
              <a:rPr lang="en-US" u="sng" dirty="0"/>
              <a:t>out of the box</a:t>
            </a:r>
          </a:p>
          <a:p>
            <a:r>
              <a:rPr lang="en-US" dirty="0"/>
              <a:t>     if instructions aren’t valid ? -&gt; build error tells us where the mistake is</a:t>
            </a:r>
          </a:p>
          <a:p>
            <a:r>
              <a:rPr lang="en-US" dirty="0"/>
              <a:t>       </a:t>
            </a:r>
          </a:p>
          <a:p>
            <a:endParaRPr lang="en-GB" dirty="0">
              <a:sym typeface="Symbol" panose="05050102010706020507" pitchFamily="18" charset="2"/>
            </a:endParaRPr>
          </a:p>
          <a:p>
            <a:r>
              <a:rPr lang="en-US" dirty="0"/>
              <a:t>     see what’s happening </a:t>
            </a:r>
            <a:r>
              <a:rPr lang="en-US" u="sng" dirty="0"/>
              <a:t>inside the box</a:t>
            </a:r>
          </a:p>
          <a:p>
            <a:endParaRPr lang="en-GB" dirty="0">
              <a:sym typeface="Symbol" panose="05050102010706020507" pitchFamily="18" charset="2"/>
            </a:endParaRPr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38299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48C4CF-FBBF-4C16-B2A7-762741D395F8}"/>
              </a:ext>
            </a:extLst>
          </p:cNvPr>
          <p:cNvSpPr txBox="1"/>
          <p:nvPr/>
        </p:nvSpPr>
        <p:spPr>
          <a:xfrm>
            <a:off x="282632" y="1635606"/>
            <a:ext cx="1413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Dim animals As string() = {“cat”, “dog”, </a:t>
            </a:r>
            <a:endParaRPr lang="en-US" dirty="0"/>
          </a:p>
        </p:txBody>
      </p:sp>
      <p:sp>
        <p:nvSpPr>
          <p:cNvPr id="6" name="Flowchart: Document 5">
            <a:extLst>
              <a:ext uri="{FF2B5EF4-FFF2-40B4-BE49-F238E27FC236}">
                <a16:creationId xmlns:a16="http://schemas.microsoft.com/office/drawing/2014/main" id="{EE735AED-07B9-68EF-DF6B-031DEBEC0834}"/>
              </a:ext>
            </a:extLst>
          </p:cNvPr>
          <p:cNvSpPr/>
          <p:nvPr/>
        </p:nvSpPr>
        <p:spPr>
          <a:xfrm>
            <a:off x="2327564" y="1346663"/>
            <a:ext cx="1413164" cy="1292629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Dim animals as string() = {“cat”, “dog”,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5D963B-98D4-6F00-5620-59ADB70540B7}"/>
              </a:ext>
            </a:extLst>
          </p:cNvPr>
          <p:cNvSpPr txBox="1"/>
          <p:nvPr/>
        </p:nvSpPr>
        <p:spPr>
          <a:xfrm>
            <a:off x="2317173" y="2597728"/>
            <a:ext cx="154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</a:t>
            </a:r>
            <a:r>
              <a:rPr lang="en-GB" dirty="0" err="1"/>
              <a:t>Program.vb</a:t>
            </a:r>
            <a:r>
              <a:rPr lang="en-GB" dirty="0"/>
              <a:t>”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A6319BF-0108-63FC-5F19-8F183DAE51E7}"/>
              </a:ext>
            </a:extLst>
          </p:cNvPr>
          <p:cNvSpPr/>
          <p:nvPr/>
        </p:nvSpPr>
        <p:spPr>
          <a:xfrm>
            <a:off x="1747751" y="1982586"/>
            <a:ext cx="382386" cy="224444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191DE18-9316-D7FE-7E2B-B32EEF3C289D}"/>
              </a:ext>
            </a:extLst>
          </p:cNvPr>
          <p:cNvSpPr/>
          <p:nvPr/>
        </p:nvSpPr>
        <p:spPr>
          <a:xfrm>
            <a:off x="3936766" y="1979121"/>
            <a:ext cx="382386" cy="224444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ADA5FCA-4135-F0E6-9889-BAE5C8C17651}"/>
              </a:ext>
            </a:extLst>
          </p:cNvPr>
          <p:cNvSpPr/>
          <p:nvPr/>
        </p:nvSpPr>
        <p:spPr>
          <a:xfrm>
            <a:off x="4319839" y="1816022"/>
            <a:ext cx="1174173" cy="571424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Build</a:t>
            </a:r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F759C59-2B75-4E17-E0F6-7EFEDB1A4C1C}"/>
              </a:ext>
            </a:extLst>
          </p:cNvPr>
          <p:cNvSpPr/>
          <p:nvPr/>
        </p:nvSpPr>
        <p:spPr>
          <a:xfrm>
            <a:off x="5512720" y="1975656"/>
            <a:ext cx="382386" cy="224444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B15481FE-BA32-9560-D00F-DFF08002E208}"/>
              </a:ext>
            </a:extLst>
          </p:cNvPr>
          <p:cNvSpPr/>
          <p:nvPr/>
        </p:nvSpPr>
        <p:spPr>
          <a:xfrm>
            <a:off x="6064827" y="1353589"/>
            <a:ext cx="1413164" cy="1292629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011011010001010100110110101000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7C19A8-D975-E19D-94F0-F3EA9FDEC267}"/>
              </a:ext>
            </a:extLst>
          </p:cNvPr>
          <p:cNvSpPr txBox="1"/>
          <p:nvPr/>
        </p:nvSpPr>
        <p:spPr>
          <a:xfrm>
            <a:off x="6064827" y="2615045"/>
            <a:ext cx="1548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“Program.exe”</a:t>
            </a:r>
          </a:p>
          <a:p>
            <a:r>
              <a:rPr lang="en-GB" dirty="0"/>
              <a:t>          or </a:t>
            </a:r>
          </a:p>
          <a:p>
            <a:r>
              <a:rPr lang="en-GB" dirty="0"/>
              <a:t>“Program.dll”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F819329-BF51-E95F-FCD5-14D6835C647F}"/>
              </a:ext>
            </a:extLst>
          </p:cNvPr>
          <p:cNvSpPr/>
          <p:nvPr/>
        </p:nvSpPr>
        <p:spPr>
          <a:xfrm>
            <a:off x="7715591" y="1986047"/>
            <a:ext cx="382386" cy="224444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F9235B4-7B19-7B19-F528-E1705A9500C7}"/>
              </a:ext>
            </a:extLst>
          </p:cNvPr>
          <p:cNvSpPr/>
          <p:nvPr/>
        </p:nvSpPr>
        <p:spPr>
          <a:xfrm>
            <a:off x="8098664" y="1822948"/>
            <a:ext cx="1174173" cy="571424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Run</a:t>
            </a:r>
            <a:endParaRPr lang="en-US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A3100A2-CABA-2E23-9B8A-B46845519B25}"/>
              </a:ext>
            </a:extLst>
          </p:cNvPr>
          <p:cNvSpPr/>
          <p:nvPr/>
        </p:nvSpPr>
        <p:spPr>
          <a:xfrm>
            <a:off x="9291545" y="1982582"/>
            <a:ext cx="382386" cy="224444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B928819-2623-E827-3966-58AD4F70B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4436" y="1719001"/>
            <a:ext cx="1561681" cy="7793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4734DF8-DFFE-F81F-F2A6-633101144E74}"/>
              </a:ext>
            </a:extLst>
          </p:cNvPr>
          <p:cNvSpPr txBox="1"/>
          <p:nvPr/>
        </p:nvSpPr>
        <p:spPr>
          <a:xfrm>
            <a:off x="1213659" y="3656568"/>
            <a:ext cx="3524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 </a:t>
            </a:r>
            <a:r>
              <a:rPr lang="en-GB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text 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</a:rPr>
              <a:t>file : human-readable but</a:t>
            </a:r>
          </a:p>
          <a:p>
            <a:pPr algn="ctr"/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</a:rPr>
              <a:t>not runnable by the microprocessor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90A640-F213-9726-AC63-FAEEC7DC6028}"/>
              </a:ext>
            </a:extLst>
          </p:cNvPr>
          <p:cNvSpPr txBox="1"/>
          <p:nvPr/>
        </p:nvSpPr>
        <p:spPr>
          <a:xfrm>
            <a:off x="5048765" y="3633525"/>
            <a:ext cx="374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 </a:t>
            </a:r>
            <a:r>
              <a:rPr lang="en-GB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binary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file : not human-readable but</a:t>
            </a:r>
          </a:p>
          <a:p>
            <a:pPr algn="ctr"/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runnable by the microprocessor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08C41D-8308-4D0C-FDF6-7E96601818DA}"/>
              </a:ext>
            </a:extLst>
          </p:cNvPr>
          <p:cNvSpPr txBox="1"/>
          <p:nvPr/>
        </p:nvSpPr>
        <p:spPr>
          <a:xfrm>
            <a:off x="9688756" y="3633524"/>
            <a:ext cx="1878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see what comes </a:t>
            </a:r>
          </a:p>
          <a:p>
            <a:pPr algn="ctr"/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out of the box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F77578-2503-D2FE-5448-21417090DAFE}"/>
              </a:ext>
            </a:extLst>
          </p:cNvPr>
          <p:cNvSpPr txBox="1"/>
          <p:nvPr/>
        </p:nvSpPr>
        <p:spPr>
          <a:xfrm>
            <a:off x="0" y="-2"/>
            <a:ext cx="12192000" cy="779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 anchorCtr="0">
            <a:no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Computer Science GCSE Week 2</a:t>
            </a:r>
            <a:r>
              <a:rPr lang="en-US" dirty="0"/>
              <a:t> : detail of building and running</a:t>
            </a:r>
          </a:p>
        </p:txBody>
      </p:sp>
    </p:spTree>
    <p:extLst>
      <p:ext uri="{BB962C8B-B14F-4D97-AF65-F5344CB8AC3E}">
        <p14:creationId xmlns:p14="http://schemas.microsoft.com/office/powerpoint/2010/main" val="2557336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777C77-801F-C74C-6467-FF5D16996B56}"/>
              </a:ext>
            </a:extLst>
          </p:cNvPr>
          <p:cNvSpPr txBox="1"/>
          <p:nvPr/>
        </p:nvSpPr>
        <p:spPr>
          <a:xfrm>
            <a:off x="0" y="-2"/>
            <a:ext cx="12192000" cy="779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 anchorCtr="0">
            <a:no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Computer Science GCSE Week 2</a:t>
            </a:r>
            <a:r>
              <a:rPr lang="en-US" dirty="0"/>
              <a:t> : Instructions for Debugging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0E0830-AB10-7DA0-DA91-C6F401FF7947}"/>
              </a:ext>
            </a:extLst>
          </p:cNvPr>
          <p:cNvSpPr txBox="1"/>
          <p:nvPr/>
        </p:nvSpPr>
        <p:spPr>
          <a:xfrm>
            <a:off x="540326" y="889843"/>
            <a:ext cx="9418321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Symbol" panose="05050102010706020507" pitchFamily="18" charset="2"/>
              </a:rPr>
              <a:t>log into </a:t>
            </a:r>
            <a:r>
              <a:rPr lang="en-US" sz="1400" dirty="0" err="1">
                <a:sym typeface="Symbol" panose="05050102010706020507" pitchFamily="18" charset="2"/>
              </a:rPr>
              <a:t>github</a:t>
            </a:r>
            <a:r>
              <a:rPr lang="en-US" sz="1400" dirty="0">
                <a:sym typeface="Symbol" panose="05050102010706020507" pitchFamily="18" charset="2"/>
              </a:rPr>
              <a:t> with username "gcsestudent2“</a:t>
            </a:r>
          </a:p>
          <a:p>
            <a:endParaRPr lang="en-US" sz="1400" dirty="0">
              <a:sym typeface="Symbol" panose="05050102010706020507" pitchFamily="18" charset="2"/>
            </a:endParaRPr>
          </a:p>
          <a:p>
            <a:r>
              <a:rPr lang="en-US" sz="1400" dirty="0">
                <a:sym typeface="Symbol" panose="05050102010706020507" pitchFamily="18" charset="2"/>
              </a:rPr>
              <a:t>using hamburger menu at top left of screen, select "</a:t>
            </a:r>
            <a:r>
              <a:rPr lang="en-US" sz="1400" dirty="0" err="1">
                <a:sym typeface="Symbol" panose="05050102010706020507" pitchFamily="18" charset="2"/>
              </a:rPr>
              <a:t>codespaces</a:t>
            </a:r>
            <a:r>
              <a:rPr lang="en-US" sz="1400" dirty="0">
                <a:sym typeface="Symbol" panose="05050102010706020507" pitchFamily="18" charset="2"/>
              </a:rPr>
              <a:t>"</a:t>
            </a:r>
          </a:p>
          <a:p>
            <a:endParaRPr lang="en-US" sz="1400" dirty="0">
              <a:sym typeface="Symbol" panose="05050102010706020507" pitchFamily="18" charset="2"/>
            </a:endParaRPr>
          </a:p>
          <a:p>
            <a:r>
              <a:rPr lang="en-US" sz="1400" dirty="0">
                <a:sym typeface="Symbol" panose="05050102010706020507" pitchFamily="18" charset="2"/>
              </a:rPr>
              <a:t>at bottom of screen click on "</a:t>
            </a:r>
            <a:r>
              <a:rPr lang="en-US" sz="1400" dirty="0" err="1">
                <a:sym typeface="Symbol" panose="05050102010706020507" pitchFamily="18" charset="2"/>
              </a:rPr>
              <a:t>FirstCodespace</a:t>
            </a:r>
            <a:r>
              <a:rPr lang="en-US" sz="1400" dirty="0">
                <a:sym typeface="Symbol" panose="05050102010706020507" pitchFamily="18" charset="2"/>
              </a:rPr>
              <a:t>" </a:t>
            </a:r>
          </a:p>
          <a:p>
            <a:endParaRPr lang="en-US" sz="1400" dirty="0">
              <a:sym typeface="Symbol" panose="05050102010706020507" pitchFamily="18" charset="2"/>
            </a:endParaRPr>
          </a:p>
          <a:p>
            <a:r>
              <a:rPr lang="en-US" sz="1400" dirty="0">
                <a:sym typeface="Symbol" panose="05050102010706020507" pitchFamily="18" charset="2"/>
              </a:rPr>
              <a:t>wait </a:t>
            </a:r>
            <a:r>
              <a:rPr lang="en-US" sz="1400" dirty="0" err="1">
                <a:sym typeface="Symbol" panose="05050102010706020507" pitchFamily="18" charset="2"/>
              </a:rPr>
              <a:t>upto</a:t>
            </a:r>
            <a:r>
              <a:rPr lang="en-US" sz="1400" dirty="0">
                <a:sym typeface="Symbol" panose="05050102010706020507" pitchFamily="18" charset="2"/>
              </a:rPr>
              <a:t> a minute or so for the </a:t>
            </a:r>
            <a:r>
              <a:rPr lang="en-US" sz="1400" dirty="0" err="1">
                <a:sym typeface="Symbol" panose="05050102010706020507" pitchFamily="18" charset="2"/>
              </a:rPr>
              <a:t>codespace</a:t>
            </a:r>
            <a:r>
              <a:rPr lang="en-US" sz="1400" dirty="0">
                <a:sym typeface="Symbol" panose="05050102010706020507" pitchFamily="18" charset="2"/>
              </a:rPr>
              <a:t> to open</a:t>
            </a:r>
          </a:p>
          <a:p>
            <a:endParaRPr lang="en-US" sz="1400" dirty="0">
              <a:sym typeface="Symbol" panose="05050102010706020507" pitchFamily="18" charset="2"/>
            </a:endParaRPr>
          </a:p>
          <a:p>
            <a:r>
              <a:rPr lang="en-US" sz="1400" dirty="0">
                <a:sym typeface="Symbol" panose="05050102010706020507" pitchFamily="18" charset="2"/>
              </a:rPr>
              <a:t>at top left of screen click on the pair of squares to open the "Explorer" pane</a:t>
            </a:r>
          </a:p>
          <a:p>
            <a:endParaRPr lang="en-US" sz="1400" dirty="0">
              <a:sym typeface="Symbol" panose="05050102010706020507" pitchFamily="18" charset="2"/>
            </a:endParaRPr>
          </a:p>
          <a:p>
            <a:r>
              <a:rPr lang="en-US" sz="1400" dirty="0">
                <a:sym typeface="Symbol" panose="05050102010706020507" pitchFamily="18" charset="2"/>
              </a:rPr>
              <a:t>click on the "</a:t>
            </a:r>
            <a:r>
              <a:rPr lang="en-US" sz="1400" dirty="0" err="1">
                <a:sym typeface="Symbol" panose="05050102010706020507" pitchFamily="18" charset="2"/>
              </a:rPr>
              <a:t>Program.vb</a:t>
            </a:r>
            <a:r>
              <a:rPr lang="en-US" sz="1400" dirty="0">
                <a:sym typeface="Symbol" panose="05050102010706020507" pitchFamily="18" charset="2"/>
              </a:rPr>
              <a:t>" file to open it at the top right of the screen</a:t>
            </a:r>
          </a:p>
          <a:p>
            <a:endParaRPr lang="en-US" sz="1400" dirty="0">
              <a:sym typeface="Symbol" panose="05050102010706020507" pitchFamily="18" charset="2"/>
            </a:endParaRPr>
          </a:p>
          <a:p>
            <a:r>
              <a:rPr lang="en-US" sz="1400" dirty="0">
                <a:sym typeface="Symbol" panose="05050102010706020507" pitchFamily="18" charset="2"/>
              </a:rPr>
              <a:t>put the code you want to try out in between the lines Sub Main ....... End Sub</a:t>
            </a:r>
          </a:p>
          <a:p>
            <a:endParaRPr lang="en-US" sz="1400" dirty="0">
              <a:sym typeface="Symbol" panose="05050102010706020507" pitchFamily="18" charset="2"/>
            </a:endParaRPr>
          </a:p>
          <a:p>
            <a:r>
              <a:rPr lang="en-US" sz="1400" dirty="0">
                <a:sym typeface="Symbol" panose="05050102010706020507" pitchFamily="18" charset="2"/>
              </a:rPr>
              <a:t>at bottom of screen click on the 4th tab called "TERMINAL"</a:t>
            </a:r>
          </a:p>
          <a:p>
            <a:endParaRPr lang="en-US" sz="1400" dirty="0">
              <a:sym typeface="Symbol" panose="05050102010706020507" pitchFamily="18" charset="2"/>
            </a:endParaRPr>
          </a:p>
          <a:p>
            <a:r>
              <a:rPr lang="en-US" sz="1400" dirty="0">
                <a:sym typeface="Symbol" panose="05050102010706020507" pitchFamily="18" charset="2"/>
              </a:rPr>
              <a:t>type command "dotnet build ." after the $ symbol to start the build process</a:t>
            </a:r>
          </a:p>
          <a:p>
            <a:endParaRPr lang="en-US" sz="1400" dirty="0">
              <a:sym typeface="Symbol" panose="05050102010706020507" pitchFamily="18" charset="2"/>
            </a:endParaRPr>
          </a:p>
          <a:p>
            <a:r>
              <a:rPr lang="en-US" sz="1400" dirty="0">
                <a:sym typeface="Symbol" panose="05050102010706020507" pitchFamily="18" charset="2"/>
              </a:rPr>
              <a:t>if your code is OK you'll see "Build  succeeded" in green and "0 Errors"</a:t>
            </a:r>
          </a:p>
          <a:p>
            <a:r>
              <a:rPr lang="en-US" sz="1400" dirty="0">
                <a:sym typeface="Symbol" panose="05050102010706020507" pitchFamily="18" charset="2"/>
              </a:rPr>
              <a:t>if your code is not OK you'll see "n Errors" in red text underneath an explanation of what it didn't like</a:t>
            </a:r>
          </a:p>
          <a:p>
            <a:endParaRPr lang="en-US" sz="1400" dirty="0">
              <a:sym typeface="Symbol" panose="05050102010706020507" pitchFamily="18" charset="2"/>
            </a:endParaRPr>
          </a:p>
          <a:p>
            <a:r>
              <a:rPr lang="en-US" sz="1400" dirty="0">
                <a:sym typeface="Symbol" panose="05050102010706020507" pitchFamily="18" charset="2"/>
              </a:rPr>
              <a:t>if the build succeeded then on the left of the screen ..</a:t>
            </a:r>
          </a:p>
          <a:p>
            <a:r>
              <a:rPr lang="en-US" sz="1400" dirty="0">
                <a:sym typeface="Symbol" panose="05050102010706020507" pitchFamily="18" charset="2"/>
              </a:rPr>
              <a:t>..  click on the triangle with the little bug crawling across it to open the RUN AND DEBUG pane</a:t>
            </a:r>
          </a:p>
          <a:p>
            <a:endParaRPr lang="en-US" sz="1400" dirty="0">
              <a:sym typeface="Symbol" panose="05050102010706020507" pitchFamily="18" charset="2"/>
            </a:endParaRPr>
          </a:p>
          <a:p>
            <a:r>
              <a:rPr lang="en-US" sz="1400" dirty="0">
                <a:sym typeface="Symbol" panose="05050102010706020507" pitchFamily="18" charset="2"/>
              </a:rPr>
              <a:t>click on the little green triangle next to the text ".NET Core Launch (console)"</a:t>
            </a:r>
            <a:endParaRPr lang="en-US" sz="1400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D88532-E969-0152-062E-10D0B8B42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176" y="561404"/>
            <a:ext cx="3909399" cy="119644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1152A82-5122-1EF0-327A-764143EEE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4029" y="1121826"/>
            <a:ext cx="3475021" cy="240812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BDB0AE-2C98-D5BA-B3DD-2CECAD2388D7}"/>
              </a:ext>
            </a:extLst>
          </p:cNvPr>
          <p:cNvCxnSpPr/>
          <p:nvPr/>
        </p:nvCxnSpPr>
        <p:spPr>
          <a:xfrm flipV="1">
            <a:off x="5370022" y="1296785"/>
            <a:ext cx="1305098" cy="199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1B0239F-C8A3-B987-A25E-DCAC3C758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2436" y="1606817"/>
            <a:ext cx="3436918" cy="876376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8466F0-D15F-7DD5-B3F5-952374B8AE7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967939" y="1898078"/>
            <a:ext cx="1124497" cy="1469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A398B36-1830-D39C-4319-C43A58400562}"/>
              </a:ext>
            </a:extLst>
          </p:cNvPr>
          <p:cNvCxnSpPr>
            <a:cxnSpLocks/>
          </p:cNvCxnSpPr>
          <p:nvPr/>
        </p:nvCxnSpPr>
        <p:spPr>
          <a:xfrm flipV="1">
            <a:off x="6190208" y="2045005"/>
            <a:ext cx="2546468" cy="7120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5501CC3-9677-6941-03E0-6D168F531F09}"/>
              </a:ext>
            </a:extLst>
          </p:cNvPr>
          <p:cNvCxnSpPr>
            <a:cxnSpLocks/>
          </p:cNvCxnSpPr>
          <p:nvPr/>
        </p:nvCxnSpPr>
        <p:spPr>
          <a:xfrm flipV="1">
            <a:off x="8939446" y="1673635"/>
            <a:ext cx="312617" cy="2667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A879B18-69D6-331D-5A8A-F09E3601005D}"/>
              </a:ext>
            </a:extLst>
          </p:cNvPr>
          <p:cNvCxnSpPr>
            <a:cxnSpLocks/>
          </p:cNvCxnSpPr>
          <p:nvPr/>
        </p:nvCxnSpPr>
        <p:spPr>
          <a:xfrm>
            <a:off x="5644338" y="3183778"/>
            <a:ext cx="3607725" cy="160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2F0956E2-365F-7318-AAC2-EB06420393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4374" y="3450712"/>
            <a:ext cx="4854361" cy="1455546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CE2FF02-3CC0-BC0C-77CD-01DA6D0985F3}"/>
              </a:ext>
            </a:extLst>
          </p:cNvPr>
          <p:cNvCxnSpPr>
            <a:cxnSpLocks/>
          </p:cNvCxnSpPr>
          <p:nvPr/>
        </p:nvCxnSpPr>
        <p:spPr>
          <a:xfrm flipV="1">
            <a:off x="4948843" y="3636310"/>
            <a:ext cx="4610793" cy="3898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B2A9F9C-E126-4C00-FC7D-D0A6829E8CF3}"/>
              </a:ext>
            </a:extLst>
          </p:cNvPr>
          <p:cNvCxnSpPr>
            <a:cxnSpLocks/>
          </p:cNvCxnSpPr>
          <p:nvPr/>
        </p:nvCxnSpPr>
        <p:spPr>
          <a:xfrm flipV="1">
            <a:off x="6123710" y="4000490"/>
            <a:ext cx="4262865" cy="4606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25FFADC-C77A-69FC-A49A-FC03D80E92F2}"/>
              </a:ext>
            </a:extLst>
          </p:cNvPr>
          <p:cNvCxnSpPr>
            <a:cxnSpLocks/>
          </p:cNvCxnSpPr>
          <p:nvPr/>
        </p:nvCxnSpPr>
        <p:spPr>
          <a:xfrm flipV="1">
            <a:off x="5727467" y="4770287"/>
            <a:ext cx="1526772" cy="1092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3B11CC93-B30F-5495-92B9-6075A2BF0F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3960" y="4719329"/>
            <a:ext cx="3436918" cy="20871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C69CD3B-E999-D42B-D91E-95AF1C7AA269}"/>
              </a:ext>
            </a:extLst>
          </p:cNvPr>
          <p:cNvCxnSpPr>
            <a:cxnSpLocks/>
          </p:cNvCxnSpPr>
          <p:nvPr/>
        </p:nvCxnSpPr>
        <p:spPr>
          <a:xfrm>
            <a:off x="7490457" y="5759340"/>
            <a:ext cx="1183572" cy="6572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4F02401-B31B-616A-85CA-B0BBDE26B710}"/>
              </a:ext>
            </a:extLst>
          </p:cNvPr>
          <p:cNvCxnSpPr>
            <a:cxnSpLocks/>
          </p:cNvCxnSpPr>
          <p:nvPr/>
        </p:nvCxnSpPr>
        <p:spPr>
          <a:xfrm flipV="1">
            <a:off x="8736676" y="5164422"/>
            <a:ext cx="440768" cy="12022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9E3FB8B-E32C-F882-E8C7-08209B8DA39E}"/>
              </a:ext>
            </a:extLst>
          </p:cNvPr>
          <p:cNvCxnSpPr>
            <a:cxnSpLocks/>
          </p:cNvCxnSpPr>
          <p:nvPr/>
        </p:nvCxnSpPr>
        <p:spPr>
          <a:xfrm flipV="1">
            <a:off x="6205839" y="5179249"/>
            <a:ext cx="3925297" cy="1026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992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483</Words>
  <Application>Microsoft Office PowerPoint</Application>
  <PresentationFormat>Widescreen</PresentationFormat>
  <Paragraphs>69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Symbol</vt:lpstr>
      <vt:lpstr>Office Theme</vt:lpstr>
      <vt:lpstr>PowerPoint Presentation</vt:lpstr>
      <vt:lpstr>PowerPoint Presentation</vt:lpstr>
      <vt:lpstr>PowerPoint Presentation</vt:lpstr>
    </vt:vector>
  </TitlesOfParts>
  <Company>MAHLE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Gordon Kennedy</dc:creator>
  <cp:lastModifiedBy>Gordon Kennedy</cp:lastModifiedBy>
  <cp:revision>3</cp:revision>
  <dcterms:created xsi:type="dcterms:W3CDTF">2025-05-08T16:40:04Z</dcterms:created>
  <dcterms:modified xsi:type="dcterms:W3CDTF">2025-05-08T23:43:29Z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c72bc7c-1559-43e6-8719-ab74cb663232_Enabled">
    <vt:lpwstr>true</vt:lpwstr>
  </property>
  <property fmtid="{D5CDD505-2E9C-101B-9397-08002B2CF9AE}" pid="3" name="MSIP_Label_0c72bc7c-1559-43e6-8719-ab74cb663232_SetDate">
    <vt:lpwstr>2025-05-08T22:12:43Z</vt:lpwstr>
  </property>
  <property fmtid="{D5CDD505-2E9C-101B-9397-08002B2CF9AE}" pid="4" name="MSIP_Label_0c72bc7c-1559-43e6-8719-ab74cb663232_Method">
    <vt:lpwstr>Standard</vt:lpwstr>
  </property>
  <property fmtid="{D5CDD505-2E9C-101B-9397-08002B2CF9AE}" pid="5" name="MSIP_Label_0c72bc7c-1559-43e6-8719-ab74cb663232_Name">
    <vt:lpwstr>MAHLE internal (CL2)</vt:lpwstr>
  </property>
  <property fmtid="{D5CDD505-2E9C-101B-9397-08002B2CF9AE}" pid="6" name="MSIP_Label_0c72bc7c-1559-43e6-8719-ab74cb663232_SiteId">
    <vt:lpwstr>e396b7c6-05f6-47d7-bef7-e89a9de9fd6c</vt:lpwstr>
  </property>
  <property fmtid="{D5CDD505-2E9C-101B-9397-08002B2CF9AE}" pid="7" name="MSIP_Label_0c72bc7c-1559-43e6-8719-ab74cb663232_ActionId">
    <vt:lpwstr>cc1ca8be-ff60-451c-9f40-ae9f7d8ee7f8</vt:lpwstr>
  </property>
  <property fmtid="{D5CDD505-2E9C-101B-9397-08002B2CF9AE}" pid="8" name="MSIP_Label_0c72bc7c-1559-43e6-8719-ab74cb663232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MAHLE internal (CL2)</vt:lpwstr>
  </property>
</Properties>
</file>