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notesMasterIdLst>
    <p:notesMasterId r:id="rId12"/>
  </p:notesMasterIdLst>
  <p:sldIdLst>
    <p:sldId id="258" r:id="rId2"/>
    <p:sldId id="259" r:id="rId3"/>
    <p:sldId id="256" r:id="rId4"/>
    <p:sldId id="257" r:id="rId5"/>
    <p:sldId id="260" r:id="rId6"/>
    <p:sldId id="263" r:id="rId7"/>
    <p:sldId id="262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dha" initials="S" lastIdx="1" clrIdx="0">
    <p:extLst>
      <p:ext uri="{19B8F6BF-5375-455C-9EA6-DF929625EA0E}">
        <p15:presenceInfo xmlns:p15="http://schemas.microsoft.com/office/powerpoint/2012/main" userId="S::sudha.gcupadhaya@wsu.edu::5013d844-b7aa-48c2-bf03-bae1cd52cf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CCA41-0093-4BFB-A007-59DCDBD5B21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7C5EE-9685-40E3-B3F0-FBD56070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9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7C5EE-9685-40E3-B3F0-FBD5607096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1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7C5EE-9685-40E3-B3F0-FBD5607096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BF4-18BE-4437-9EA8-9E1F8EFE109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2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BF4-18BE-4437-9EA8-9E1F8EFE109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5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BF4-18BE-4437-9EA8-9E1F8EFE109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4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BF4-18BE-4437-9EA8-9E1F8EFE109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4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BF4-18BE-4437-9EA8-9E1F8EFE109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2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BF4-18BE-4437-9EA8-9E1F8EFE109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BF4-18BE-4437-9EA8-9E1F8EFE109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2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BF4-18BE-4437-9EA8-9E1F8EFE109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6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BF4-18BE-4437-9EA8-9E1F8EFE109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5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BF4-18BE-4437-9EA8-9E1F8EFE109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BF4-18BE-4437-9EA8-9E1F8EFE109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71BF4-18BE-4437-9EA8-9E1F8EFE109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0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8D3632-2B59-40C8-9259-F7744C31D2F6}"/>
              </a:ext>
            </a:extLst>
          </p:cNvPr>
          <p:cNvSpPr txBox="1"/>
          <p:nvPr/>
        </p:nvSpPr>
        <p:spPr>
          <a:xfrm>
            <a:off x="195943" y="2228671"/>
            <a:ext cx="11800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0"/>
            <a:r>
              <a:rPr lang="en-US" sz="3600" b="1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Development of Genomic Resources for Management of Verticillium wilt of Potato</a:t>
            </a:r>
          </a:p>
        </p:txBody>
      </p:sp>
    </p:spTree>
    <p:extLst>
      <p:ext uri="{BB962C8B-B14F-4D97-AF65-F5344CB8AC3E}">
        <p14:creationId xmlns:p14="http://schemas.microsoft.com/office/powerpoint/2010/main" val="426186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21ABCC3-F20D-4AC7-B06A-24F61396DE17}"/>
              </a:ext>
            </a:extLst>
          </p:cNvPr>
          <p:cNvGrpSpPr/>
          <p:nvPr/>
        </p:nvGrpSpPr>
        <p:grpSpPr>
          <a:xfrm>
            <a:off x="3570249" y="1194683"/>
            <a:ext cx="5943600" cy="4245610"/>
            <a:chOff x="3124200" y="1306195"/>
            <a:chExt cx="5943600" cy="424561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B75343D-33C4-4771-83C2-BBE02300D555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1306195"/>
              <a:ext cx="5943600" cy="42456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47AE731-8A6D-4132-997A-D4AE9F334ACD}"/>
                </a:ext>
              </a:extLst>
            </p:cNvPr>
            <p:cNvSpPr txBox="1"/>
            <p:nvPr/>
          </p:nvSpPr>
          <p:spPr>
            <a:xfrm>
              <a:off x="7064502" y="1603744"/>
              <a:ext cx="615150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0.88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486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355AD7-31CB-4D7E-95D9-D3E70B0E8471}"/>
              </a:ext>
            </a:extLst>
          </p:cNvPr>
          <p:cNvSpPr txBox="1"/>
          <p:nvPr/>
        </p:nvSpPr>
        <p:spPr>
          <a:xfrm>
            <a:off x="3363190" y="261257"/>
            <a:ext cx="5483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Material and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5911F-44A6-4064-ABA2-5A946C479C52}"/>
              </a:ext>
            </a:extLst>
          </p:cNvPr>
          <p:cNvSpPr txBox="1"/>
          <p:nvPr/>
        </p:nvSpPr>
        <p:spPr>
          <a:xfrm>
            <a:off x="530431" y="1543793"/>
            <a:ext cx="2927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Host				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/>
              <a:t>Solanum tuberosum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/>
              <a:t>Brassica </a:t>
            </a:r>
            <a:r>
              <a:rPr lang="en-US" i="1" dirty="0" err="1"/>
              <a:t>juncea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E384A-B426-4D7D-A247-B7AEED4698BF}"/>
              </a:ext>
            </a:extLst>
          </p:cNvPr>
          <p:cNvSpPr txBox="1"/>
          <p:nvPr/>
        </p:nvSpPr>
        <p:spPr>
          <a:xfrm>
            <a:off x="3895106" y="1543793"/>
            <a:ext cx="1793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Pathogen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Vd-653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Vd-111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946C3-7CD3-4D43-9879-730B7FD0EAB6}"/>
              </a:ext>
            </a:extLst>
          </p:cNvPr>
          <p:cNvSpPr txBox="1"/>
          <p:nvPr/>
        </p:nvSpPr>
        <p:spPr>
          <a:xfrm>
            <a:off x="382484" y="2744122"/>
            <a:ext cx="59614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Sample collection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RNA extraction and cDNA synthesis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Gene selection and primer design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qRT</a:t>
            </a:r>
            <a:r>
              <a:rPr lang="en-US" dirty="0"/>
              <a:t>-PCR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Fold change calculation: delta </a:t>
            </a:r>
            <a:r>
              <a:rPr lang="en-US" dirty="0" err="1"/>
              <a:t>delta</a:t>
            </a:r>
            <a:r>
              <a:rPr lang="en-US" dirty="0"/>
              <a:t> Ct method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674D8E-8D59-43CD-9DEE-B7CA2164A8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067" y="3103608"/>
            <a:ext cx="6781800" cy="34931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205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73E84E-B486-4075-A124-3CB62DDAC2D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8" y="604381"/>
            <a:ext cx="8071262" cy="56221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0A0DAB-DAE0-40FA-9DF7-660D2B7A1877}"/>
              </a:ext>
            </a:extLst>
          </p:cNvPr>
          <p:cNvSpPr txBox="1"/>
          <p:nvPr/>
        </p:nvSpPr>
        <p:spPr>
          <a:xfrm>
            <a:off x="130630" y="4311397"/>
            <a:ext cx="4108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Show foldchange data separately for qPCR and RNA-Seq??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Other plot type to present RNA seq data???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3571D-3FCA-4CC3-A08C-9A6448354A17}"/>
              </a:ext>
            </a:extLst>
          </p:cNvPr>
          <p:cNvSpPr txBox="1"/>
          <p:nvPr/>
        </p:nvSpPr>
        <p:spPr>
          <a:xfrm>
            <a:off x="0" y="120745"/>
            <a:ext cx="11405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Gene Expression Validation Using </a:t>
            </a:r>
            <a:r>
              <a:rPr lang="en-US" sz="2800" b="1" dirty="0" err="1"/>
              <a:t>qRT</a:t>
            </a:r>
            <a:r>
              <a:rPr lang="en-US" sz="2800" b="1" dirty="0"/>
              <a:t>-PCR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A554D-F9B6-4970-A31E-2A7F12260252}"/>
              </a:ext>
            </a:extLst>
          </p:cNvPr>
          <p:cNvSpPr txBox="1"/>
          <p:nvPr/>
        </p:nvSpPr>
        <p:spPr>
          <a:xfrm>
            <a:off x="534390" y="1235837"/>
            <a:ext cx="3586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DESeq2 uses linear regression to estimate fold change after normalization of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AC89AC-C6EF-4DA4-BC64-56BC11B44CAC}"/>
              </a:ext>
            </a:extLst>
          </p:cNvPr>
          <p:cNvSpPr/>
          <p:nvPr/>
        </p:nvSpPr>
        <p:spPr>
          <a:xfrm>
            <a:off x="5201393" y="4132613"/>
            <a:ext cx="213756" cy="13181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170A2B-3CF7-4D08-B5E0-FDB31DEBF771}"/>
              </a:ext>
            </a:extLst>
          </p:cNvPr>
          <p:cNvSpPr/>
          <p:nvPr/>
        </p:nvSpPr>
        <p:spPr>
          <a:xfrm>
            <a:off x="5826826" y="4132613"/>
            <a:ext cx="1021277" cy="13181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E5A155-233B-414B-B070-DA2D99ADF036}"/>
              </a:ext>
            </a:extLst>
          </p:cNvPr>
          <p:cNvSpPr txBox="1"/>
          <p:nvPr/>
        </p:nvSpPr>
        <p:spPr>
          <a:xfrm>
            <a:off x="1187532" y="47500"/>
            <a:ext cx="9084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Correlation Analysis between RNA-Seq and </a:t>
            </a:r>
            <a:r>
              <a:rPr lang="en-US" sz="2800" b="1" dirty="0" err="1"/>
              <a:t>qRT</a:t>
            </a:r>
            <a:r>
              <a:rPr lang="en-US" sz="2800" b="1" dirty="0"/>
              <a:t>-PCR fold change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08E1C-9132-4E6B-A02A-BBD2AB5167D7}"/>
              </a:ext>
            </a:extLst>
          </p:cNvPr>
          <p:cNvSpPr txBox="1"/>
          <p:nvPr/>
        </p:nvSpPr>
        <p:spPr>
          <a:xfrm>
            <a:off x="308758" y="1531917"/>
            <a:ext cx="2838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correlation??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Different normalization method used by these two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E3E76-6DC1-49E3-80D9-3E1DE2D87E14}"/>
              </a:ext>
            </a:extLst>
          </p:cNvPr>
          <p:cNvSpPr txBox="1"/>
          <p:nvPr/>
        </p:nvSpPr>
        <p:spPr>
          <a:xfrm>
            <a:off x="130629" y="3429000"/>
            <a:ext cx="301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Other data analysis option??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A03694-1BAD-4D04-8B9C-84335887D6E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863" y="1099595"/>
            <a:ext cx="7975508" cy="5077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563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1CA7DBE-50E6-44E4-A7B4-3A69F4A45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382295"/>
              </p:ext>
            </p:extLst>
          </p:nvPr>
        </p:nvGraphicFramePr>
        <p:xfrm>
          <a:off x="1116280" y="256528"/>
          <a:ext cx="8984345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0062">
                  <a:extLst>
                    <a:ext uri="{9D8B030D-6E8A-4147-A177-3AD203B41FA5}">
                      <a16:colId xmlns:a16="http://schemas.microsoft.com/office/drawing/2014/main" val="1251174505"/>
                    </a:ext>
                  </a:extLst>
                </a:gridCol>
                <a:gridCol w="1313676">
                  <a:extLst>
                    <a:ext uri="{9D8B030D-6E8A-4147-A177-3AD203B41FA5}">
                      <a16:colId xmlns:a16="http://schemas.microsoft.com/office/drawing/2014/main" val="289304565"/>
                    </a:ext>
                  </a:extLst>
                </a:gridCol>
                <a:gridCol w="1796869">
                  <a:extLst>
                    <a:ext uri="{9D8B030D-6E8A-4147-A177-3AD203B41FA5}">
                      <a16:colId xmlns:a16="http://schemas.microsoft.com/office/drawing/2014/main" val="941820693"/>
                    </a:ext>
                  </a:extLst>
                </a:gridCol>
                <a:gridCol w="1796869">
                  <a:extLst>
                    <a:ext uri="{9D8B030D-6E8A-4147-A177-3AD203B41FA5}">
                      <a16:colId xmlns:a16="http://schemas.microsoft.com/office/drawing/2014/main" val="537919764"/>
                    </a:ext>
                  </a:extLst>
                </a:gridCol>
                <a:gridCol w="1796869">
                  <a:extLst>
                    <a:ext uri="{9D8B030D-6E8A-4147-A177-3AD203B41FA5}">
                      <a16:colId xmlns:a16="http://schemas.microsoft.com/office/drawing/2014/main" val="3569518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Host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Evaluated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67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Comparisons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Comparisons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36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Solanum tuberosum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9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Brassica </a:t>
                      </a:r>
                      <a:r>
                        <a:rPr lang="en-US" dirty="0" err="1"/>
                        <a:t>juncea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3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Verticillium </a:t>
                      </a:r>
                      <a:r>
                        <a:rPr lang="en-US" dirty="0" err="1"/>
                        <a:t>dahliae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633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7983D2D-F32A-49F8-88D9-C374ED1F09EC}"/>
              </a:ext>
            </a:extLst>
          </p:cNvPr>
          <p:cNvSpPr txBox="1"/>
          <p:nvPr/>
        </p:nvSpPr>
        <p:spPr>
          <a:xfrm>
            <a:off x="855022" y="2850078"/>
            <a:ext cx="11336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opposite results?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If housekeeping genes differentially regulated: Checked raw count data neither actin nor </a:t>
            </a:r>
            <a:r>
              <a:rPr lang="en-US" dirty="0" err="1"/>
              <a:t>elfa</a:t>
            </a:r>
            <a:r>
              <a:rPr lang="en-US" dirty="0"/>
              <a:t> genes were differentially expressed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Use of different template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Different sensitivity of two methods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 amplification of genes in certain treatments: Checked raw count data of RNA-seq, no expression </a:t>
            </a:r>
            <a:r>
              <a:rPr lang="en-US" dirty="0" err="1"/>
              <a:t>thoughout</a:t>
            </a:r>
            <a:r>
              <a:rPr lang="en-US" dirty="0"/>
              <a:t> all biological replicates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6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73FF0D-D13F-41E0-BFA5-B7CD8E2216C6}"/>
              </a:ext>
            </a:extLst>
          </p:cNvPr>
          <p:cNvSpPr txBox="1"/>
          <p:nvPr/>
        </p:nvSpPr>
        <p:spPr>
          <a:xfrm>
            <a:off x="3603581" y="359418"/>
            <a:ext cx="6472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Solanum and Brassica genes with opposite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CC273-363E-4015-AE82-C5CFB2436B07}"/>
              </a:ext>
            </a:extLst>
          </p:cNvPr>
          <p:cNvSpPr txBox="1"/>
          <p:nvPr/>
        </p:nvSpPr>
        <p:spPr>
          <a:xfrm>
            <a:off x="279412" y="4368156"/>
            <a:ext cx="6560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27 genes,  6 not validated (Wang et al. 2016)</a:t>
            </a:r>
          </a:p>
          <a:p>
            <a:r>
              <a:rPr lang="en-US" dirty="0"/>
              <a:t>14 out of 18 validated (Guo et al 2017)</a:t>
            </a:r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AD404-1A5A-45D1-9A55-CA7303EA6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12" y="1566514"/>
            <a:ext cx="11633176" cy="224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7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9A008B-ED95-4218-8ECF-E34B694A8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108" y="949267"/>
            <a:ext cx="4427842" cy="5803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06A3AE-7324-4F8F-9518-E2812BB0531A}"/>
              </a:ext>
            </a:extLst>
          </p:cNvPr>
          <p:cNvSpPr txBox="1"/>
          <p:nvPr/>
        </p:nvSpPr>
        <p:spPr>
          <a:xfrm>
            <a:off x="2247901" y="0"/>
            <a:ext cx="6252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Brassica gene (</a:t>
            </a:r>
            <a:r>
              <a:rPr lang="en-US" sz="2000" b="1" i="1" dirty="0"/>
              <a:t>UAB31_ARATH</a:t>
            </a:r>
            <a:r>
              <a:rPr lang="en-US" sz="2000" b="1" dirty="0"/>
              <a:t>) with no amplification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EB355-CFDE-454C-BBBB-EBE4C7011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593" y="1267740"/>
            <a:ext cx="1688431" cy="29067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79946D-B7CD-431B-9CF3-5DD9A2ADDC38}"/>
              </a:ext>
            </a:extLst>
          </p:cNvPr>
          <p:cNvSpPr txBox="1"/>
          <p:nvPr/>
        </p:nvSpPr>
        <p:spPr>
          <a:xfrm>
            <a:off x="3676650" y="48577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qPCR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58816-0172-4268-8E46-442E5839E339}"/>
              </a:ext>
            </a:extLst>
          </p:cNvPr>
          <p:cNvSpPr txBox="1"/>
          <p:nvPr/>
        </p:nvSpPr>
        <p:spPr>
          <a:xfrm>
            <a:off x="7735033" y="898408"/>
            <a:ext cx="305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RNA seq results (raw count)</a:t>
            </a:r>
          </a:p>
        </p:txBody>
      </p:sp>
    </p:spTree>
    <p:extLst>
      <p:ext uri="{BB962C8B-B14F-4D97-AF65-F5344CB8AC3E}">
        <p14:creationId xmlns:p14="http://schemas.microsoft.com/office/powerpoint/2010/main" val="202659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027FED-8454-4881-B26B-49221ED5B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42" y="812179"/>
            <a:ext cx="5050557" cy="5816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06A3AE-7324-4F8F-9518-E2812BB0531A}"/>
              </a:ext>
            </a:extLst>
          </p:cNvPr>
          <p:cNvSpPr txBox="1"/>
          <p:nvPr/>
        </p:nvSpPr>
        <p:spPr>
          <a:xfrm>
            <a:off x="3956651" y="29535"/>
            <a:ext cx="6696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Brassica gene (Cluster-15354.125147) with no amplification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991D9-FE2A-408F-8907-CDE9DDCBB3AF}"/>
              </a:ext>
            </a:extLst>
          </p:cNvPr>
          <p:cNvSpPr txBox="1"/>
          <p:nvPr/>
        </p:nvSpPr>
        <p:spPr>
          <a:xfrm>
            <a:off x="2763906" y="42964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qPCR 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AE2C9-D76A-41A6-A017-A17947991232}"/>
              </a:ext>
            </a:extLst>
          </p:cNvPr>
          <p:cNvSpPr txBox="1"/>
          <p:nvPr/>
        </p:nvSpPr>
        <p:spPr>
          <a:xfrm>
            <a:off x="8257385" y="1029809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RNA-Seq count data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3F4752-B2CE-4199-8902-86A240971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166" y="1782500"/>
            <a:ext cx="4680784" cy="445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4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C3C3756-7054-4964-AE1C-BCCF65C025B1}"/>
              </a:ext>
            </a:extLst>
          </p:cNvPr>
          <p:cNvGrpSpPr/>
          <p:nvPr/>
        </p:nvGrpSpPr>
        <p:grpSpPr>
          <a:xfrm>
            <a:off x="2165195" y="681727"/>
            <a:ext cx="5943600" cy="4245610"/>
            <a:chOff x="704385" y="280283"/>
            <a:chExt cx="5943600" cy="424561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7D7DE09-902E-4098-8134-FBD02FEA28AE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385" y="280283"/>
              <a:ext cx="5943600" cy="42456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BD7FCB-6257-4827-8DB9-70BA6A79DBB3}"/>
                </a:ext>
              </a:extLst>
            </p:cNvPr>
            <p:cNvSpPr txBox="1"/>
            <p:nvPr/>
          </p:nvSpPr>
          <p:spPr>
            <a:xfrm>
              <a:off x="2674510" y="789705"/>
              <a:ext cx="615150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0.97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5E5235-54A4-4FDF-BA18-96308A6450DA}"/>
                </a:ext>
              </a:extLst>
            </p:cNvPr>
            <p:cNvSpPr txBox="1"/>
            <p:nvPr/>
          </p:nvSpPr>
          <p:spPr>
            <a:xfrm>
              <a:off x="4778500" y="2628793"/>
              <a:ext cx="615150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0.85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8E3116-DD76-451D-9D60-03F7F7A5F4C1}"/>
                </a:ext>
              </a:extLst>
            </p:cNvPr>
            <p:cNvSpPr txBox="1"/>
            <p:nvPr/>
          </p:nvSpPr>
          <p:spPr>
            <a:xfrm>
              <a:off x="2674510" y="2628793"/>
              <a:ext cx="615150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0.86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183BF9-3414-45CC-9D68-C124077994CC}"/>
                </a:ext>
              </a:extLst>
            </p:cNvPr>
            <p:cNvSpPr txBox="1"/>
            <p:nvPr/>
          </p:nvSpPr>
          <p:spPr>
            <a:xfrm>
              <a:off x="4778500" y="789705"/>
              <a:ext cx="615150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0.91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60213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192</TotalTime>
  <Words>261</Words>
  <Application>Microsoft Office PowerPoint</Application>
  <PresentationFormat>Widescreen</PresentationFormat>
  <Paragraphs>72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Corbel</vt:lpstr>
      <vt:lpstr>Verdana</vt:lpstr>
      <vt:lpstr>Wingdings</vt:lpstr>
      <vt:lpstr>Wingdings 2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C Upadhaya, Sudha</dc:creator>
  <cp:lastModifiedBy>G C Upadhaya, Sudha</cp:lastModifiedBy>
  <cp:revision>25</cp:revision>
  <dcterms:created xsi:type="dcterms:W3CDTF">2020-12-09T06:28:33Z</dcterms:created>
  <dcterms:modified xsi:type="dcterms:W3CDTF">2021-03-31T16:17:30Z</dcterms:modified>
</cp:coreProperties>
</file>