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0"/>
  </p:notesMasterIdLst>
  <p:sldIdLst>
    <p:sldId id="258" r:id="rId2"/>
    <p:sldId id="259" r:id="rId3"/>
    <p:sldId id="256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a" initials="S" lastIdx="1" clrIdx="0">
    <p:extLst>
      <p:ext uri="{19B8F6BF-5375-455C-9EA6-DF929625EA0E}">
        <p15:presenceInfo xmlns:p15="http://schemas.microsoft.com/office/powerpoint/2012/main" userId="S::sudha.gcupadhaya@wsu.edu::5013d844-b7aa-48c2-bf03-bae1cd52cf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CA41-0093-4BFB-A007-59DCDBD5B21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C5EE-9685-40E3-B3F0-FBD56070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7C5EE-9685-40E3-B3F0-FBD560709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7C5EE-9685-40E3-B3F0-FBD560709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71BF4-18BE-4437-9EA8-9E1F8EFE10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D3632-2B59-40C8-9259-F7744C31D2F6}"/>
              </a:ext>
            </a:extLst>
          </p:cNvPr>
          <p:cNvSpPr txBox="1"/>
          <p:nvPr/>
        </p:nvSpPr>
        <p:spPr>
          <a:xfrm>
            <a:off x="195943" y="2228671"/>
            <a:ext cx="1180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Development of Genomic Resources for Management of Verticillium wilt of Potato</a:t>
            </a:r>
          </a:p>
        </p:txBody>
      </p:sp>
    </p:spTree>
    <p:extLst>
      <p:ext uri="{BB962C8B-B14F-4D97-AF65-F5344CB8AC3E}">
        <p14:creationId xmlns:p14="http://schemas.microsoft.com/office/powerpoint/2010/main" val="42618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355AD7-31CB-4D7E-95D9-D3E70B0E8471}"/>
              </a:ext>
            </a:extLst>
          </p:cNvPr>
          <p:cNvSpPr txBox="1"/>
          <p:nvPr/>
        </p:nvSpPr>
        <p:spPr>
          <a:xfrm>
            <a:off x="3363190" y="261257"/>
            <a:ext cx="548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Material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5911F-44A6-4064-ABA2-5A946C479C52}"/>
              </a:ext>
            </a:extLst>
          </p:cNvPr>
          <p:cNvSpPr txBox="1"/>
          <p:nvPr/>
        </p:nvSpPr>
        <p:spPr>
          <a:xfrm>
            <a:off x="530431" y="1543793"/>
            <a:ext cx="292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Host	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Solanum. tuberosum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Brassica. </a:t>
            </a:r>
            <a:r>
              <a:rPr lang="en-US" dirty="0" err="1"/>
              <a:t>juncea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384A-B426-4D7D-A247-B7AEED4698BF}"/>
              </a:ext>
            </a:extLst>
          </p:cNvPr>
          <p:cNvSpPr txBox="1"/>
          <p:nvPr/>
        </p:nvSpPr>
        <p:spPr>
          <a:xfrm>
            <a:off x="3895106" y="1543793"/>
            <a:ext cx="179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Pathogen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Vd-653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Vd-111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946C3-7CD3-4D43-9879-730B7FD0EAB6}"/>
              </a:ext>
            </a:extLst>
          </p:cNvPr>
          <p:cNvSpPr txBox="1"/>
          <p:nvPr/>
        </p:nvSpPr>
        <p:spPr>
          <a:xfrm>
            <a:off x="382484" y="2744122"/>
            <a:ext cx="5961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Sample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RNA extraction and cDNA synthesis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 selection and primer design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qRT</a:t>
            </a:r>
            <a:r>
              <a:rPr lang="en-US" dirty="0"/>
              <a:t>-PCR: following </a:t>
            </a:r>
            <a:r>
              <a:rPr lang="en-US" dirty="0" err="1"/>
              <a:t>Jennes’s</a:t>
            </a:r>
            <a:r>
              <a:rPr lang="en-US" dirty="0"/>
              <a:t> protocol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Fold change calculation: delta </a:t>
            </a:r>
            <a:r>
              <a:rPr lang="en-US" dirty="0" err="1"/>
              <a:t>delta</a:t>
            </a:r>
            <a:r>
              <a:rPr lang="en-US" dirty="0"/>
              <a:t> Ct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74D8E-8D59-43CD-9DEE-B7CA2164A8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7" y="3103608"/>
            <a:ext cx="6781800" cy="3493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05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73E84E-B486-4075-A124-3CB62DDAC2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8" y="604381"/>
            <a:ext cx="8071262" cy="5622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0A0DAB-DAE0-40FA-9DF7-660D2B7A1877}"/>
              </a:ext>
            </a:extLst>
          </p:cNvPr>
          <p:cNvSpPr txBox="1"/>
          <p:nvPr/>
        </p:nvSpPr>
        <p:spPr>
          <a:xfrm>
            <a:off x="130630" y="4311397"/>
            <a:ext cx="410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Show foldchange data separately for qPCR and RNA-Seq??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Other plot type to present RNA seq data???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3571D-3FCA-4CC3-A08C-9A6448354A17}"/>
              </a:ext>
            </a:extLst>
          </p:cNvPr>
          <p:cNvSpPr txBox="1"/>
          <p:nvPr/>
        </p:nvSpPr>
        <p:spPr>
          <a:xfrm>
            <a:off x="0" y="120745"/>
            <a:ext cx="1140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 Expression Validation Using </a:t>
            </a:r>
            <a:r>
              <a:rPr lang="en-US" sz="2800" b="1" dirty="0" err="1"/>
              <a:t>qRT</a:t>
            </a:r>
            <a:r>
              <a:rPr lang="en-US" sz="2800" b="1" dirty="0"/>
              <a:t>-PCR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A554D-F9B6-4970-A31E-2A7F12260252}"/>
              </a:ext>
            </a:extLst>
          </p:cNvPr>
          <p:cNvSpPr txBox="1"/>
          <p:nvPr/>
        </p:nvSpPr>
        <p:spPr>
          <a:xfrm>
            <a:off x="534390" y="1235837"/>
            <a:ext cx="358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DESeq2 uses linear regression to estimate fold change after normalization of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C89AC-C6EF-4DA4-BC64-56BC11B44CAC}"/>
              </a:ext>
            </a:extLst>
          </p:cNvPr>
          <p:cNvSpPr/>
          <p:nvPr/>
        </p:nvSpPr>
        <p:spPr>
          <a:xfrm>
            <a:off x="5201393" y="4132613"/>
            <a:ext cx="213756" cy="13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70A2B-3CF7-4D08-B5E0-FDB31DEBF771}"/>
              </a:ext>
            </a:extLst>
          </p:cNvPr>
          <p:cNvSpPr/>
          <p:nvPr/>
        </p:nvSpPr>
        <p:spPr>
          <a:xfrm>
            <a:off x="5826826" y="4132613"/>
            <a:ext cx="1021277" cy="13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5A155-233B-414B-B070-DA2D99ADF036}"/>
              </a:ext>
            </a:extLst>
          </p:cNvPr>
          <p:cNvSpPr txBox="1"/>
          <p:nvPr/>
        </p:nvSpPr>
        <p:spPr>
          <a:xfrm>
            <a:off x="1187532" y="47500"/>
            <a:ext cx="908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Correlation Analysis between RNA-Seq and </a:t>
            </a:r>
            <a:r>
              <a:rPr lang="en-US" sz="2800" b="1" dirty="0" err="1"/>
              <a:t>qRT</a:t>
            </a:r>
            <a:r>
              <a:rPr lang="en-US" sz="2800" b="1" dirty="0"/>
              <a:t>-PCR fold change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08E1C-9132-4E6B-A02A-BBD2AB5167D7}"/>
              </a:ext>
            </a:extLst>
          </p:cNvPr>
          <p:cNvSpPr txBox="1"/>
          <p:nvPr/>
        </p:nvSpPr>
        <p:spPr>
          <a:xfrm>
            <a:off x="308758" y="1531917"/>
            <a:ext cx="2838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correlation??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Different normalization method used by these two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3E76-6DC1-49E3-80D9-3E1DE2D87E14}"/>
              </a:ext>
            </a:extLst>
          </p:cNvPr>
          <p:cNvSpPr txBox="1"/>
          <p:nvPr/>
        </p:nvSpPr>
        <p:spPr>
          <a:xfrm>
            <a:off x="130629" y="3429000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data analysis option??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03694-1BAD-4D04-8B9C-84335887D6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7" y="1222744"/>
            <a:ext cx="7170394" cy="4954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6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CA7DBE-50E6-44E4-A7B4-3A69F4A4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82295"/>
              </p:ext>
            </p:extLst>
          </p:nvPr>
        </p:nvGraphicFramePr>
        <p:xfrm>
          <a:off x="1116280" y="256528"/>
          <a:ext cx="8984345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0062">
                  <a:extLst>
                    <a:ext uri="{9D8B030D-6E8A-4147-A177-3AD203B41FA5}">
                      <a16:colId xmlns:a16="http://schemas.microsoft.com/office/drawing/2014/main" val="1251174505"/>
                    </a:ext>
                  </a:extLst>
                </a:gridCol>
                <a:gridCol w="1313676">
                  <a:extLst>
                    <a:ext uri="{9D8B030D-6E8A-4147-A177-3AD203B41FA5}">
                      <a16:colId xmlns:a16="http://schemas.microsoft.com/office/drawing/2014/main" val="289304565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941820693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537919764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356951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7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6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Solanum tuberosum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Brassica </a:t>
                      </a:r>
                      <a:r>
                        <a:rPr lang="en-US" dirty="0" err="1"/>
                        <a:t>juncea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Verticillium </a:t>
                      </a:r>
                      <a:r>
                        <a:rPr lang="en-US" dirty="0" err="1"/>
                        <a:t>dahliae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63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983D2D-F32A-49F8-88D9-C374ED1F09EC}"/>
              </a:ext>
            </a:extLst>
          </p:cNvPr>
          <p:cNvSpPr txBox="1"/>
          <p:nvPr/>
        </p:nvSpPr>
        <p:spPr>
          <a:xfrm>
            <a:off x="855022" y="2850078"/>
            <a:ext cx="11336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opposite results?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housekeeping genes differentially regulated: Checked raw count data neither actin nor </a:t>
            </a:r>
            <a:r>
              <a:rPr lang="en-US" dirty="0" err="1"/>
              <a:t>elfa</a:t>
            </a:r>
            <a:r>
              <a:rPr lang="en-US" dirty="0"/>
              <a:t> genes were differentially expressed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Use of different template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sensitivity of two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amplification of genes in certain treatments: Checked raw count data of RNA-seq, no expression </a:t>
            </a:r>
            <a:r>
              <a:rPr lang="en-US" dirty="0" err="1"/>
              <a:t>thoughout</a:t>
            </a:r>
            <a:r>
              <a:rPr lang="en-US" dirty="0"/>
              <a:t> all biological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A008B-ED95-4218-8ECF-E34B694A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1" y="1259399"/>
            <a:ext cx="4271175" cy="559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27FED-8454-4881-B26B-49221ED5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24" y="1259398"/>
            <a:ext cx="4861576" cy="5598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6A3AE-7324-4F8F-9518-E2812BB0531A}"/>
              </a:ext>
            </a:extLst>
          </p:cNvPr>
          <p:cNvSpPr txBox="1"/>
          <p:nvPr/>
        </p:nvSpPr>
        <p:spPr>
          <a:xfrm>
            <a:off x="4229099" y="0"/>
            <a:ext cx="427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Brassica genes with no amplification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EB355-CFDE-454C-BBBB-EBE4C7011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44" y="1259398"/>
            <a:ext cx="1615818" cy="278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D1D0A-9BCD-4297-AFD2-2FAA05E6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06" y="4076246"/>
            <a:ext cx="1615818" cy="27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3FF0D-D13F-41E0-BFA5-B7CD8E2216C6}"/>
              </a:ext>
            </a:extLst>
          </p:cNvPr>
          <p:cNvSpPr txBox="1"/>
          <p:nvPr/>
        </p:nvSpPr>
        <p:spPr>
          <a:xfrm>
            <a:off x="2986087" y="104775"/>
            <a:ext cx="647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Solanum and Brassica genes with opposite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7DBEC-4BA5-489B-8ADF-3CC9CE7B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4" y="630489"/>
            <a:ext cx="11416552" cy="2798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6CC273-363E-4015-AE82-C5CFB2436B07}"/>
              </a:ext>
            </a:extLst>
          </p:cNvPr>
          <p:cNvSpPr txBox="1"/>
          <p:nvPr/>
        </p:nvSpPr>
        <p:spPr>
          <a:xfrm>
            <a:off x="723014" y="3923414"/>
            <a:ext cx="656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27 genes,  6 not validated (Wang et al. 2016)</a:t>
            </a:r>
          </a:p>
          <a:p>
            <a:r>
              <a:rPr lang="en-US" dirty="0"/>
              <a:t>14 out of 18 validated (Guo et al 2017)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117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CDEB3A-049D-4A63-A7D8-FB547185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6" y="261937"/>
            <a:ext cx="7530159" cy="6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14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168</TotalTime>
  <Words>223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Corbel</vt:lpstr>
      <vt:lpstr>Verdana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 Upadhaya, Sudha</dc:creator>
  <cp:lastModifiedBy>G C Upadhaya, Sudha</cp:lastModifiedBy>
  <cp:revision>20</cp:revision>
  <dcterms:created xsi:type="dcterms:W3CDTF">2020-12-09T06:28:33Z</dcterms:created>
  <dcterms:modified xsi:type="dcterms:W3CDTF">2020-12-09T21:42:00Z</dcterms:modified>
</cp:coreProperties>
</file>