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3" r:id="rId2"/>
    <p:sldId id="284" r:id="rId3"/>
    <p:sldId id="257" r:id="rId4"/>
    <p:sldId id="276" r:id="rId5"/>
    <p:sldId id="278" r:id="rId6"/>
    <p:sldId id="279" r:id="rId7"/>
    <p:sldId id="259" r:id="rId8"/>
    <p:sldId id="260" r:id="rId9"/>
    <p:sldId id="281" r:id="rId10"/>
    <p:sldId id="286" r:id="rId11"/>
    <p:sldId id="273" r:id="rId12"/>
    <p:sldId id="270" r:id="rId13"/>
    <p:sldId id="263" r:id="rId14"/>
    <p:sldId id="264" r:id="rId15"/>
    <p:sldId id="268" r:id="rId16"/>
    <p:sldId id="265" r:id="rId17"/>
    <p:sldId id="282"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56" autoAdjust="0"/>
    <p:restoredTop sz="94660"/>
  </p:normalViewPr>
  <p:slideViewPr>
    <p:cSldViewPr snapToGrid="0">
      <p:cViewPr varScale="1">
        <p:scale>
          <a:sx n="66" d="100"/>
          <a:sy n="66" d="100"/>
        </p:scale>
        <p:origin x="3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25/02/2025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25/02/2025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25/02/2025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25/02/2025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SUMMER-TERM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a:t>
            </a:r>
            <a:r>
              <a:rPr lang="en-IN" dirty="0">
                <a:latin typeface="Cambria" panose="02040503050406030204" pitchFamily="18" charset="0"/>
                <a:ea typeface="Cambria" panose="02040503050406030204" pitchFamily="18" charset="0"/>
              </a:rPr>
              <a:t>94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09988358"/>
              </p:ext>
            </p:extLst>
          </p:nvPr>
        </p:nvGraphicFramePr>
        <p:xfrm>
          <a:off x="553085" y="2653030"/>
          <a:ext cx="5725160" cy="146308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a:t>
                      </a:r>
                      <a:r>
                        <a:rPr lang="en-IN" sz="1800" u="none" strike="noStrike" cap="none" dirty="0"/>
                        <a:t>39</a:t>
                      </a:r>
                      <a:endParaRPr lang="en-GB"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Gagana</a:t>
                      </a:r>
                      <a:r>
                        <a:rPr lang="en-IN" sz="1800" u="none" strike="noStrike" cap="none" dirty="0"/>
                        <a:t> Y Gowda</a:t>
                      </a:r>
                      <a:endParaRPr lang="en-GB"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20211CSE03</a:t>
                      </a:r>
                      <a:r>
                        <a:rPr lang="en-IN" sz="1800" u="none" strike="noStrike" cap="none" dirty="0"/>
                        <a:t>02</a:t>
                      </a:r>
                      <a:endParaRPr lang="en-GB"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Chinmai.T.S</a:t>
                      </a:r>
                      <a:endParaRPr lang="en-GB"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65760">
                <a:tc>
                  <a:txBody>
                    <a:bodyPr/>
                    <a:lstStyle/>
                    <a:p>
                      <a:pPr marL="0" marR="0" lvl="0" indent="0" algn="ctr" rtl="0">
                        <a:spcBef>
                          <a:spcPts val="0"/>
                        </a:spcBef>
                        <a:spcAft>
                          <a:spcPts val="0"/>
                        </a:spcAft>
                        <a:buNone/>
                      </a:pPr>
                      <a:r>
                        <a:rPr lang="en-GB" sz="1800" u="none" strike="noStrike" cap="none" dirty="0"/>
                        <a:t>202</a:t>
                      </a:r>
                      <a:r>
                        <a:rPr lang="en-IN" sz="1800" u="none" strike="noStrike" cap="none" dirty="0"/>
                        <a:t>1</a:t>
                      </a:r>
                      <a:r>
                        <a:rPr lang="en-GB" sz="1800" u="none" strike="noStrike" cap="none" dirty="0"/>
                        <a:t>1</a:t>
                      </a:r>
                      <a:r>
                        <a:rPr lang="en-IN" sz="1800" u="none" strike="noStrike" cap="none" dirty="0"/>
                        <a:t>CSE0283</a:t>
                      </a:r>
                      <a:endParaRPr lang="en-GB"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Patan</a:t>
                      </a:r>
                      <a:r>
                        <a:rPr lang="en-IN" sz="1800" u="none" strike="noStrike" cap="none" dirty="0"/>
                        <a:t> </a:t>
                      </a:r>
                      <a:r>
                        <a:rPr lang="en-IN" sz="1800" u="none" strike="noStrike" cap="none" dirty="0" err="1"/>
                        <a:t>shaheena</a:t>
                      </a:r>
                      <a:endParaRPr lang="en-GB"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22609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IN"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Vijaya</a:t>
            </a:r>
            <a:r>
              <a:rPr lang="en-IN"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Kumar A V</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IN"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lang="en-GB"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sp>
        <p:nvSpPr>
          <p:cNvPr id="42" name="TextBox 41">
            <a:extLst>
              <a:ext uri="{FF2B5EF4-FFF2-40B4-BE49-F238E27FC236}">
                <a16:creationId xmlns:a16="http://schemas.microsoft.com/office/drawing/2014/main" id="{61A37407-E16B-21E3-85FD-4F99C0133D06}"/>
              </a:ext>
            </a:extLst>
          </p:cNvPr>
          <p:cNvSpPr txBox="1"/>
          <p:nvPr/>
        </p:nvSpPr>
        <p:spPr>
          <a:xfrm>
            <a:off x="898216" y="1051965"/>
            <a:ext cx="954860" cy="369332"/>
          </a:xfrm>
          <a:prstGeom prst="rect">
            <a:avLst/>
          </a:prstGeom>
          <a:noFill/>
        </p:spPr>
        <p:txBody>
          <a:bodyPr wrap="square" rtlCol="0">
            <a:spAutoFit/>
          </a:bodyPr>
          <a:lstStyle/>
          <a:p>
            <a:endParaRPr lang="en-IN" dirty="0"/>
          </a:p>
        </p:txBody>
      </p:sp>
      <p:pic>
        <p:nvPicPr>
          <p:cNvPr id="82" name="Picture 81">
            <a:extLst>
              <a:ext uri="{FF2B5EF4-FFF2-40B4-BE49-F238E27FC236}">
                <a16:creationId xmlns:a16="http://schemas.microsoft.com/office/drawing/2014/main" id="{AC354225-0FB7-A568-5715-C2EA588EB001}"/>
              </a:ext>
            </a:extLst>
          </p:cNvPr>
          <p:cNvPicPr>
            <a:picLocks noChangeAspect="1"/>
          </p:cNvPicPr>
          <p:nvPr/>
        </p:nvPicPr>
        <p:blipFill>
          <a:blip r:embed="rId2"/>
          <a:stretch>
            <a:fillRect/>
          </a:stretch>
        </p:blipFill>
        <p:spPr>
          <a:xfrm>
            <a:off x="2629058" y="1165253"/>
            <a:ext cx="6933884" cy="4919958"/>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sz="2800"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sz="2800" u="sng" dirty="0">
                <a:latin typeface="Cambria" panose="02040503050406030204" pitchFamily="18" charset="0"/>
                <a:ea typeface="Cambria" panose="02040503050406030204" pitchFamily="18" charset="0"/>
                <a:sym typeface="+mn-ea"/>
              </a:rPr>
              <a:t>Database:</a:t>
            </a:r>
            <a:r>
              <a:rPr lang="en-GB" altLang="en-US" sz="2800" u="sng"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 </a:t>
            </a:r>
            <a:r>
              <a:rPr lang="en-GB" altLang="en-US" sz="2800" dirty="0">
                <a:latin typeface="Cambria" panose="02040503050406030204" pitchFamily="18" charset="0"/>
                <a:ea typeface="Cambria" panose="02040503050406030204" pitchFamily="18" charset="0"/>
                <a:sym typeface="+mn-ea"/>
              </a:rPr>
              <a:t>sqlite3</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3864994773"/>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lang="en-IN"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18-Feb-2025 To 21-Feb-2025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2652078977"/>
              </p:ext>
            </p:extLst>
          </p:nvPr>
        </p:nvGraphicFramePr>
        <p:xfrm>
          <a:off x="5954973" y="1571982"/>
          <a:ext cx="3626872" cy="3997125"/>
        </p:xfrm>
        <a:graphic>
          <a:graphicData uri="http://schemas.openxmlformats.org/drawingml/2006/table">
            <a:tbl>
              <a:tblPr firstRow="1" bandRow="1">
                <a:noFill/>
              </a:tblPr>
              <a:tblGrid>
                <a:gridCol w="459397">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17-Mar-2025 To 21-Mar-2025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16-Apr-2025 To 19-Apr-2025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3150806609"/>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10-May-2025 To 17-May-2025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690062"/>
            <a:ext cx="1066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reduction in the time required to create and manage timetables.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Elimination of manual errors in scheduling, such as overlapping periods or exceeding workload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 to timetables and notifications for faculty and administrators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Workloads: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Equitable distribution of teaching workloads among faculty members, ensuring compliance with specified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scalable solution capable of handling larger institutions and adapting to evolving scheduling requirements.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Satisfaction: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satisfaction among faculty and administrators due to the system's efficiency, reliability, and ease of use.</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905003"/>
            <a:ext cx="10668000" cy="4952997"/>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proposed work represents </a:t>
            </a:r>
            <a:r>
              <a:rPr lang="en-US" sz="2000" dirty="0">
                <a:latin typeface="Times New Roman" panose="02020603050405020304" pitchFamily="18" charset="0"/>
                <a:cs typeface="Times New Roman" panose="02020603050405020304" pitchFamily="18" charset="0"/>
              </a:rPr>
              <a:t>a genetic algorithm approach is very effective and useful on the lecture timetabling problems. Using the method we have described and shown a great potential for leading timetable in future which are fairer to students. The framework seems directly applicable to a very wide variety of other timetabling problem. For example, experimental result shows that a key aspect towards its success is the employment of the mutation operator described. The GA in timetabling framework has been shown to be successful on several real problem ‘University Department size‘, and so it seem we can justify the expectation for it to work very well on other problems of similar size and nature . That is, there is no reason to suspect that there is anything particularly easy about the problem it was tested on. In comparison to other real problems. Much works remain to do to see how performances scale to larger and otherwise different kinds of timetabling problems.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marR="0" lvl="0" indent="-190500" algn="l" defTabSz="914400" rtl="0" eaLnBrk="1" fontAlgn="auto" latinLnBrk="0" hangingPunct="1">
              <a:lnSpc>
                <a:spcPct val="100000"/>
              </a:lnSpc>
              <a:spcBef>
                <a:spcPts val="0"/>
              </a:spcBef>
              <a:spcAft>
                <a:spcPts val="0"/>
              </a:spcAft>
              <a:buClr>
                <a:srgbClr val="000000"/>
              </a:buClr>
              <a:buSzPct val="100000"/>
              <a:buFont typeface="Arial" panose="020B0604020202020204"/>
              <a:buNone/>
              <a:tabLst/>
              <a:defRPr/>
            </a:pPr>
            <a:r>
              <a:rPr kumimoji="0" 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GitHub Link</a:t>
            </a:r>
            <a:r>
              <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 </a:t>
            </a:r>
            <a:r>
              <a:rPr kumimoji="0" lang="en-GB" altLang="en-US" b="1" i="0" u="none" strike="noStrike" kern="0" cap="none" spc="0" normalizeH="0" baseline="0" noProof="0" dirty="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https://github.com/navii354/Summer-Term-Timetable-Generation.git </a:t>
            </a:r>
            <a:endPar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endParaRP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a:t>
            </a:r>
            <a:r>
              <a:rPr kumimoji="0" lang="en-IN" sz="2000" b="1" i="0" u="none" strike="noStrike" kern="0" cap="none" spc="0" normalizeH="0" baseline="0" noProof="0" dirty="0" err="1">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Tavakkol</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M., &amp; Parsa,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(2021). A Hybrid Genetic Algorithm for University Course Timetabling Problem Considering Faculty Preferences.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Computers &amp; Industrial Engineering, 157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107327.</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https://doi.org/10.1016/j.cie.2021.107327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[2].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Rong, Q., &amp; Lee, K.</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(2022). Multi-Objective Optimization for University Timetabling Problem: A Comparative Study of Algorithms.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Scheduling, 25</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57-72.</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https://doi.org/10.1007/s10951-021-00788-3</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Hassan, M., &amp; Khalil,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(2023). An Intelligent Course Scheduling System Using Machine Learning Techniques.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Educational Computing Research, 61</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445-465.</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https://doi.org/10.1177/07356331221122514</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[4]. Wang, X., &amp; Xu, H.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 A Novel Memetic Algorithm for Solving University Timetabling Problems.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Expert Systems with Applications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178, Article 115018.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https://doi.org/10.1016/j.eswa.2021.115018</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Pillay, N., &amp; Qu, R.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(2022). An Evolutionary Algorithm for the Multi-Criteria University Timetabling Problem.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Applied Soft Computing</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115, Article 108163.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https://doi.org/10.1016/j.asoc.2021.108163</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Nguyen, T. T., &amp; Le, M. T.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(2021).A Deep Reinforcement Learning-Based Approach for Automated Course Scheduling.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IEEE Access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9, 2021, Pages 115765-115778.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https://doi.org/10.1109/ACCESS.2021.3106042</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93340"/>
          </a:xfrm>
          <a:prstGeom prst="rect">
            <a:avLst/>
          </a:prstGeom>
          <a:noFill/>
          <a:ln>
            <a:noFill/>
          </a:ln>
        </p:spPr>
        <p:txBody>
          <a:bodyPr spcFirstLastPara="1" wrap="square" lIns="91425" tIns="45700" rIns="91425" bIns="45700" anchor="t" anchorCtr="0">
            <a:normAutofit fontScale="25000" lnSpcReduction="20000"/>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61126"/>
            <a:ext cx="10668000" cy="5696874"/>
          </a:xfrm>
        </p:spPr>
        <p:txBody>
          <a:bodyPr>
            <a:normAutofit fontScale="62500" lnSpcReduction="20000"/>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The Automatic Timetable Generator is a software used to generate timetable automatically. Currently timetable is managed manually. It will help to manage all the periods automatically and also will be helpful for faculty to get timetable in their phone by using application. It will also manage timetable when any teacher is absent, late coming or early going. Maximum and minimum workload for a Faculty for a day, week and month will be specified for the efficient generation of timetable. By using this software users can apply for leave by providing leave required date, reason and also with substitute faculty. When selecting a faculty as substitute it allows to view timetable of that faculty for ensure that the faculty is free at that particular period. Substitute can approve or reject request. Principal can also view the request and send </a:t>
            </a:r>
            <a:r>
              <a:rPr lang="en-US" sz="3200" dirty="0" err="1">
                <a:latin typeface="Times New Roman" panose="02020603050405020304" pitchFamily="18" charset="0"/>
                <a:cs typeface="Times New Roman" panose="02020603050405020304" pitchFamily="18" charset="0"/>
              </a:rPr>
              <a:t>byfaculty</a:t>
            </a:r>
            <a:r>
              <a:rPr lang="en-US" sz="3200" dirty="0">
                <a:latin typeface="Times New Roman" panose="02020603050405020304" pitchFamily="18" charset="0"/>
                <a:cs typeface="Times New Roman" panose="02020603050405020304" pitchFamily="18" charset="0"/>
              </a:rPr>
              <a:t> and can also view substitute response. Principal can approve reject request. It is a comprehensive timetable management solutions for colleges which help to overcome the challenges in manually setting the timetable. By using </a:t>
            </a:r>
            <a:r>
              <a:rPr lang="en-US" sz="3200" dirty="0" err="1">
                <a:latin typeface="Times New Roman" panose="02020603050405020304" pitchFamily="18" charset="0"/>
                <a:cs typeface="Times New Roman" panose="02020603050405020304" pitchFamily="18" charset="0"/>
              </a:rPr>
              <a:t>thissoftware</a:t>
            </a:r>
            <a:r>
              <a:rPr lang="en-US" sz="3200" dirty="0">
                <a:latin typeface="Times New Roman" panose="02020603050405020304" pitchFamily="18" charset="0"/>
                <a:cs typeface="Times New Roman" panose="02020603050405020304" pitchFamily="18" charset="0"/>
              </a:rPr>
              <a:t> it will be very easy for faculty to get timetable in their phones.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17938759"/>
              </p:ext>
            </p:extLst>
          </p:nvPr>
        </p:nvGraphicFramePr>
        <p:xfrm>
          <a:off x="996201" y="1465322"/>
          <a:ext cx="10199598" cy="3716649"/>
        </p:xfrm>
        <a:graphic>
          <a:graphicData uri="http://schemas.openxmlformats.org/drawingml/2006/table">
            <a:tbl>
              <a:tblPr firstRow="1" bandRow="1">
                <a:tableStyleId>{3C2FFA5D-87B4-456A-9821-1D502468CF0F}</a:tableStyleId>
              </a:tblPr>
              <a:tblGrid>
                <a:gridCol w="507004">
                  <a:extLst>
                    <a:ext uri="{9D8B030D-6E8A-4147-A177-3AD203B41FA5}">
                      <a16:colId xmlns:a16="http://schemas.microsoft.com/office/drawing/2014/main" val="2400391149"/>
                    </a:ext>
                  </a:extLst>
                </a:gridCol>
                <a:gridCol w="4718163">
                  <a:extLst>
                    <a:ext uri="{9D8B030D-6E8A-4147-A177-3AD203B41FA5}">
                      <a16:colId xmlns:a16="http://schemas.microsoft.com/office/drawing/2014/main" val="3931570721"/>
                    </a:ext>
                  </a:extLst>
                </a:gridCol>
                <a:gridCol w="2424531">
                  <a:extLst>
                    <a:ext uri="{9D8B030D-6E8A-4147-A177-3AD203B41FA5}">
                      <a16:colId xmlns:a16="http://schemas.microsoft.com/office/drawing/2014/main" val="1681513467"/>
                    </a:ext>
                  </a:extLst>
                </a:gridCol>
                <a:gridCol w="2549900">
                  <a:extLst>
                    <a:ext uri="{9D8B030D-6E8A-4147-A177-3AD203B41FA5}">
                      <a16:colId xmlns:a16="http://schemas.microsoft.com/office/drawing/2014/main" val="1229159050"/>
                    </a:ext>
                  </a:extLst>
                </a:gridCol>
              </a:tblGrid>
              <a:tr h="481687">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1360058">
                <a:tc>
                  <a:txBody>
                    <a:bodyPr/>
                    <a:lstStyle/>
                    <a:p>
                      <a:pPr algn="just"/>
                      <a:r>
                        <a:rPr lang="en-US" sz="1600" dirty="0"/>
                        <a:t>1</a:t>
                      </a:r>
                      <a:endParaRPr lang="en-IN" sz="1600" dirty="0"/>
                    </a:p>
                  </a:txBody>
                  <a:tcPr/>
                </a:tc>
                <a:tc>
                  <a:txBody>
                    <a:bodyPr/>
                    <a:lstStyle/>
                    <a:p>
                      <a:pPr algn="l"/>
                      <a:r>
                        <a:rPr lang="en-IN" sz="1800" b="1" dirty="0" err="1">
                          <a:latin typeface="Times New Roman" panose="02020603050405020304" pitchFamily="18" charset="0"/>
                          <a:cs typeface="Times New Roman" panose="02020603050405020304" pitchFamily="18" charset="0"/>
                        </a:rPr>
                        <a:t>Tavakkol</a:t>
                      </a:r>
                      <a:r>
                        <a:rPr lang="en-IN" sz="1800" b="1" dirty="0">
                          <a:latin typeface="Times New Roman" panose="02020603050405020304" pitchFamily="18" charset="0"/>
                          <a:cs typeface="Times New Roman" panose="02020603050405020304" pitchFamily="18" charset="0"/>
                        </a:rPr>
                        <a:t>, M., &amp; Parsa, M. </a:t>
                      </a:r>
                      <a:r>
                        <a:rPr lang="en-IN" sz="1800" i="1" dirty="0">
                          <a:latin typeface="Times New Roman" panose="02020603050405020304" pitchFamily="18" charset="0"/>
                          <a:cs typeface="Times New Roman" panose="02020603050405020304" pitchFamily="18" charset="0"/>
                        </a:rPr>
                        <a:t>A Hybrid Genetic Algorithm for University Course Timetabling Problem Considering Faculty Preferences.</a:t>
                      </a:r>
                    </a:p>
                    <a:p>
                      <a:pPr algn="l"/>
                      <a:r>
                        <a:rPr lang="en-IN" sz="1800" dirty="0">
                          <a:latin typeface="Times New Roman" panose="02020603050405020304" pitchFamily="18" charset="0"/>
                          <a:cs typeface="Times New Roman" panose="02020603050405020304" pitchFamily="18" charset="0"/>
                        </a:rPr>
                        <a:t>Computers &amp; Industrial Engineering, Volume 157, 2021, Article 107327.</a:t>
                      </a:r>
                    </a:p>
                  </a:txBody>
                  <a:tcPr/>
                </a:tc>
                <a:tc>
                  <a:txBody>
                    <a:bodyPr/>
                    <a:lstStyle/>
                    <a:p>
                      <a:pPr algn="just"/>
                      <a:r>
                        <a:rPr lang="en-US" sz="1800" dirty="0">
                          <a:latin typeface="Times New Roman" panose="02020603050405020304" pitchFamily="18" charset="0"/>
                          <a:cs typeface="Times New Roman" panose="02020603050405020304" pitchFamily="18" charset="0"/>
                        </a:rPr>
                        <a:t>The hybrid genetic algorithm enhances scheduling efficiency by incorporating faculty preferences.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It may require high computational resources for complex timetabling problems.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735449">
                <a:tc>
                  <a:txBody>
                    <a:bodyPr/>
                    <a:lstStyle/>
                    <a:p>
                      <a:pPr algn="just"/>
                      <a:r>
                        <a:rPr lang="en-US" sz="1600" dirty="0"/>
                        <a:t>2</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Rong, Q., &amp; Lee, K. </a:t>
                      </a:r>
                      <a:r>
                        <a:rPr lang="en-US" sz="1800" b="0" i="1" dirty="0">
                          <a:latin typeface="Times New Roman" panose="02020603050405020304" pitchFamily="18" charset="0"/>
                          <a:cs typeface="Times New Roman" panose="02020603050405020304" pitchFamily="18" charset="0"/>
                        </a:rPr>
                        <a:t>Multi-Objective Optimization for University Timetabling Problem: A Comparative Study of Algorithms.</a:t>
                      </a:r>
                      <a:r>
                        <a:rPr lang="en-US" sz="1800" b="0" dirty="0">
                          <a:latin typeface="Times New Roman" panose="02020603050405020304" pitchFamily="18" charset="0"/>
                          <a:cs typeface="Times New Roman" panose="02020603050405020304" pitchFamily="18" charset="0"/>
                        </a:rPr>
                        <a:t> </a:t>
                      </a:r>
                    </a:p>
                    <a:p>
                      <a:pPr algn="l"/>
                      <a:r>
                        <a:rPr lang="en-US" sz="1800" b="0" dirty="0">
                          <a:latin typeface="Times New Roman" panose="02020603050405020304" pitchFamily="18" charset="0"/>
                          <a:cs typeface="Times New Roman" panose="02020603050405020304" pitchFamily="18" charset="0"/>
                        </a:rPr>
                        <a:t>Journal of Scheduling, Volume 25, Issue 1, 2022, Pages 57-72.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Multi-objective optimization algorithms provide flexibility to address diverse scheduling criteria.</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They often require extensive fine-tuning for specific scenarios.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1007645441"/>
              </p:ext>
            </p:extLst>
          </p:nvPr>
        </p:nvGraphicFramePr>
        <p:xfrm>
          <a:off x="978918" y="1400047"/>
          <a:ext cx="10251334" cy="3973970"/>
        </p:xfrm>
        <a:graphic>
          <a:graphicData uri="http://schemas.openxmlformats.org/drawingml/2006/table">
            <a:tbl>
              <a:tblPr firstRow="1" bandRow="1">
                <a:tableStyleId>{3C2FFA5D-87B4-456A-9821-1D502468CF0F}</a:tableStyleId>
              </a:tblPr>
              <a:tblGrid>
                <a:gridCol w="494765">
                  <a:extLst>
                    <a:ext uri="{9D8B030D-6E8A-4147-A177-3AD203B41FA5}">
                      <a16:colId xmlns:a16="http://schemas.microsoft.com/office/drawing/2014/main" val="2400391149"/>
                    </a:ext>
                  </a:extLst>
                </a:gridCol>
                <a:gridCol w="4603925">
                  <a:extLst>
                    <a:ext uri="{9D8B030D-6E8A-4147-A177-3AD203B41FA5}">
                      <a16:colId xmlns:a16="http://schemas.microsoft.com/office/drawing/2014/main" val="3931570721"/>
                    </a:ext>
                  </a:extLst>
                </a:gridCol>
                <a:gridCol w="2523018">
                  <a:extLst>
                    <a:ext uri="{9D8B030D-6E8A-4147-A177-3AD203B41FA5}">
                      <a16:colId xmlns:a16="http://schemas.microsoft.com/office/drawing/2014/main" val="1681513467"/>
                    </a:ext>
                  </a:extLst>
                </a:gridCol>
                <a:gridCol w="2629626">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Hassan, M., &amp; Khalil, M. </a:t>
                      </a:r>
                      <a:r>
                        <a:rPr lang="en-US" sz="1800" b="0" i="1" dirty="0">
                          <a:latin typeface="Times New Roman" panose="02020603050405020304" pitchFamily="18" charset="0"/>
                          <a:cs typeface="Times New Roman" panose="02020603050405020304" pitchFamily="18" charset="0"/>
                        </a:rPr>
                        <a:t>An Intelligent Course Scheduling System Using Machine Learning Techniques.</a:t>
                      </a:r>
                    </a:p>
                    <a:p>
                      <a:pPr algn="l"/>
                      <a:r>
                        <a:rPr lang="en-US" sz="1800" b="0" dirty="0">
                          <a:latin typeface="Times New Roman" panose="02020603050405020304" pitchFamily="18" charset="0"/>
                          <a:cs typeface="Times New Roman" panose="02020603050405020304" pitchFamily="18" charset="0"/>
                        </a:rPr>
                        <a:t>Journal of Educational Computing Research, Volume 61, Issue 3, 2023, Pages 445-465.</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Machine learning techniques enable adaptive and automated course scheduling.</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hey depend heavily on large and accurate training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Wang, X., &amp; Xu, H. </a:t>
                      </a:r>
                      <a:r>
                        <a:rPr lang="en-US" sz="1800" b="0" i="1" dirty="0">
                          <a:latin typeface="Times New Roman" panose="02020603050405020304" pitchFamily="18" charset="0"/>
                          <a:cs typeface="Times New Roman" panose="02020603050405020304" pitchFamily="18" charset="0"/>
                        </a:rPr>
                        <a:t>A Novel Memetic Algorithm for Solving University Timetabling Problems.</a:t>
                      </a:r>
                    </a:p>
                    <a:p>
                      <a:pPr algn="l"/>
                      <a:r>
                        <a:rPr lang="en-US" sz="1800" b="0" dirty="0">
                          <a:latin typeface="Times New Roman" panose="02020603050405020304" pitchFamily="18" charset="0"/>
                          <a:cs typeface="Times New Roman" panose="02020603050405020304" pitchFamily="18" charset="0"/>
                        </a:rPr>
                        <a:t>Expert Systems with Applications, Volume 178, 2021, Article 115018.</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Combines global and local search strategies for efficient timetabling optimization.</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Memetic algorithms may require significant computational resources for complex problems.</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3646923799"/>
              </p:ext>
            </p:extLst>
          </p:nvPr>
        </p:nvGraphicFramePr>
        <p:xfrm>
          <a:off x="944931" y="1447225"/>
          <a:ext cx="10223178" cy="3786497"/>
        </p:xfrm>
        <a:graphic>
          <a:graphicData uri="http://schemas.openxmlformats.org/drawingml/2006/table">
            <a:tbl>
              <a:tblPr firstRow="1" bandRow="1">
                <a:tableStyleId>{3C2FFA5D-87B4-456A-9821-1D502468CF0F}</a:tableStyleId>
              </a:tblPr>
              <a:tblGrid>
                <a:gridCol w="490875">
                  <a:extLst>
                    <a:ext uri="{9D8B030D-6E8A-4147-A177-3AD203B41FA5}">
                      <a16:colId xmlns:a16="http://schemas.microsoft.com/office/drawing/2014/main" val="2400391149"/>
                    </a:ext>
                  </a:extLst>
                </a:gridCol>
                <a:gridCol w="4791471">
                  <a:extLst>
                    <a:ext uri="{9D8B030D-6E8A-4147-A177-3AD203B41FA5}">
                      <a16:colId xmlns:a16="http://schemas.microsoft.com/office/drawing/2014/main" val="3931570721"/>
                    </a:ext>
                  </a:extLst>
                </a:gridCol>
                <a:gridCol w="2385037">
                  <a:extLst>
                    <a:ext uri="{9D8B030D-6E8A-4147-A177-3AD203B41FA5}">
                      <a16:colId xmlns:a16="http://schemas.microsoft.com/office/drawing/2014/main" val="1681513467"/>
                    </a:ext>
                  </a:extLst>
                </a:gridCol>
                <a:gridCol w="2555795">
                  <a:extLst>
                    <a:ext uri="{9D8B030D-6E8A-4147-A177-3AD203B41FA5}">
                      <a16:colId xmlns:a16="http://schemas.microsoft.com/office/drawing/2014/main" val="1229159050"/>
                    </a:ext>
                  </a:extLst>
                </a:gridCol>
              </a:tblGrid>
              <a:tr h="554467">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177969">
                <a:tc>
                  <a:txBody>
                    <a:bodyPr/>
                    <a:lstStyle/>
                    <a:p>
                      <a:r>
                        <a:rPr lang="en-US" sz="1600" dirty="0"/>
                        <a:t>5</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Pillay, N., &amp; Qu, 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An Evolutionary Algorithm for the Multi-Criteria University Timetabling Problem. </a:t>
                      </a:r>
                    </a:p>
                    <a:p>
                      <a:pPr algn="l"/>
                      <a:r>
                        <a:rPr lang="en-US" sz="1800" dirty="0">
                          <a:latin typeface="Times New Roman" panose="02020603050405020304" pitchFamily="18" charset="0"/>
                          <a:cs typeface="Times New Roman" panose="02020603050405020304" pitchFamily="18" charset="0"/>
                        </a:rPr>
                        <a:t>Applied Soft Computing, Volume 115, 2022, Article 108163.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Effectively balances multiple criteria, such as faculty preferences and resource availability.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May require extensive parameter tuning for effective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768990">
                <a:tc>
                  <a:txBody>
                    <a:bodyPr/>
                    <a:lstStyle/>
                    <a:p>
                      <a:r>
                        <a:rPr lang="en-US" sz="1600" dirty="0"/>
                        <a:t>6</a:t>
                      </a:r>
                      <a:endParaRPr lang="en-IN" sz="1600" dirty="0"/>
                    </a:p>
                  </a:txBody>
                  <a:tcPr/>
                </a:tc>
                <a:tc>
                  <a:txBody>
                    <a:bodyPr/>
                    <a:lstStyle/>
                    <a:p>
                      <a:r>
                        <a:rPr lang="en-US" sz="1800" b="1" dirty="0">
                          <a:latin typeface="Times New Roman" panose="02020603050405020304" pitchFamily="18" charset="0"/>
                          <a:cs typeface="Times New Roman" panose="02020603050405020304" pitchFamily="18" charset="0"/>
                        </a:rPr>
                        <a:t>Nguyen, T. T., &amp; Le, M. T. </a:t>
                      </a:r>
                      <a:r>
                        <a:rPr lang="en-US" sz="1800" i="1" dirty="0">
                          <a:latin typeface="Times New Roman" panose="02020603050405020304" pitchFamily="18" charset="0"/>
                          <a:cs typeface="Times New Roman" panose="02020603050405020304" pitchFamily="18" charset="0"/>
                        </a:rPr>
                        <a:t>A Deep Reinforcement Learning-Based Approach for Automated Course Scheduling. </a:t>
                      </a:r>
                    </a:p>
                    <a:p>
                      <a:r>
                        <a:rPr lang="en-US" sz="1800" dirty="0">
                          <a:latin typeface="Times New Roman" panose="02020603050405020304" pitchFamily="18" charset="0"/>
                          <a:cs typeface="Times New Roman" panose="02020603050405020304" pitchFamily="18" charset="0"/>
                        </a:rPr>
                        <a:t>IEEE Access, Volume 9, 2021, Pages 115765-115778.</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Utilizes deep reinforcement learning to dynamically adapt and improve scheduling.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Requires large amounts of training data and computational power to achieve optimal results.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proposed method for the Automatic Timetable Generator involves developing a automates timetable creation and management by considering faculty availability, workload limits, and class requirements. It uses a constraint satisfaction approach with algorithms like Genetic or Greedy for optimal scheduling, ensuring no overlapping periods and balanced workloads. The system enables faculty to view timetables, apply for leave, and respond to substitute requests, while the principal can approve or reject leave and monitor schedules. A mobile app integration ensures real-time access for users, and the system automates updates for absentees or schedule changes, providing an efficient and scalable solution for timetable management.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335846"/>
            <a:ext cx="112104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Timetable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generation of timetables based on faculty availability, workload constraints, and class requirements, reducing manual effort.</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Leave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 system for faculty to apply for leave and manage substitute allocations seamlessly, ensuring minimal disruptions.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Faculty Workload Distribution: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fair and balanced workload distribution for faculty across days, weeks, and months.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Accessibility: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faculty and administrators to access timetables and notifications in real-time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simple and intuitive interface for faculty and administrators to interact with the system effectively.</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system that can handle large-scale data and adapt to the needs of multiple departments and institutions.</a:t>
            </a: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1" y="1794673"/>
            <a:ext cx="1066799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Automatic Timetable Generator involves designing a Java-based system that uses constraint satisfaction and optimization algorithms, such as Genetic or Greedy, to generate timetables based on faculty availability, workload limits, and class requirements. A centralized database stores all relevant data, including faculty schedules, class details, and leave requests, while a user-friendly interface allows faculty to view timetables, apply for leave, and manage substitutes. The system integrates mobile access for real-time updates and notifications and dynamically adjusts schedules to accommodate absences or changes, ensuring efficient and automated timetable management.</a:t>
            </a:r>
          </a:p>
        </p:txBody>
      </p:sp>
    </p:spTree>
    <p:extLst>
      <p:ext uri="{BB962C8B-B14F-4D97-AF65-F5344CB8AC3E}">
        <p14:creationId xmlns:p14="http://schemas.microsoft.com/office/powerpoint/2010/main" val="90529566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428</TotalTime>
  <Words>1762</Words>
  <Application>Microsoft Office PowerPoint</Application>
  <PresentationFormat>Widescreen</PresentationFormat>
  <Paragraphs>168</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Bioinformatics</vt:lpstr>
      <vt:lpstr>SUMMER-TERM TIMETABLE GENERATION</vt:lpstr>
      <vt:lpstr>Content</vt:lpstr>
      <vt:lpstr>Introduction</vt:lpstr>
      <vt:lpstr>LITERATURE REVIEW</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CHINMAI TS</cp:lastModifiedBy>
  <cp:revision>29</cp:revision>
  <dcterms:created xsi:type="dcterms:W3CDTF">2023-03-16T03:26:27Z</dcterms:created>
  <dcterms:modified xsi:type="dcterms:W3CDTF">2025-02-25T03:52:30Z</dcterms:modified>
</cp:coreProperties>
</file>