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1" r:id="rId8"/>
    <p:sldId id="274"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54982-44A8-42EF-8CBD-B7FFF3F3FD6B}" v="433" dt="2024-09-16T09:54:24.273"/>
    <p1510:client id="{E58F63FC-3FCA-55A6-C45A-49D3DE66867E}" v="316" dt="2024-09-16T13:20:20.092"/>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csv7-cses11/AI_solution_for_farm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3600">
                <a:solidFill>
                  <a:schemeClr val="tx1"/>
                </a:solidFill>
                <a:latin typeface="Calibri"/>
              </a:rPr>
              <a:t>AI SOLUTIONS FOR FARMERS</a:t>
            </a:r>
            <a:endParaRPr lang="en-US" sz="3600">
              <a:solidFill>
                <a:schemeClr val="tx1"/>
              </a:solidFill>
              <a:latin typeface="Calibri"/>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Number:194</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559489386"/>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20211CSE0339</a:t>
                      </a:r>
                    </a:p>
                    <a:p>
                      <a:pPr marL="0" marR="0" lvl="0" indent="0" algn="ctr">
                        <a:spcBef>
                          <a:spcPts val="0"/>
                        </a:spcBef>
                        <a:spcAft>
                          <a:spcPts val="0"/>
                        </a:spcAft>
                        <a:buFont typeface="+mj-lt"/>
                        <a:buNone/>
                      </a:pPr>
                      <a:r>
                        <a:rPr lang="en-US" sz="1800" u="none" strike="noStrike" cap="none" dirty="0"/>
                        <a:t>20211CSE0302</a:t>
                      </a:r>
                    </a:p>
                    <a:p>
                      <a:pPr marL="0" marR="0" lvl="0" indent="0" algn="ctr">
                        <a:spcBef>
                          <a:spcPts val="0"/>
                        </a:spcBef>
                        <a:spcAft>
                          <a:spcPts val="0"/>
                        </a:spcAft>
                        <a:buFont typeface="+mj-lt"/>
                        <a:buNone/>
                      </a:pPr>
                      <a:r>
                        <a:rPr lang="en-US" sz="1800" u="none" strike="noStrike" cap="none" dirty="0"/>
                        <a:t>20211CSE0283</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GAGANA Y GOWDA</a:t>
                      </a:r>
                    </a:p>
                    <a:p>
                      <a:pPr marL="0" marR="0" lvl="0" indent="0" algn="ctr">
                        <a:spcBef>
                          <a:spcPts val="0"/>
                        </a:spcBef>
                        <a:spcAft>
                          <a:spcPts val="0"/>
                        </a:spcAft>
                        <a:buNone/>
                      </a:pPr>
                      <a:r>
                        <a:rPr lang="en-US" sz="1800" u="none" strike="noStrike" cap="none" dirty="0"/>
                        <a:t>CHINMAI.T.S</a:t>
                      </a:r>
                    </a:p>
                    <a:p>
                      <a:pPr marL="0" marR="0" lvl="0" indent="0" algn="ctr">
                        <a:spcBef>
                          <a:spcPts val="0"/>
                        </a:spcBef>
                        <a:spcAft>
                          <a:spcPts val="0"/>
                        </a:spcAft>
                        <a:buNone/>
                      </a:pPr>
                      <a:r>
                        <a:rPr lang="en-US" sz="1800" u="none" strike="noStrike" cap="none"/>
                        <a:t>PATAN SHAHEENA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err="1">
                <a:solidFill>
                  <a:srgbClr val="17365D"/>
                </a:solidFill>
                <a:latin typeface="Cambria"/>
                <a:ea typeface="Cambria"/>
                <a:cs typeface="Verdana"/>
                <a:sym typeface="Verdana"/>
              </a:rPr>
              <a:t>Dr</a:t>
            </a:r>
            <a:r>
              <a:rPr lang="en-GB" sz="1700" b="1" err="1">
                <a:solidFill>
                  <a:srgbClr val="17365D"/>
                </a:solidFill>
                <a:latin typeface="Cambria"/>
                <a:ea typeface="Cambria"/>
                <a:cs typeface="Verdana"/>
                <a:sym typeface="Verdana"/>
              </a:rPr>
              <a:t>.</a:t>
            </a:r>
            <a:r>
              <a:rPr lang="en-GB" sz="1700" b="1" err="1">
                <a:solidFill>
                  <a:srgbClr val="17365D"/>
                </a:solidFill>
                <a:latin typeface="Cambria"/>
                <a:ea typeface="Cambria"/>
                <a:sym typeface="Verdana"/>
              </a:rPr>
              <a:t>Vijaya</a:t>
            </a:r>
            <a:r>
              <a:rPr lang="en-GB" sz="1700" b="1">
                <a:solidFill>
                  <a:srgbClr val="17365D"/>
                </a:solidFill>
                <a:latin typeface="Cambria"/>
                <a:ea typeface="Cambria"/>
                <a:sym typeface="Verdana"/>
              </a:rPr>
              <a:t> Kumar A V</a:t>
            </a:r>
            <a:endParaRPr lang="en-GB" sz="1700" b="1" err="1">
              <a:solidFill>
                <a:srgbClr val="17365D"/>
              </a:solidFill>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2000" b="1">
                <a:solidFill>
                  <a:schemeClr val="accent1"/>
                </a:solidFill>
                <a:latin typeface="Cambria"/>
                <a:ea typeface="Cambria"/>
                <a:cs typeface="Verdana"/>
                <a:sym typeface="Verdana"/>
              </a:rPr>
              <a:t>Name of the HoD: </a:t>
            </a:r>
            <a:r>
              <a:rPr lang="en-US" sz="2000" b="1">
                <a:solidFill>
                  <a:schemeClr val="tx1"/>
                </a:solidFill>
                <a:latin typeface="Cambria"/>
                <a:ea typeface="Cambria"/>
                <a:cs typeface="Verdana"/>
                <a:sym typeface="Verdana"/>
              </a:rPr>
              <a:t>Dr. Blessed Prince P/Dr. Robin Rohit/Dr. Asif Mohammed H.B</a:t>
            </a:r>
            <a:endParaRPr lang="en-US" sz="2000" b="1">
              <a:solidFill>
                <a:schemeClr val="tx1"/>
              </a:solidFill>
              <a:latin typeface="Cambria"/>
              <a:ea typeface="Cambria"/>
              <a:cs typeface="Verdana"/>
            </a:endParaRPr>
          </a:p>
          <a:p>
            <a:pPr>
              <a:buClr>
                <a:srgbClr val="17365D"/>
              </a:buClr>
              <a:buSzPct val="100000"/>
            </a:pPr>
            <a:r>
              <a:rPr lang="en-US" sz="2000" b="1" i="0" u="none" strike="noStrike" cap="none">
                <a:solidFill>
                  <a:schemeClr val="accent1"/>
                </a:solidFill>
                <a:latin typeface="Cambria"/>
                <a:ea typeface="Cambria"/>
                <a:cs typeface="Verdana"/>
                <a:sym typeface="Verdana"/>
              </a:rPr>
              <a:t>Name of the Program Project Coordinator: </a:t>
            </a:r>
            <a:r>
              <a:rPr lang="en-US" sz="2000" b="1" i="0" u="none" strike="noStrike" cap="none">
                <a:solidFill>
                  <a:schemeClr val="tx1"/>
                </a:solidFill>
                <a:latin typeface="Cambria"/>
                <a:ea typeface="Cambria"/>
                <a:cs typeface="Verdana"/>
                <a:sym typeface="Verdana"/>
              </a:rPr>
              <a:t>Mr. Amarnath J.L &amp; Dr. Jayanthi</a:t>
            </a:r>
            <a:r>
              <a:rPr lang="en-US" sz="2000" b="1">
                <a:solidFill>
                  <a:schemeClr val="tx1"/>
                </a:solidFill>
                <a:latin typeface="Cambria"/>
                <a:ea typeface="Cambria"/>
                <a:cs typeface="Verdana"/>
                <a:sym typeface="Verdana"/>
              </a:rPr>
              <a:t>. K. </a:t>
            </a:r>
            <a:endParaRPr lang="en-US" sz="2000" b="1" i="0" u="none" strike="noStrike" cap="none">
              <a:solidFill>
                <a:schemeClr val="tx1"/>
              </a:solidFill>
              <a:latin typeface="Cambria" panose="02040503050406030204" pitchFamily="18" charset="0"/>
              <a:ea typeface="Cambria" panose="02040503050406030204" pitchFamily="18" charset="0"/>
              <a:cs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 (IEEE Paper format)</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205632"/>
            <a:ext cx="10313096" cy="4702479"/>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b="1">
                <a:latin typeface="Cambria"/>
                <a:ea typeface="Cambria"/>
              </a:rPr>
              <a:t>Journal:</a:t>
            </a: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a:ea typeface="Cambria"/>
              </a:rPr>
              <a:t>            International</a:t>
            </a:r>
            <a:r>
              <a:rPr lang="en-US" sz="2000">
                <a:latin typeface="Cambria"/>
                <a:ea typeface="Cambria"/>
              </a:rPr>
              <a:t>  Journal of Creative Research Thoughts</a:t>
            </a:r>
            <a:endParaRPr lang="en-US" sz="200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a:ea typeface="Cambria"/>
              </a:rPr>
              <a:t>            EPRA International journal of Multidisciplinary </a:t>
            </a:r>
            <a:r>
              <a:rPr lang="en-US" sz="2000">
                <a:latin typeface="Cambria"/>
                <a:ea typeface="Cambria"/>
              </a:rPr>
              <a:t>research</a:t>
            </a:r>
          </a:p>
          <a:p>
            <a:pPr marL="495300" indent="-342900">
              <a:spcBef>
                <a:spcPts val="0"/>
              </a:spcBef>
            </a:pPr>
            <a:r>
              <a:rPr lang="en-US" b="1">
                <a:latin typeface="Cambria"/>
                <a:ea typeface="Cambria"/>
              </a:rPr>
              <a:t>Website:</a:t>
            </a:r>
            <a:endParaRPr lang="en-US" sz="2000" dirty="0">
              <a:latin typeface="Cambria"/>
              <a:ea typeface="Cambria"/>
            </a:endParaRPr>
          </a:p>
          <a:p>
            <a:pPr marL="152400" indent="0">
              <a:spcBef>
                <a:spcPts val="0"/>
              </a:spcBef>
              <a:buNone/>
            </a:pPr>
            <a:r>
              <a:rPr lang="en-US" b="1" dirty="0">
                <a:latin typeface="Cambria"/>
                <a:ea typeface="Cambria"/>
              </a:rPr>
              <a:t>           </a:t>
            </a:r>
            <a:r>
              <a:rPr lang="en-US" sz="2000" dirty="0">
                <a:latin typeface="Cambria"/>
                <a:ea typeface="Cambria"/>
              </a:rPr>
              <a:t>Google</a:t>
            </a:r>
          </a:p>
          <a:p>
            <a:pPr marL="152400" indent="0">
              <a:spcBef>
                <a:spcPts val="0"/>
              </a:spcBef>
              <a:buNone/>
            </a:pPr>
            <a:r>
              <a:rPr lang="en-US" sz="2000" dirty="0">
                <a:latin typeface="Cambria"/>
                <a:ea typeface="Cambria"/>
              </a:rPr>
              <a:t>              </a:t>
            </a:r>
            <a:r>
              <a:rPr lang="en-US" sz="2000" dirty="0" err="1">
                <a:latin typeface="Cambria"/>
                <a:ea typeface="Cambria"/>
              </a:rPr>
              <a:t>Chatgpt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Content</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Problem Statement Number: </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21685"/>
          </a:xfrm>
          <a:prstGeom prst="rect">
            <a:avLst/>
          </a:prstGeom>
          <a:noFill/>
          <a:ln>
            <a:noFill/>
          </a:ln>
        </p:spPr>
        <p:txBody>
          <a:bodyPr spcFirstLastPara="1" wrap="square" lIns="91425" tIns="45700" rIns="91425" bIns="45700" anchor="t" anchorCtr="0">
            <a:normAutofit fontScale="55000" lnSpcReduction="20000"/>
          </a:bodyPr>
          <a:lstStyle/>
          <a:p>
            <a:pPr marL="342900" lvl="0" indent="-190500" algn="just">
              <a:spcBef>
                <a:spcPts val="0"/>
              </a:spcBef>
              <a:buNone/>
            </a:pPr>
            <a:r>
              <a:rPr lang="en-US">
                <a:latin typeface="Cambria"/>
                <a:ea typeface="Cambria"/>
              </a:rPr>
              <a:t>Organization: RCF</a:t>
            </a:r>
            <a:endParaRPr lang="en-US">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a:latin typeface="Cambria"/>
                <a:ea typeface="Cambria"/>
              </a:rPr>
              <a:t>Category (Hardware / Software / Both) :SOFTWARE</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a:ea typeface="Cambria"/>
              </a:rPr>
              <a:t>Problem Description: </a:t>
            </a:r>
            <a:r>
              <a:rPr lang="en-US">
                <a:latin typeface="Calibri"/>
              </a:rPr>
              <a:t>Food Security is paramount importance to the growing food needs of an ever increasing population. Not having sufficient domestic production of food to meet requirement of 1.25 billion plus and still expanding will put huge burden on Indian economy. India is a large agricultural hub around the globe and majority of the total population is dependent on the agricultural sector for meeting their demand. Agriculture is the major end-user sector for fertilizers and the demand for fertilizer is growing significantly. Due to unpredictable monsoon and ever decreasing ground water and un predictable market condition and unregulated market for crop yields putting huge pressure on farmers. A solution to be developed taking into account following factors 1. Monsoon Prediction 2. Climate conditions 3. Soil condition 4. pests and disease Predictions and use of insecticides 5. Demand for crop 6. Availability of fertilizers and insecticides 7. Irrigated and non-irrigated Based on available data from multiple sources and market condition, a solution in the form of interactive application is expected from the cream of the society to guide farmers in deciding when and which crop to grow in their fields based on geographical location of their field and market demand / trends using artificial intelligence (AI). In addition to the above the application should propose</a:t>
            </a:r>
          </a:p>
          <a:p>
            <a:pPr marL="342900" lvl="0" indent="-190500" algn="just">
              <a:lnSpc>
                <a:spcPct val="200000"/>
              </a:lnSpc>
              <a:spcBef>
                <a:spcPts val="0"/>
              </a:spcBef>
              <a:buNone/>
            </a:pPr>
            <a:r>
              <a:rPr lang="en-US">
                <a:latin typeface="Cambria"/>
                <a:ea typeface="Cambria"/>
              </a:rPr>
              <a:t>Difficulty Level: COMPLEX</a:t>
            </a: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SzPct val="100000"/>
              <a:buNone/>
            </a:pPr>
            <a:r>
              <a:rPr lang="en-US">
                <a:latin typeface="Calibri"/>
                <a:hlinkClick r:id="rId3"/>
              </a:rPr>
              <a:t>https://github.com/gcsv7-cses11/AI_solution_for_farmer</a:t>
            </a:r>
            <a:endParaRPr lang="en-US">
              <a:latin typeface="Calibri"/>
            </a:endParaRPr>
          </a:p>
          <a:p>
            <a:pPr marL="342900" indent="-190500" algn="just">
              <a:lnSpc>
                <a:spcPct val="200000"/>
              </a:lnSpc>
              <a:spcBef>
                <a:spcPts val="0"/>
              </a:spcBef>
              <a:buNone/>
            </a:pPr>
            <a:r>
              <a:rPr lang="en-US"/>
              <a:t> </a:t>
            </a: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algn="just">
              <a:buSzPts val="1600"/>
            </a:pPr>
            <a:r>
              <a:rPr lang="en-US" sz="2000" b="1" dirty="0">
                <a:latin typeface="Cambria"/>
              </a:rPr>
              <a:t>DATA </a:t>
            </a:r>
            <a:r>
              <a:rPr lang="en-US" sz="2000" b="1" dirty="0" err="1">
                <a:latin typeface="Cambria"/>
              </a:rPr>
              <a:t>SOURCES</a:t>
            </a:r>
            <a:r>
              <a:rPr lang="en-US" sz="2000" dirty="0" err="1">
                <a:latin typeface="Cambria"/>
              </a:rPr>
              <a:t>:including</a:t>
            </a:r>
            <a:r>
              <a:rPr lang="en-US" sz="2000" dirty="0">
                <a:latin typeface="Cambria"/>
              </a:rPr>
              <a:t> weather </a:t>
            </a:r>
            <a:r>
              <a:rPr lang="en-US" sz="2000" dirty="0" err="1">
                <a:latin typeface="Cambria"/>
              </a:rPr>
              <a:t>APIs,satellite</a:t>
            </a:r>
            <a:r>
              <a:rPr lang="en-US" sz="2000" dirty="0">
                <a:latin typeface="Cambria"/>
              </a:rPr>
              <a:t> imagery &amp; Remote sensing ,</a:t>
            </a:r>
            <a:r>
              <a:rPr lang="en-US" sz="2000" dirty="0" err="1">
                <a:latin typeface="Cambria"/>
              </a:rPr>
              <a:t>iot</a:t>
            </a:r>
            <a:r>
              <a:rPr lang="en-US" sz="2000" dirty="0">
                <a:latin typeface="Cambria"/>
              </a:rPr>
              <a:t> </a:t>
            </a:r>
            <a:r>
              <a:rPr lang="en-US" sz="2000" dirty="0" err="1">
                <a:latin typeface="Cambria"/>
              </a:rPr>
              <a:t>sensors,Market</a:t>
            </a:r>
            <a:r>
              <a:rPr lang="en-US" sz="2000" dirty="0">
                <a:latin typeface="Cambria"/>
              </a:rPr>
              <a:t> </a:t>
            </a:r>
            <a:r>
              <a:rPr lang="en-US" sz="2000" dirty="0" err="1">
                <a:latin typeface="Cambria"/>
              </a:rPr>
              <a:t>APIs,govt</a:t>
            </a:r>
            <a:r>
              <a:rPr lang="en-US" sz="2000" dirty="0">
                <a:latin typeface="Cambria"/>
              </a:rPr>
              <a:t> agricultural data </a:t>
            </a:r>
          </a:p>
          <a:p>
            <a:pPr algn="just">
              <a:buSzPts val="1600"/>
            </a:pPr>
            <a:r>
              <a:rPr lang="en-US" sz="2000" b="1" dirty="0">
                <a:latin typeface="Cambria"/>
              </a:rPr>
              <a:t>DATA STORAGE AND </a:t>
            </a:r>
            <a:r>
              <a:rPr lang="en-US" sz="2000" b="1" dirty="0" err="1">
                <a:latin typeface="Cambria"/>
              </a:rPr>
              <a:t>MANAGEMENT</a:t>
            </a:r>
            <a:r>
              <a:rPr lang="en-US" sz="2000" dirty="0" err="1">
                <a:latin typeface="Cambria"/>
              </a:rPr>
              <a:t>:cloud</a:t>
            </a:r>
            <a:r>
              <a:rPr lang="en-US" sz="2000" dirty="0">
                <a:latin typeface="Cambria"/>
              </a:rPr>
              <a:t> </a:t>
            </a:r>
            <a:r>
              <a:rPr lang="en-US" sz="2000" dirty="0" err="1">
                <a:latin typeface="Cambria"/>
              </a:rPr>
              <a:t>platforms,relational</a:t>
            </a:r>
            <a:r>
              <a:rPr lang="en-US" sz="2000" dirty="0">
                <a:latin typeface="Cambria"/>
              </a:rPr>
              <a:t> stack databases</a:t>
            </a:r>
          </a:p>
          <a:p>
            <a:pPr algn="just">
              <a:buSzPts val="1600"/>
            </a:pPr>
            <a:r>
              <a:rPr lang="en-US" sz="2000" b="1" dirty="0">
                <a:latin typeface="Cambria"/>
              </a:rPr>
              <a:t>AI/ML FRAMEWORKS:</a:t>
            </a:r>
            <a:r>
              <a:rPr lang="en-US" sz="2000" dirty="0">
                <a:latin typeface="Cambria"/>
              </a:rPr>
              <a:t>ML learning </a:t>
            </a:r>
            <a:r>
              <a:rPr lang="en-US" sz="2000" dirty="0" err="1">
                <a:latin typeface="Cambria"/>
              </a:rPr>
              <a:t>models,NLP,Reinforcement</a:t>
            </a:r>
            <a:r>
              <a:rPr lang="en-US" sz="2000" dirty="0">
                <a:latin typeface="Cambria"/>
              </a:rPr>
              <a:t> learning</a:t>
            </a:r>
          </a:p>
          <a:p>
            <a:pPr algn="just">
              <a:buSzPts val="1600"/>
            </a:pPr>
            <a:r>
              <a:rPr lang="en-US" sz="2000" b="1" dirty="0">
                <a:latin typeface="Cambria"/>
              </a:rPr>
              <a:t>DATA PROCESSING AND </a:t>
            </a:r>
            <a:r>
              <a:rPr lang="en-US" sz="2000" b="1" dirty="0" err="1">
                <a:latin typeface="Cambria"/>
              </a:rPr>
              <a:t>ANALYTICS</a:t>
            </a:r>
            <a:r>
              <a:rPr lang="en-US" sz="2000" dirty="0" err="1">
                <a:latin typeface="Cambria"/>
              </a:rPr>
              <a:t>:Apache</a:t>
            </a:r>
            <a:r>
              <a:rPr lang="en-US" sz="2000" dirty="0">
                <a:latin typeface="Cambria"/>
              </a:rPr>
              <a:t> Spark, </a:t>
            </a:r>
            <a:r>
              <a:rPr lang="en-US" sz="2000" dirty="0" err="1">
                <a:latin typeface="Cambria"/>
              </a:rPr>
              <a:t>Hadoop,ETL</a:t>
            </a:r>
            <a:r>
              <a:rPr lang="en-US" sz="2000" dirty="0">
                <a:latin typeface="Cambria"/>
              </a:rPr>
              <a:t> </a:t>
            </a:r>
            <a:r>
              <a:rPr lang="en-US" sz="2000" dirty="0" err="1">
                <a:latin typeface="Cambria"/>
              </a:rPr>
              <a:t>Pipelines</a:t>
            </a:r>
            <a:r>
              <a:rPr lang="en-US" sz="2000" b="1" dirty="0" err="1">
                <a:latin typeface="Cambria"/>
              </a:rPr>
              <a:t>,</a:t>
            </a:r>
            <a:r>
              <a:rPr lang="en-US" sz="2000" dirty="0" err="1">
                <a:latin typeface="Cambria"/>
              </a:rPr>
              <a:t>Predictive</a:t>
            </a:r>
            <a:r>
              <a:rPr lang="en-US" sz="2000" dirty="0">
                <a:latin typeface="Cambria"/>
              </a:rPr>
              <a:t> </a:t>
            </a:r>
            <a:r>
              <a:rPr lang="en-US" sz="2000" dirty="0" err="1">
                <a:latin typeface="Cambria"/>
              </a:rPr>
              <a:t>Analytics,GIS</a:t>
            </a:r>
            <a:r>
              <a:rPr lang="en-US" sz="2000" dirty="0">
                <a:latin typeface="Cambria"/>
              </a:rPr>
              <a:t> (Geographic Information System)</a:t>
            </a:r>
          </a:p>
          <a:p>
            <a:pPr algn="just">
              <a:buSzPts val="1600"/>
            </a:pPr>
            <a:r>
              <a:rPr lang="en-US" sz="2000" b="1" dirty="0">
                <a:latin typeface="Cambria"/>
              </a:rPr>
              <a:t>Data Ingestion</a:t>
            </a:r>
            <a:r>
              <a:rPr lang="en-US" sz="2000" dirty="0">
                <a:latin typeface="Cambria"/>
              </a:rPr>
              <a:t>: Real-time data from weather stations, IoT sensors, and market sources are stored in the cloud.</a:t>
            </a:r>
          </a:p>
          <a:p>
            <a:pPr algn="just">
              <a:buSzPts val="1600"/>
            </a:pPr>
            <a:r>
              <a:rPr lang="en-US" sz="2000" b="1" dirty="0">
                <a:latin typeface="Cambria"/>
              </a:rPr>
              <a:t>Processing</a:t>
            </a:r>
            <a:r>
              <a:rPr lang="en-US" sz="2000" dirty="0">
                <a:latin typeface="Cambria"/>
              </a:rPr>
              <a:t>: Big data tools and ML models analyze weather patterns, soil health, and market trends</a:t>
            </a:r>
          </a:p>
          <a:p>
            <a:pPr algn="just">
              <a:buSzPts val="1600"/>
            </a:pPr>
            <a:r>
              <a:rPr lang="en-US" sz="2000" b="1" dirty="0">
                <a:latin typeface="Cambria"/>
              </a:rPr>
              <a:t>AI/ML Prediction</a:t>
            </a:r>
            <a:r>
              <a:rPr lang="en-US" sz="2000" dirty="0">
                <a:latin typeface="Cambria"/>
              </a:rPr>
              <a:t>: AI predicts the best crop choices, optimal planting times, pest risks, and fertilizer use.</a:t>
            </a:r>
          </a:p>
          <a:p>
            <a:pPr algn="just">
              <a:buSzPts val="1600"/>
            </a:pPr>
            <a:r>
              <a:rPr lang="en-US" sz="2000" b="1" dirty="0">
                <a:latin typeface="Cambria"/>
              </a:rPr>
              <a:t>Farmer Interface</a:t>
            </a:r>
            <a:r>
              <a:rPr lang="en-US" sz="2000" dirty="0">
                <a:latin typeface="Cambria"/>
              </a:rPr>
              <a:t>: Mobile or web apps provide farmers with actionable insights, while SMS or voice systems reach those without internet access.</a:t>
            </a:r>
          </a:p>
          <a:p>
            <a:pPr algn="just">
              <a:buSzPts val="1600"/>
            </a:pPr>
            <a:endParaRPr lang="en-US" sz="1600"/>
          </a:p>
          <a:p>
            <a:pPr algn="just">
              <a:buSzPts val="1600"/>
            </a:pPr>
            <a:endParaRPr lang="en-US" sz="1600"/>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algn="just">
              <a:buNone/>
            </a:pPr>
            <a:r>
              <a:rPr lang="en-US" b="1" dirty="0">
                <a:latin typeface="Cambria"/>
              </a:rPr>
              <a:t>Software Requirements</a:t>
            </a:r>
            <a:endParaRPr lang="en-US" dirty="0">
              <a:latin typeface="Cambria"/>
            </a:endParaRPr>
          </a:p>
          <a:p>
            <a:pPr marL="285750" indent="-285750" algn="just"/>
            <a:r>
              <a:rPr lang="en-US" sz="2000" b="1" dirty="0">
                <a:latin typeface="Cambria"/>
              </a:rPr>
              <a:t>Operating System</a:t>
            </a:r>
            <a:r>
              <a:rPr lang="en-US" sz="2000" dirty="0">
                <a:latin typeface="Cambria"/>
              </a:rPr>
              <a:t>: Linux, Windows, macOS, or Android/iOS for mobile applications.</a:t>
            </a:r>
          </a:p>
          <a:p>
            <a:pPr marL="285750" indent="-285750" algn="just"/>
            <a:r>
              <a:rPr lang="en-US" sz="2000" b="1" dirty="0">
                <a:latin typeface="Cambria"/>
              </a:rPr>
              <a:t>Programming Languages</a:t>
            </a:r>
            <a:r>
              <a:rPr lang="en-US" sz="2000" dirty="0">
                <a:latin typeface="Cambria"/>
              </a:rPr>
              <a:t>: Python is the most common due to its extensive libraries for machine learning (e.g., TensorFlow, </a:t>
            </a:r>
            <a:r>
              <a:rPr lang="en-US" sz="2000" err="1">
                <a:latin typeface="Cambria"/>
              </a:rPr>
              <a:t>Keras</a:t>
            </a:r>
            <a:r>
              <a:rPr lang="en-US" sz="2000" dirty="0">
                <a:latin typeface="Cambria"/>
              </a:rPr>
              <a:t>, </a:t>
            </a:r>
            <a:r>
              <a:rPr lang="en-US" sz="2000" err="1">
                <a:latin typeface="Cambria"/>
              </a:rPr>
              <a:t>PyTorch</a:t>
            </a:r>
            <a:r>
              <a:rPr lang="en-US" sz="2000" dirty="0">
                <a:latin typeface="Cambria"/>
              </a:rPr>
              <a:t>). For mobile apps, languages like Java or Swift might be used.</a:t>
            </a:r>
            <a:endParaRPr lang="en-US" sz="2000">
              <a:latin typeface="Cambria"/>
            </a:endParaRPr>
          </a:p>
          <a:p>
            <a:pPr marL="285750" indent="-285750" algn="just"/>
            <a:r>
              <a:rPr lang="en-US" sz="2000" b="1" dirty="0">
                <a:latin typeface="Cambria"/>
              </a:rPr>
              <a:t>Integrated Development Environment (IDE)</a:t>
            </a:r>
            <a:r>
              <a:rPr lang="en-US" sz="2000" dirty="0">
                <a:latin typeface="Cambria"/>
              </a:rPr>
              <a:t>: PyCharm, </a:t>
            </a:r>
            <a:r>
              <a:rPr lang="en-US" sz="2000" dirty="0" err="1">
                <a:latin typeface="Cambria"/>
              </a:rPr>
              <a:t>Jupyter</a:t>
            </a:r>
            <a:r>
              <a:rPr lang="en-US" sz="2000" dirty="0">
                <a:latin typeface="Cambria"/>
              </a:rPr>
              <a:t> Notebook, or Android Studio for mobile applications.</a:t>
            </a:r>
          </a:p>
          <a:p>
            <a:pPr marL="285750" indent="-285750" algn="just"/>
            <a:r>
              <a:rPr lang="en-US" b="1" dirty="0">
                <a:latin typeface="Cambria"/>
              </a:rPr>
              <a:t>Frameworks and Libraries:</a:t>
            </a:r>
          </a:p>
          <a:p>
            <a:pPr marL="285750" indent="-285750" algn="just"/>
            <a:r>
              <a:rPr lang="en-US" sz="2000" b="1" dirty="0">
                <a:latin typeface="Cambria"/>
              </a:rPr>
              <a:t>Image Processing</a:t>
            </a:r>
            <a:r>
              <a:rPr lang="en-US" sz="2000" dirty="0">
                <a:latin typeface="Cambria"/>
              </a:rPr>
              <a:t>:</a:t>
            </a:r>
            <a:r>
              <a:rPr lang="en-US" dirty="0">
                <a:latin typeface="Cambria"/>
              </a:rPr>
              <a:t> OpenCV or PIL (Python Imaging Library) for image manipulation.</a:t>
            </a:r>
            <a:endParaRPr lang="en-US"/>
          </a:p>
          <a:p>
            <a:pPr marL="1200150" lvl="1" indent="-285750" algn="just"/>
            <a:r>
              <a:rPr lang="en-US" b="1" dirty="0">
                <a:latin typeface="Cambria"/>
              </a:rPr>
              <a:t>Machine Learning</a:t>
            </a:r>
            <a:r>
              <a:rPr lang="en-US" dirty="0">
                <a:latin typeface="Cambria"/>
              </a:rPr>
              <a:t>: TensorFlow, </a:t>
            </a:r>
            <a:r>
              <a:rPr lang="en-US" err="1">
                <a:latin typeface="Cambria"/>
              </a:rPr>
              <a:t>Keras</a:t>
            </a:r>
            <a:r>
              <a:rPr lang="en-US" dirty="0">
                <a:latin typeface="Cambria"/>
              </a:rPr>
              <a:t>, or </a:t>
            </a:r>
            <a:r>
              <a:rPr lang="en-US" err="1">
                <a:latin typeface="Cambria"/>
              </a:rPr>
              <a:t>PyTorch</a:t>
            </a:r>
            <a:r>
              <a:rPr lang="en-US" dirty="0">
                <a:latin typeface="Cambria"/>
              </a:rPr>
              <a:t> for model building and deployment.</a:t>
            </a:r>
          </a:p>
          <a:p>
            <a:pPr marL="1200150" lvl="1" indent="-285750" algn="just"/>
            <a:r>
              <a:rPr lang="en-US" b="1" dirty="0">
                <a:latin typeface="Cambria"/>
              </a:rPr>
              <a:t>Transfer Learning</a:t>
            </a:r>
            <a:r>
              <a:rPr lang="en-US" dirty="0">
                <a:latin typeface="Cambria"/>
              </a:rPr>
              <a:t>: Pre-trained models like ResNet, MobileNet, or InceptionV3 to reduce training time.</a:t>
            </a:r>
          </a:p>
          <a:p>
            <a:pPr marL="285750" indent="-285750" algn="just"/>
            <a:r>
              <a:rPr lang="en-US" sz="2000" b="1" dirty="0">
                <a:latin typeface="Cambria"/>
              </a:rPr>
              <a:t>Data Storage and Management</a:t>
            </a:r>
            <a:r>
              <a:rPr lang="en-US" sz="2000" dirty="0">
                <a:latin typeface="Cambria"/>
              </a:rPr>
              <a:t>: SQL/NoSQL databases to store images and results, or cloud storage solutions like AWS or Google Cloud.</a:t>
            </a:r>
          </a:p>
          <a:p>
            <a:pPr marL="342900" indent="-190500" algn="just">
              <a:lnSpc>
                <a:spcPct val="200000"/>
              </a:lnSpc>
              <a:spcBef>
                <a:spcPts val="0"/>
              </a:spcBef>
              <a:buNone/>
            </a:pPr>
            <a:endParaRPr lang="en-US" sz="2000" b="1" dirty="0">
              <a:latin typeface="Cambria"/>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 </a:t>
            </a:r>
            <a:r>
              <a:rPr lang="en-US" sz="2000">
                <a:latin typeface="Cambria" panose="02040503050406030204" pitchFamily="18" charset="0"/>
                <a:ea typeface="Cambria" panose="02040503050406030204" pitchFamily="18" charset="0"/>
              </a:rPr>
              <a:t>(contd...)</a:t>
            </a:r>
            <a:endParaRPr lang="en-US">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lgn="just">
              <a:buNone/>
            </a:pPr>
            <a:r>
              <a:rPr lang="en-US" b="1" dirty="0">
                <a:latin typeface="Cambria"/>
              </a:rPr>
              <a:t>Hardware Requirements</a:t>
            </a:r>
            <a:endParaRPr lang="en-US" dirty="0">
              <a:latin typeface="Cambria"/>
            </a:endParaRPr>
          </a:p>
          <a:p>
            <a:pPr marL="285750" indent="-285750" algn="just"/>
            <a:r>
              <a:rPr lang="en-US" sz="2000" b="1" dirty="0">
                <a:latin typeface="Cambria"/>
              </a:rPr>
              <a:t>High-Resolution Camera</a:t>
            </a:r>
            <a:r>
              <a:rPr lang="en-US" sz="2000" dirty="0">
                <a:latin typeface="Cambria"/>
              </a:rPr>
              <a:t>: For capturing detailed plant images.</a:t>
            </a:r>
          </a:p>
          <a:p>
            <a:pPr marL="285750" indent="-285750" algn="just"/>
            <a:r>
              <a:rPr lang="en-US" sz="2000" b="1" dirty="0">
                <a:latin typeface="Cambria"/>
              </a:rPr>
              <a:t>GPU/TPU (Graphics Processing Unit/ Tensor Processing Unit)</a:t>
            </a:r>
            <a:r>
              <a:rPr lang="en-US" sz="2000" dirty="0">
                <a:latin typeface="Cambria"/>
              </a:rPr>
              <a:t>: Essential for training deep learning models and real-time image processing.</a:t>
            </a:r>
          </a:p>
          <a:p>
            <a:pPr marL="285750" indent="-285750" algn="just"/>
            <a:r>
              <a:rPr lang="en-US" sz="2000" b="1" dirty="0">
                <a:latin typeface="Cambria"/>
              </a:rPr>
              <a:t>Mobile Devices</a:t>
            </a:r>
            <a:r>
              <a:rPr lang="en-US" sz="2000" dirty="0">
                <a:latin typeface="Cambria"/>
              </a:rPr>
              <a:t>: If the application is designed for field use, smartphones or tablets with sufficient processing power</a:t>
            </a:r>
          </a:p>
          <a:p>
            <a:pPr algn="just">
              <a:buNone/>
            </a:pPr>
            <a:endParaRPr lang="en-US" dirty="0">
              <a:latin typeface="Cambria"/>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CD86-1BF3-A190-A228-3A048C7CCCF8}"/>
              </a:ext>
            </a:extLst>
          </p:cNvPr>
          <p:cNvSpPr>
            <a:spLocks noGrp="1"/>
          </p:cNvSpPr>
          <p:nvPr>
            <p:ph type="title"/>
          </p:nvPr>
        </p:nvSpPr>
        <p:spPr/>
        <p:txBody>
          <a:bodyPr/>
          <a:lstStyle/>
          <a:p>
            <a:r>
              <a:rPr lang="en-US">
                <a:latin typeface="Cambria"/>
                <a:ea typeface="Cambria"/>
              </a:rPr>
              <a:t>Analysis of Problem Statement </a:t>
            </a:r>
            <a:r>
              <a:rPr lang="en-US" sz="2000">
                <a:latin typeface="Cambria"/>
                <a:ea typeface="Cambria"/>
              </a:rPr>
              <a:t>(contd...)</a:t>
            </a:r>
            <a:endParaRPr lang="en-US"/>
          </a:p>
        </p:txBody>
      </p:sp>
      <p:sp>
        <p:nvSpPr>
          <p:cNvPr id="3" name="Text Placeholder 2">
            <a:extLst>
              <a:ext uri="{FF2B5EF4-FFF2-40B4-BE49-F238E27FC236}">
                <a16:creationId xmlns:a16="http://schemas.microsoft.com/office/drawing/2014/main" id="{FCE80E73-86D4-A811-560C-E4B714A182AD}"/>
              </a:ext>
            </a:extLst>
          </p:cNvPr>
          <p:cNvSpPr>
            <a:spLocks noGrp="1"/>
          </p:cNvSpPr>
          <p:nvPr>
            <p:ph type="body" idx="1"/>
          </p:nvPr>
        </p:nvSpPr>
        <p:spPr/>
        <p:txBody>
          <a:bodyPr/>
          <a:lstStyle/>
          <a:p>
            <a:pPr marL="76200" indent="0" algn="just">
              <a:buNone/>
            </a:pPr>
            <a:endParaRPr lang="en-US" dirty="0">
              <a:latin typeface="Cambria"/>
              <a:ea typeface="Cambria"/>
            </a:endParaRPr>
          </a:p>
          <a:p>
            <a:pPr algn="just"/>
            <a:endParaRPr lang="en-US"/>
          </a:p>
        </p:txBody>
      </p:sp>
      <p:sp>
        <p:nvSpPr>
          <p:cNvPr id="4" name="TextBox 3">
            <a:extLst>
              <a:ext uri="{FF2B5EF4-FFF2-40B4-BE49-F238E27FC236}">
                <a16:creationId xmlns:a16="http://schemas.microsoft.com/office/drawing/2014/main" id="{59A25929-D47D-A1B3-C60B-B3500467A10E}"/>
              </a:ext>
            </a:extLst>
          </p:cNvPr>
          <p:cNvSpPr txBox="1"/>
          <p:nvPr/>
        </p:nvSpPr>
        <p:spPr>
          <a:xfrm>
            <a:off x="728785" y="767862"/>
            <a:ext cx="10314353"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dirty="0">
              <a:latin typeface="Cambria"/>
            </a:endParaRPr>
          </a:p>
          <a:p>
            <a:pPr algn="just"/>
            <a:r>
              <a:rPr lang="en-US" sz="2400" dirty="0">
                <a:latin typeface="Cambria"/>
              </a:rPr>
              <a:t>The statement highlights the critical role of food security in India, driven by the challenges faced by the agricultural sector, such as unpredictable monsoons, groundwater depletion, unregulated markets, and pest issues. To address these, an AI-driven solution is proposed, leveraging data on climate, soil conditions, monsoon patterns, crop demand, and availability of fertilizers and pesticides. In the context of plant disease detection, such an application would include real-time disease prediction and pest management features, guiding farmers on optimal crop choices, disease prevention, and the use of insecticides to maximize productivity and sustainability based on their geographical and market conditions.</a:t>
            </a:r>
          </a:p>
        </p:txBody>
      </p:sp>
    </p:spTree>
    <p:extLst>
      <p:ext uri="{BB962C8B-B14F-4D97-AF65-F5344CB8AC3E}">
        <p14:creationId xmlns:p14="http://schemas.microsoft.com/office/powerpoint/2010/main" val="322767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Timeline of the Project (Gantt Chart)</a:t>
            </a:r>
            <a:endParaRPr>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05339" y="1699847"/>
            <a:ext cx="10775461" cy="4396153"/>
          </a:xfrm>
          <a:prstGeom prst="rect">
            <a:avLst/>
          </a:prstGeom>
          <a:noFill/>
          <a:ln>
            <a:noFill/>
          </a:ln>
        </p:spPr>
        <p:txBody>
          <a:bodyPr spcFirstLastPara="1" wrap="square" lIns="91425" tIns="45700" rIns="91425" bIns="45700" anchor="t" anchorCtr="0">
            <a:normAutofit/>
          </a:bodyPr>
          <a:lstStyle/>
          <a:p>
            <a:pPr marL="0" indent="0">
              <a:buNone/>
            </a:pPr>
            <a:r>
              <a:rPr lang="en-US" sz="1800" dirty="0">
                <a:latin typeface="Cambria"/>
              </a:rPr>
              <a:t>1</a:t>
            </a:r>
            <a:r>
              <a:rPr lang="en-US" dirty="0">
                <a:latin typeface="Cambria"/>
              </a:rPr>
              <a:t>.</a:t>
            </a:r>
            <a:r>
              <a:rPr lang="en-US" sz="1800" dirty="0">
                <a:latin typeface="Cambria"/>
              </a:rPr>
              <a:t>Project Initiation         X</a:t>
            </a:r>
            <a:endParaRPr lang="en-US" dirty="0"/>
          </a:p>
          <a:p>
            <a:pPr marL="0" indent="0">
              <a:buNone/>
            </a:pPr>
            <a:endParaRPr lang="en-US" sz="1800" dirty="0">
              <a:latin typeface="Cambria"/>
            </a:endParaRPr>
          </a:p>
          <a:p>
            <a:pPr marL="0" indent="0">
              <a:buNone/>
            </a:pPr>
            <a:r>
              <a:rPr lang="en-US" sz="1800" dirty="0">
                <a:latin typeface="Cambria"/>
              </a:rPr>
              <a:t>2. Data Collection &amp; Preprocessing    X</a:t>
            </a:r>
            <a:endParaRPr lang="en-US" dirty="0"/>
          </a:p>
          <a:p>
            <a:pPr marL="0" indent="0" algn="just">
              <a:buNone/>
            </a:pPr>
            <a:endParaRPr lang="en-US" sz="1600" dirty="0">
              <a:latin typeface="Cambria"/>
              <a:ea typeface="Cambria"/>
            </a:endParaRPr>
          </a:p>
          <a:p>
            <a:pPr marL="0" indent="0" algn="just">
              <a:buNone/>
            </a:pPr>
            <a:r>
              <a:rPr lang="en-US" sz="1600" dirty="0">
                <a:latin typeface="Cambria"/>
                <a:ea typeface="Cambria"/>
              </a:rPr>
              <a:t>3.</a:t>
            </a:r>
            <a:r>
              <a:rPr lang="en-US" sz="1800" dirty="0">
                <a:latin typeface="Cambria"/>
                <a:ea typeface="Cambria"/>
              </a:rPr>
              <a:t>Model Development   </a:t>
            </a:r>
            <a:r>
              <a:rPr lang="en-US" sz="1600" dirty="0">
                <a:latin typeface="Cambria"/>
                <a:ea typeface="Cambria"/>
              </a:rPr>
              <a:t>                                                                     </a:t>
            </a:r>
            <a:r>
              <a:rPr lang="en-US" sz="1800" dirty="0">
                <a:latin typeface="Cambria"/>
                <a:ea typeface="Cambria"/>
              </a:rPr>
              <a:t>X</a:t>
            </a:r>
          </a:p>
          <a:p>
            <a:pPr marL="0" indent="0" algn="just">
              <a:buNone/>
            </a:pPr>
            <a:endParaRPr lang="en-US" sz="1600" dirty="0">
              <a:latin typeface="Cambria"/>
              <a:ea typeface="Cambria"/>
            </a:endParaRPr>
          </a:p>
          <a:p>
            <a:pPr marL="0" indent="0" algn="just">
              <a:buNone/>
            </a:pPr>
            <a:r>
              <a:rPr lang="en-US" sz="1800" dirty="0">
                <a:latin typeface="Cambria"/>
                <a:ea typeface="Cambria"/>
              </a:rPr>
              <a:t>4.Model Testing &amp; Validation                                                                            X</a:t>
            </a:r>
          </a:p>
          <a:p>
            <a:pPr marL="0" indent="0" algn="just">
              <a:buNone/>
            </a:pPr>
            <a:endParaRPr lang="en-US" sz="1800" dirty="0">
              <a:latin typeface="Cambria"/>
              <a:ea typeface="Cambria"/>
            </a:endParaRPr>
          </a:p>
          <a:p>
            <a:pPr marL="0" indent="0" algn="just">
              <a:buNone/>
            </a:pPr>
            <a:r>
              <a:rPr lang="en-US" sz="1800" dirty="0">
                <a:latin typeface="Cambria"/>
                <a:ea typeface="Cambria"/>
              </a:rPr>
              <a:t>5.Application Development                                                                                                           X</a:t>
            </a:r>
          </a:p>
          <a:p>
            <a:pPr marL="0" indent="0" algn="just">
              <a:buNone/>
            </a:pPr>
            <a:endParaRPr lang="en-US" sz="1800" dirty="0">
              <a:latin typeface="Cambria"/>
              <a:ea typeface="Cambria"/>
            </a:endParaRPr>
          </a:p>
          <a:p>
            <a:pPr marL="0" indent="0" algn="just">
              <a:buNone/>
            </a:pPr>
            <a:r>
              <a:rPr lang="en-US" sz="1800" dirty="0">
                <a:latin typeface="Cambria"/>
                <a:ea typeface="Cambria"/>
              </a:rPr>
              <a:t>6.Deployment &amp; Feedback</a:t>
            </a:r>
            <a:r>
              <a:rPr lang="en-US" b="1" dirty="0">
                <a:latin typeface="Cambria"/>
                <a:ea typeface="Cambria"/>
              </a:rPr>
              <a:t>                                                                                                          </a:t>
            </a:r>
            <a:r>
              <a:rPr lang="en-US" sz="1800" dirty="0">
                <a:latin typeface="Cambria"/>
                <a:ea typeface="Cambria"/>
              </a:rPr>
              <a:t>X</a:t>
            </a:r>
          </a:p>
          <a:p>
            <a:pPr marL="76200" indent="0" algn="just">
              <a:buNone/>
            </a:pPr>
            <a:endParaRPr lang="en-US" b="1" dirty="0">
              <a:latin typeface="Cambria"/>
            </a:endParaRPr>
          </a:p>
        </p:txBody>
      </p:sp>
      <p:graphicFrame>
        <p:nvGraphicFramePr>
          <p:cNvPr id="3" name="Table 2">
            <a:extLst>
              <a:ext uri="{FF2B5EF4-FFF2-40B4-BE49-F238E27FC236}">
                <a16:creationId xmlns:a16="http://schemas.microsoft.com/office/drawing/2014/main" id="{939BC530-8CAA-F41B-6CD4-2DDAAC1ECCDB}"/>
              </a:ext>
            </a:extLst>
          </p:cNvPr>
          <p:cNvGraphicFramePr>
            <a:graphicFrameLocks noGrp="1"/>
          </p:cNvGraphicFramePr>
          <p:nvPr>
            <p:extLst>
              <p:ext uri="{D42A27DB-BD31-4B8C-83A1-F6EECF244321}">
                <p14:modId xmlns:p14="http://schemas.microsoft.com/office/powerpoint/2010/main" val="3698906971"/>
              </p:ext>
            </p:extLst>
          </p:nvPr>
        </p:nvGraphicFramePr>
        <p:xfrm>
          <a:off x="859692" y="1103923"/>
          <a:ext cx="10432729" cy="631687"/>
        </p:xfrm>
        <a:graphic>
          <a:graphicData uri="http://schemas.openxmlformats.org/drawingml/2006/table">
            <a:tbl>
              <a:tblPr bandRow="1"/>
              <a:tblGrid>
                <a:gridCol w="1508062">
                  <a:extLst>
                    <a:ext uri="{9D8B030D-6E8A-4147-A177-3AD203B41FA5}">
                      <a16:colId xmlns:a16="http://schemas.microsoft.com/office/drawing/2014/main" val="901801093"/>
                    </a:ext>
                  </a:extLst>
                </a:gridCol>
                <a:gridCol w="1461660">
                  <a:extLst>
                    <a:ext uri="{9D8B030D-6E8A-4147-A177-3AD203B41FA5}">
                      <a16:colId xmlns:a16="http://schemas.microsoft.com/office/drawing/2014/main" val="1684321378"/>
                    </a:ext>
                  </a:extLst>
                </a:gridCol>
                <a:gridCol w="1513227">
                  <a:extLst>
                    <a:ext uri="{9D8B030D-6E8A-4147-A177-3AD203B41FA5}">
                      <a16:colId xmlns:a16="http://schemas.microsoft.com/office/drawing/2014/main" val="631311859"/>
                    </a:ext>
                  </a:extLst>
                </a:gridCol>
                <a:gridCol w="1487445">
                  <a:extLst>
                    <a:ext uri="{9D8B030D-6E8A-4147-A177-3AD203B41FA5}">
                      <a16:colId xmlns:a16="http://schemas.microsoft.com/office/drawing/2014/main" val="3068012914"/>
                    </a:ext>
                  </a:extLst>
                </a:gridCol>
                <a:gridCol w="1487445">
                  <a:extLst>
                    <a:ext uri="{9D8B030D-6E8A-4147-A177-3AD203B41FA5}">
                      <a16:colId xmlns:a16="http://schemas.microsoft.com/office/drawing/2014/main" val="4261997281"/>
                    </a:ext>
                  </a:extLst>
                </a:gridCol>
                <a:gridCol w="1487445">
                  <a:extLst>
                    <a:ext uri="{9D8B030D-6E8A-4147-A177-3AD203B41FA5}">
                      <a16:colId xmlns:a16="http://schemas.microsoft.com/office/drawing/2014/main" val="1783589160"/>
                    </a:ext>
                  </a:extLst>
                </a:gridCol>
                <a:gridCol w="1487445">
                  <a:extLst>
                    <a:ext uri="{9D8B030D-6E8A-4147-A177-3AD203B41FA5}">
                      <a16:colId xmlns:a16="http://schemas.microsoft.com/office/drawing/2014/main" val="1196651302"/>
                    </a:ext>
                  </a:extLst>
                </a:gridCol>
              </a:tblGrid>
              <a:tr h="631687">
                <a:tc>
                  <a:txBody>
                    <a:bodyPr/>
                    <a:lstStyle/>
                    <a:p>
                      <a:r>
                        <a:rPr lang="en-US" b="1" dirty="0"/>
                        <a:t>Task</a:t>
                      </a:r>
                      <a:endParaRPr lang="en-US" dirty="0"/>
                    </a:p>
                  </a:txBody>
                  <a:tcPr anchor="ctr">
                    <a:lnL>
                      <a:noFill/>
                    </a:lnL>
                    <a:lnR>
                      <a:noFill/>
                    </a:lnR>
                    <a:lnT>
                      <a:noFill/>
                    </a:lnT>
                    <a:lnB>
                      <a:noFill/>
                    </a:lnB>
                    <a:noFill/>
                  </a:tcPr>
                </a:tc>
                <a:tc>
                  <a:txBody>
                    <a:bodyPr/>
                    <a:lstStyle/>
                    <a:p>
                      <a:r>
                        <a:rPr lang="en-US" b="1" dirty="0"/>
                        <a:t>         Week 1-3</a:t>
                      </a:r>
                      <a:endParaRPr lang="en-US" dirty="0"/>
                    </a:p>
                  </a:txBody>
                  <a:tcPr anchor="ctr">
                    <a:lnL>
                      <a:noFill/>
                    </a:lnL>
                    <a:lnR>
                      <a:noFill/>
                    </a:lnR>
                    <a:lnT>
                      <a:noFill/>
                    </a:lnT>
                    <a:lnB>
                      <a:noFill/>
                    </a:lnB>
                    <a:noFill/>
                  </a:tcPr>
                </a:tc>
                <a:tc>
                  <a:txBody>
                    <a:bodyPr/>
                    <a:lstStyle/>
                    <a:p>
                      <a:r>
                        <a:rPr lang="en-US" b="1" dirty="0"/>
                        <a:t>      Week 4-7</a:t>
                      </a:r>
                      <a:endParaRPr lang="en-US" dirty="0"/>
                    </a:p>
                  </a:txBody>
                  <a:tcPr anchor="ctr">
                    <a:lnL>
                      <a:noFill/>
                    </a:lnL>
                    <a:lnR>
                      <a:noFill/>
                    </a:lnR>
                    <a:lnT>
                      <a:noFill/>
                    </a:lnT>
                    <a:lnB>
                      <a:noFill/>
                    </a:lnB>
                    <a:noFill/>
                  </a:tcPr>
                </a:tc>
                <a:tc>
                  <a:txBody>
                    <a:bodyPr/>
                    <a:lstStyle/>
                    <a:p>
                      <a:r>
                        <a:rPr lang="en-US" b="1" dirty="0"/>
                        <a:t>Week 7-11</a:t>
                      </a:r>
                      <a:endParaRPr lang="en-US" dirty="0"/>
                    </a:p>
                  </a:txBody>
                  <a:tcPr anchor="ctr">
                    <a:lnL>
                      <a:noFill/>
                    </a:lnL>
                    <a:lnR>
                      <a:noFill/>
                    </a:lnR>
                    <a:lnT>
                      <a:noFill/>
                    </a:lnT>
                    <a:lnB>
                      <a:noFill/>
                    </a:lnB>
                    <a:noFill/>
                  </a:tcPr>
                </a:tc>
                <a:tc>
                  <a:txBody>
                    <a:bodyPr/>
                    <a:lstStyle/>
                    <a:p>
                      <a:r>
                        <a:rPr lang="en-US" b="1" dirty="0"/>
                        <a:t> Week 12-14</a:t>
                      </a:r>
                      <a:endParaRPr lang="en-US" dirty="0"/>
                    </a:p>
                  </a:txBody>
                  <a:tcPr anchor="ctr">
                    <a:lnL>
                      <a:noFill/>
                    </a:lnL>
                    <a:lnR>
                      <a:noFill/>
                    </a:lnR>
                    <a:lnT>
                      <a:noFill/>
                    </a:lnT>
                    <a:lnB>
                      <a:noFill/>
                    </a:lnB>
                    <a:noFill/>
                  </a:tcPr>
                </a:tc>
                <a:tc>
                  <a:txBody>
                    <a:bodyPr/>
                    <a:lstStyle/>
                    <a:p>
                      <a:r>
                        <a:rPr lang="en-US" b="1" dirty="0"/>
                        <a:t>   Week 14-16</a:t>
                      </a:r>
                      <a:endParaRPr lang="en-US" dirty="0"/>
                    </a:p>
                  </a:txBody>
                  <a:tcPr anchor="ctr">
                    <a:lnL>
                      <a:noFill/>
                    </a:lnL>
                    <a:lnR>
                      <a:noFill/>
                    </a:lnR>
                    <a:lnT>
                      <a:noFill/>
                    </a:lnT>
                    <a:lnB>
                      <a:noFill/>
                    </a:lnB>
                    <a:noFill/>
                  </a:tcPr>
                </a:tc>
                <a:tc>
                  <a:txBody>
                    <a:bodyPr/>
                    <a:lstStyle/>
                    <a:p>
                      <a:r>
                        <a:rPr lang="en-US" b="1" dirty="0"/>
                        <a:t>    Week 17</a:t>
                      </a:r>
                      <a:endParaRPr lang="en-US" dirty="0"/>
                    </a:p>
                  </a:txBody>
                  <a:tcPr anchor="ctr">
                    <a:lnL>
                      <a:noFill/>
                    </a:lnL>
                    <a:lnR>
                      <a:noFill/>
                    </a:lnR>
                    <a:lnT>
                      <a:noFill/>
                    </a:lnT>
                    <a:lnB>
                      <a:noFill/>
                    </a:lnB>
                    <a:noFill/>
                  </a:tcPr>
                </a:tc>
                <a:extLst>
                  <a:ext uri="{0D108BD9-81ED-4DB2-BD59-A6C34878D82A}">
                    <a16:rowId xmlns:a16="http://schemas.microsoft.com/office/drawing/2014/main" val="2276993504"/>
                  </a:ext>
                </a:extLst>
              </a:tr>
            </a:tbl>
          </a:graphicData>
        </a:graphic>
      </p:graphicFrame>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AI SOLUTIONS FOR FARMERS</vt:lpstr>
      <vt:lpstr>Content</vt:lpstr>
      <vt:lpstr>Problem Statement Number: </vt:lpstr>
      <vt:lpstr>Github Link</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revision>201</cp:revision>
  <dcterms:modified xsi:type="dcterms:W3CDTF">2024-09-16T13:20:36Z</dcterms:modified>
</cp:coreProperties>
</file>