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7" r:id="rId4"/>
    <p:sldId id="268" r:id="rId5"/>
    <p:sldId id="272" r:id="rId6"/>
    <p:sldId id="270" r:id="rId7"/>
    <p:sldId id="271" r:id="rId8"/>
    <p:sldId id="257" r:id="rId9"/>
    <p:sldId id="258" r:id="rId10"/>
    <p:sldId id="262" r:id="rId11"/>
    <p:sldId id="264" r:id="rId12"/>
    <p:sldId id="265" r:id="rId13"/>
    <p:sldId id="274" r:id="rId14"/>
    <p:sldId id="260" r:id="rId15"/>
    <p:sldId id="263"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A518C5B-C18E-4413-BDAC-DD2F679EC41E}" type="datetimeFigureOut">
              <a:rPr lang="en-US" smtClean="0"/>
              <a:t>2/15/2024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2999463-FE7F-49F2-AAA0-186A1B7BE4C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18C5B-C18E-4413-BDAC-DD2F679EC41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99463-FE7F-49F2-AAA0-186A1B7BE4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518C5B-C18E-4413-BDAC-DD2F679EC41E}"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99463-FE7F-49F2-AAA0-186A1B7BE4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A518C5B-C18E-4413-BDAC-DD2F679EC41E}" type="datetimeFigureOut">
              <a:rPr lang="en-US" smtClean="0"/>
              <a:t>2/15/2024</a:t>
            </a:fld>
            <a:endParaRPr lang="en-US"/>
          </a:p>
        </p:txBody>
      </p:sp>
      <p:sp>
        <p:nvSpPr>
          <p:cNvPr id="9" name="Slide Number Placeholder 8"/>
          <p:cNvSpPr>
            <a:spLocks noGrp="1"/>
          </p:cNvSpPr>
          <p:nvPr>
            <p:ph type="sldNum" sz="quarter" idx="15"/>
          </p:nvPr>
        </p:nvSpPr>
        <p:spPr/>
        <p:txBody>
          <a:bodyPr rtlCol="0"/>
          <a:lstStyle/>
          <a:p>
            <a:fld id="{92999463-FE7F-49F2-AAA0-186A1B7BE4C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A518C5B-C18E-4413-BDAC-DD2F679EC41E}" type="datetimeFigureOut">
              <a:rPr lang="en-US" smtClean="0"/>
              <a:t>2/15/2024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2999463-FE7F-49F2-AAA0-186A1B7BE4C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A518C5B-C18E-4413-BDAC-DD2F679EC41E}" type="datetimeFigureOut">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99463-FE7F-49F2-AAA0-186A1B7BE4C8}"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A518C5B-C18E-4413-BDAC-DD2F679EC41E}" type="datetimeFigureOut">
              <a:rPr lang="en-US" smtClean="0"/>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99463-FE7F-49F2-AAA0-186A1B7BE4C8}"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A518C5B-C18E-4413-BDAC-DD2F679EC41E}" type="datetimeFigureOut">
              <a:rPr lang="en-US" smtClean="0"/>
              <a:t>2/15/2024</a:t>
            </a:fld>
            <a:endParaRPr lang="en-US"/>
          </a:p>
        </p:txBody>
      </p:sp>
      <p:sp>
        <p:nvSpPr>
          <p:cNvPr id="7" name="Slide Number Placeholder 6"/>
          <p:cNvSpPr>
            <a:spLocks noGrp="1"/>
          </p:cNvSpPr>
          <p:nvPr>
            <p:ph type="sldNum" sz="quarter" idx="11"/>
          </p:nvPr>
        </p:nvSpPr>
        <p:spPr/>
        <p:txBody>
          <a:bodyPr rtlCol="0"/>
          <a:lstStyle/>
          <a:p>
            <a:fld id="{92999463-FE7F-49F2-AAA0-186A1B7BE4C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18C5B-C18E-4413-BDAC-DD2F679EC41E}" type="datetimeFigureOut">
              <a:rPr lang="en-US" smtClean="0"/>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99463-FE7F-49F2-AAA0-186A1B7BE4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A518C5B-C18E-4413-BDAC-DD2F679EC41E}" type="datetimeFigureOut">
              <a:rPr lang="en-US" smtClean="0"/>
              <a:t>2/15/2024</a:t>
            </a:fld>
            <a:endParaRPr lang="en-US"/>
          </a:p>
        </p:txBody>
      </p:sp>
      <p:sp>
        <p:nvSpPr>
          <p:cNvPr id="22" name="Slide Number Placeholder 21"/>
          <p:cNvSpPr>
            <a:spLocks noGrp="1"/>
          </p:cNvSpPr>
          <p:nvPr>
            <p:ph type="sldNum" sz="quarter" idx="15"/>
          </p:nvPr>
        </p:nvSpPr>
        <p:spPr/>
        <p:txBody>
          <a:bodyPr rtlCol="0"/>
          <a:lstStyle/>
          <a:p>
            <a:fld id="{92999463-FE7F-49F2-AAA0-186A1B7BE4C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A518C5B-C18E-4413-BDAC-DD2F679EC41E}" type="datetimeFigureOut">
              <a:rPr lang="en-US" smtClean="0"/>
              <a:t>2/15/2024</a:t>
            </a:fld>
            <a:endParaRPr lang="en-US"/>
          </a:p>
        </p:txBody>
      </p:sp>
      <p:sp>
        <p:nvSpPr>
          <p:cNvPr id="18" name="Slide Number Placeholder 17"/>
          <p:cNvSpPr>
            <a:spLocks noGrp="1"/>
          </p:cNvSpPr>
          <p:nvPr>
            <p:ph type="sldNum" sz="quarter" idx="11"/>
          </p:nvPr>
        </p:nvSpPr>
        <p:spPr/>
        <p:txBody>
          <a:bodyPr rtlCol="0"/>
          <a:lstStyle/>
          <a:p>
            <a:fld id="{92999463-FE7F-49F2-AAA0-186A1B7BE4C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A518C5B-C18E-4413-BDAC-DD2F679EC41E}" type="datetimeFigureOut">
              <a:rPr lang="en-US" smtClean="0"/>
              <a:t>2/15/2024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2999463-FE7F-49F2-AAA0-186A1B7BE4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685800"/>
            <a:ext cx="6172200" cy="1894362"/>
          </a:xfrm>
        </p:spPr>
        <p:txBody>
          <a:bodyPr/>
          <a:lstStyle/>
          <a:p>
            <a:r>
              <a:rPr lang="en-US" dirty="0" smtClean="0"/>
              <a:t>COOKR HACKATHON</a:t>
            </a:r>
            <a:endParaRPr lang="en-US" dirty="0"/>
          </a:p>
        </p:txBody>
      </p:sp>
      <p:sp>
        <p:nvSpPr>
          <p:cNvPr id="3" name="Subtitle 2"/>
          <p:cNvSpPr>
            <a:spLocks noGrp="1"/>
          </p:cNvSpPr>
          <p:nvPr>
            <p:ph type="subTitle" idx="1"/>
          </p:nvPr>
        </p:nvSpPr>
        <p:spPr>
          <a:xfrm>
            <a:off x="5943600" y="4114800"/>
            <a:ext cx="2590800" cy="1371600"/>
          </a:xfrm>
        </p:spPr>
        <p:txBody>
          <a:bodyPr/>
          <a:lstStyle/>
          <a:p>
            <a:r>
              <a:rPr lang="en-US" dirty="0" smtClean="0"/>
              <a:t>BY </a:t>
            </a:r>
          </a:p>
          <a:p>
            <a:r>
              <a:rPr lang="en-US" dirty="0" smtClean="0"/>
              <a:t>P.RAJESWARI</a:t>
            </a:r>
          </a:p>
          <a:p>
            <a:r>
              <a:rPr lang="en-US" dirty="0" smtClean="0"/>
              <a:t>S.VINOTHINI</a:t>
            </a:r>
            <a:endParaRPr lang="en-US" dirty="0"/>
          </a:p>
        </p:txBody>
      </p:sp>
    </p:spTree>
    <p:extLst>
      <p:ext uri="{BB962C8B-B14F-4D97-AF65-F5344CB8AC3E}">
        <p14:creationId xmlns:p14="http://schemas.microsoft.com/office/powerpoint/2010/main" val="391563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20782"/>
            <a:ext cx="8077200" cy="6421582"/>
          </a:xfrm>
        </p:spPr>
        <p:txBody>
          <a:bodyPr>
            <a:noAutofit/>
          </a:bodyPr>
          <a:lstStyle/>
          <a:p>
            <a:endParaRPr lang="en-US" sz="2000" dirty="0"/>
          </a:p>
          <a:p>
            <a:r>
              <a:rPr lang="en-US" sz="2000" b="1" dirty="0"/>
              <a:t>Aspect Extraction:</a:t>
            </a:r>
            <a:endParaRPr lang="en-US" sz="2000" dirty="0"/>
          </a:p>
          <a:p>
            <a:pPr lvl="1"/>
            <a:r>
              <a:rPr lang="en-US" sz="2000" dirty="0"/>
              <a:t>Identify specific aspects mentioned in the reviews (quality, timeliness, quantity in </a:t>
            </a:r>
            <a:r>
              <a:rPr lang="en-US" sz="2000" dirty="0" smtClean="0"/>
              <a:t> </a:t>
            </a:r>
            <a:r>
              <a:rPr lang="en-US" sz="2000" dirty="0"/>
              <a:t>example).</a:t>
            </a:r>
          </a:p>
          <a:p>
            <a:r>
              <a:rPr lang="en-US" sz="2000" b="1" dirty="0"/>
              <a:t>Summary Generation:</a:t>
            </a:r>
            <a:endParaRPr lang="en-US" sz="2000" dirty="0"/>
          </a:p>
          <a:p>
            <a:pPr lvl="1"/>
            <a:r>
              <a:rPr lang="en-US" sz="2000" dirty="0"/>
              <a:t>For each aspect, compile relevant sentences from reviews, emphasizing sentiment.</a:t>
            </a:r>
          </a:p>
          <a:p>
            <a:pPr lvl="1"/>
            <a:r>
              <a:rPr lang="en-US" sz="2000" dirty="0"/>
              <a:t>Combine aspect summaries to create an overall review summary.</a:t>
            </a:r>
          </a:p>
          <a:p>
            <a:r>
              <a:rPr lang="en-US" sz="2000" b="1" dirty="0"/>
              <a:t>Scoring Mechanism:</a:t>
            </a:r>
            <a:endParaRPr lang="en-US" sz="2000" dirty="0"/>
          </a:p>
          <a:p>
            <a:pPr lvl="1"/>
            <a:r>
              <a:rPr lang="en-US" sz="2000" dirty="0"/>
              <a:t>Optionally, introduce a scoring mechanism to prioritize aspects based on sentiment strength or frequency.</a:t>
            </a:r>
          </a:p>
          <a:p>
            <a:r>
              <a:rPr lang="en-US" sz="2000" b="1" dirty="0"/>
              <a:t>Testing and Refinement:</a:t>
            </a:r>
            <a:endParaRPr lang="en-US" sz="2000" dirty="0"/>
          </a:p>
          <a:p>
            <a:pPr lvl="1"/>
            <a:r>
              <a:rPr lang="en-US" sz="2000" dirty="0"/>
              <a:t>Continuously test and refine the algorithm based on new reviews to improve accuracy and relevance</a:t>
            </a:r>
            <a:r>
              <a:rPr lang="en-US" sz="2000" dirty="0" smtClean="0"/>
              <a:t>.</a:t>
            </a:r>
          </a:p>
          <a:p>
            <a:pPr marL="0" indent="0">
              <a:buNone/>
            </a:pPr>
            <a:r>
              <a:rPr lang="en-US" sz="2000" b="1" dirty="0" smtClean="0">
                <a:solidFill>
                  <a:schemeClr val="accent2">
                    <a:lumMod val="50000"/>
                  </a:schemeClr>
                </a:solidFill>
              </a:rPr>
              <a:t>Implementing </a:t>
            </a:r>
            <a:r>
              <a:rPr lang="en-US" sz="2000" b="1" dirty="0">
                <a:solidFill>
                  <a:schemeClr val="accent2">
                    <a:lumMod val="50000"/>
                  </a:schemeClr>
                </a:solidFill>
              </a:rPr>
              <a:t>this algorithm can help automate the summarization process, providing meaningful insights from the customer reviews</a:t>
            </a:r>
            <a:r>
              <a:rPr lang="en-US" sz="2000" dirty="0"/>
              <a:t>.</a:t>
            </a:r>
          </a:p>
          <a:p>
            <a:pPr lvl="1"/>
            <a:endParaRPr lang="en-US" sz="2000" dirty="0"/>
          </a:p>
          <a:p>
            <a:endParaRPr lang="en-US" sz="2000" dirty="0"/>
          </a:p>
        </p:txBody>
      </p:sp>
    </p:spTree>
    <p:extLst>
      <p:ext uri="{BB962C8B-B14F-4D97-AF65-F5344CB8AC3E}">
        <p14:creationId xmlns:p14="http://schemas.microsoft.com/office/powerpoint/2010/main" val="2567255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7467600" cy="731838"/>
          </a:xfrm>
        </p:spPr>
        <p:txBody>
          <a:bodyPr/>
          <a:lstStyle/>
          <a:p>
            <a:r>
              <a:rPr lang="en-US" dirty="0" smtClean="0"/>
              <a:t>Implementation</a:t>
            </a:r>
            <a:endParaRPr lang="en-US" dirty="0"/>
          </a:p>
        </p:txBody>
      </p:sp>
      <p:sp>
        <p:nvSpPr>
          <p:cNvPr id="3" name="Content Placeholder 2"/>
          <p:cNvSpPr>
            <a:spLocks noGrp="1"/>
          </p:cNvSpPr>
          <p:nvPr>
            <p:ph sz="quarter" idx="1"/>
          </p:nvPr>
        </p:nvSpPr>
        <p:spPr>
          <a:xfrm>
            <a:off x="457200" y="914400"/>
            <a:ext cx="7696200" cy="5486400"/>
          </a:xfrm>
        </p:spPr>
        <p:txBody>
          <a:bodyPr>
            <a:normAutofit fontScale="92500" lnSpcReduction="10000"/>
          </a:bodyPr>
          <a:lstStyle/>
          <a:p>
            <a:r>
              <a:rPr lang="en-US" sz="2200" b="1" dirty="0"/>
              <a:t>Dataset Loading and Preprocessing</a:t>
            </a:r>
            <a:r>
              <a:rPr lang="en-US" sz="2200" dirty="0"/>
              <a:t>:</a:t>
            </a:r>
          </a:p>
          <a:p>
            <a:pPr lvl="1"/>
            <a:r>
              <a:rPr lang="en-US" sz="2200" dirty="0"/>
              <a:t>The dataset containing reviews and aspects is loaded into a pandas </a:t>
            </a:r>
            <a:r>
              <a:rPr lang="en-US" sz="2200" dirty="0" err="1"/>
              <a:t>DataFrame</a:t>
            </a:r>
            <a:r>
              <a:rPr lang="en-US" sz="2200" dirty="0"/>
              <a:t>.</a:t>
            </a:r>
          </a:p>
          <a:p>
            <a:pPr lvl="1"/>
            <a:r>
              <a:rPr lang="en-US" sz="2200" dirty="0"/>
              <a:t>The reviews and aspects columns are extracted from the </a:t>
            </a:r>
            <a:r>
              <a:rPr lang="en-US" sz="2200" dirty="0" err="1"/>
              <a:t>DataFrame</a:t>
            </a:r>
            <a:r>
              <a:rPr lang="en-US" sz="2200" dirty="0"/>
              <a:t>.</a:t>
            </a:r>
          </a:p>
          <a:p>
            <a:r>
              <a:rPr lang="en-US" sz="2200" b="1" dirty="0"/>
              <a:t>Sentiment Analysis</a:t>
            </a:r>
            <a:r>
              <a:rPr lang="en-US" sz="2200" dirty="0"/>
              <a:t>:</a:t>
            </a:r>
          </a:p>
          <a:p>
            <a:pPr lvl="1"/>
            <a:r>
              <a:rPr lang="en-US" sz="2200" dirty="0"/>
              <a:t>The </a:t>
            </a:r>
            <a:r>
              <a:rPr lang="en-US" sz="2200" dirty="0" err="1"/>
              <a:t>SentimentIntensityAnalyzer</a:t>
            </a:r>
            <a:r>
              <a:rPr lang="en-US" sz="2200" dirty="0"/>
              <a:t> from NLTK is used to perform sentiment analysis on each review.</a:t>
            </a:r>
          </a:p>
          <a:p>
            <a:pPr lvl="1"/>
            <a:r>
              <a:rPr lang="en-US" sz="2200" dirty="0"/>
              <a:t>For each review, the sentiment analyzer assigns a compound score representing the overall sentiment polarity (positive, negative, or neutral).</a:t>
            </a:r>
          </a:p>
          <a:p>
            <a:r>
              <a:rPr lang="en-US" sz="2200" b="1" dirty="0"/>
              <a:t>Feature Engineering</a:t>
            </a:r>
            <a:r>
              <a:rPr lang="en-US" sz="2200" dirty="0"/>
              <a:t>:</a:t>
            </a:r>
          </a:p>
          <a:p>
            <a:pPr lvl="1"/>
            <a:r>
              <a:rPr lang="en-US" sz="2200" dirty="0"/>
              <a:t>The review text and its corresponding sentiment score are combined to create feature vectors. This is done by appending the sentiment score to each review text.</a:t>
            </a:r>
          </a:p>
          <a:p>
            <a:pPr lvl="1"/>
            <a:r>
              <a:rPr lang="en-US" sz="2200" dirty="0"/>
              <a:t>These feature vectors are used as input data for training the classification model.</a:t>
            </a:r>
          </a:p>
          <a:p>
            <a:endParaRPr lang="en-US" dirty="0"/>
          </a:p>
        </p:txBody>
      </p:sp>
    </p:spTree>
    <p:extLst>
      <p:ext uri="{BB962C8B-B14F-4D97-AF65-F5344CB8AC3E}">
        <p14:creationId xmlns:p14="http://schemas.microsoft.com/office/powerpoint/2010/main" val="2468787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a:t>Model Training and Evaluation</a:t>
            </a:r>
            <a:r>
              <a:rPr lang="en-US" dirty="0"/>
              <a:t>:</a:t>
            </a:r>
          </a:p>
          <a:p>
            <a:pPr lvl="1"/>
            <a:r>
              <a:rPr lang="en-US" dirty="0"/>
              <a:t>The dataset is split into training and testing sets using the </a:t>
            </a:r>
            <a:r>
              <a:rPr lang="en-US" dirty="0" err="1"/>
              <a:t>train_test_split</a:t>
            </a:r>
            <a:r>
              <a:rPr lang="en-US" dirty="0"/>
              <a:t> function from </a:t>
            </a:r>
            <a:r>
              <a:rPr lang="en-US" dirty="0" err="1"/>
              <a:t>scikit</a:t>
            </a:r>
            <a:r>
              <a:rPr lang="en-US" dirty="0"/>
              <a:t>-learn.</a:t>
            </a:r>
          </a:p>
          <a:p>
            <a:pPr lvl="1"/>
            <a:r>
              <a:rPr lang="en-US" dirty="0"/>
              <a:t>The review text and sentiment feature vectors are converted into numerical representations using </a:t>
            </a:r>
            <a:r>
              <a:rPr lang="en-US" dirty="0" err="1"/>
              <a:t>CountVectorizer</a:t>
            </a:r>
            <a:r>
              <a:rPr lang="en-US" dirty="0"/>
              <a:t>.</a:t>
            </a:r>
          </a:p>
          <a:p>
            <a:pPr lvl="1"/>
            <a:r>
              <a:rPr lang="en-US" dirty="0"/>
              <a:t>A Random Forest classifier is trained on the training data to predict the aspects based on the review text and sentiment features.</a:t>
            </a:r>
          </a:p>
          <a:p>
            <a:pPr lvl="1"/>
            <a:r>
              <a:rPr lang="en-US" dirty="0"/>
              <a:t>The trained classifier is used to predict aspects for the test set.</a:t>
            </a:r>
          </a:p>
          <a:p>
            <a:pPr lvl="1"/>
            <a:r>
              <a:rPr lang="en-US" dirty="0"/>
              <a:t>The accuracy of the model is evaluated using the </a:t>
            </a:r>
            <a:r>
              <a:rPr lang="en-US" dirty="0" err="1"/>
              <a:t>accuracy_score</a:t>
            </a:r>
            <a:r>
              <a:rPr lang="en-US" dirty="0"/>
              <a:t> and </a:t>
            </a:r>
            <a:r>
              <a:rPr lang="en-US" dirty="0" err="1"/>
              <a:t>classification_report</a:t>
            </a:r>
            <a:r>
              <a:rPr lang="en-US" dirty="0"/>
              <a:t> functions from </a:t>
            </a:r>
            <a:r>
              <a:rPr lang="en-US" dirty="0" err="1"/>
              <a:t>scikit</a:t>
            </a:r>
            <a:r>
              <a:rPr lang="en-US" dirty="0"/>
              <a:t>-learn, which provide metrics such as precision, recall, and F1-score for each aspect category.</a:t>
            </a:r>
          </a:p>
          <a:p>
            <a:endParaRPr lang="en-US" dirty="0"/>
          </a:p>
        </p:txBody>
      </p:sp>
    </p:spTree>
    <p:extLst>
      <p:ext uri="{BB962C8B-B14F-4D97-AF65-F5344CB8AC3E}">
        <p14:creationId xmlns:p14="http://schemas.microsoft.com/office/powerpoint/2010/main" val="231020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sz="quarter" idx="1"/>
          </p:nvPr>
        </p:nvSpPr>
        <p:spPr/>
        <p:txBody>
          <a:bodyPr/>
          <a:lstStyle/>
          <a:p>
            <a:r>
              <a:rPr lang="en-US" dirty="0" smtClean="0"/>
              <a:t>Enhancing </a:t>
            </a:r>
            <a:r>
              <a:rPr lang="en-US" dirty="0"/>
              <a:t>Kitchen Performance with Review Summaries</a:t>
            </a:r>
          </a:p>
          <a:p>
            <a:endParaRPr lang="en-US" dirty="0"/>
          </a:p>
          <a:p>
            <a:pPr marL="365760" lvl="1" indent="0">
              <a:buNone/>
            </a:pPr>
            <a:r>
              <a:rPr lang="en-US" dirty="0"/>
              <a:t>Description: Cooks and chefs can use brief summaries of customer reviews to understand what diners like and where improvements are needed. By spotting trends like good quality or slow delivery, they can decide on menu changes and service upgrades. This helps them fix issues like portion sizes and keep customers happy. Review summaries give kitchen staff the tools to always improve and meet customer needs.</a:t>
            </a:r>
          </a:p>
        </p:txBody>
      </p:sp>
    </p:spTree>
    <p:extLst>
      <p:ext uri="{BB962C8B-B14F-4D97-AF65-F5344CB8AC3E}">
        <p14:creationId xmlns:p14="http://schemas.microsoft.com/office/powerpoint/2010/main" val="89340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579438"/>
          </a:xfrm>
        </p:spPr>
        <p:txBody>
          <a:bodyPr/>
          <a:lstStyle/>
          <a:p>
            <a:r>
              <a:rPr lang="en-US" dirty="0" smtClean="0"/>
              <a:t>Challenges</a:t>
            </a:r>
            <a:endParaRPr lang="en-US" dirty="0"/>
          </a:p>
        </p:txBody>
      </p:sp>
      <p:sp>
        <p:nvSpPr>
          <p:cNvPr id="3" name="Content Placeholder 2"/>
          <p:cNvSpPr>
            <a:spLocks noGrp="1"/>
          </p:cNvSpPr>
          <p:nvPr>
            <p:ph sz="quarter" idx="1"/>
          </p:nvPr>
        </p:nvSpPr>
        <p:spPr>
          <a:xfrm>
            <a:off x="533400" y="1219200"/>
            <a:ext cx="7467600" cy="4873752"/>
          </a:xfrm>
        </p:spPr>
        <p:txBody>
          <a:bodyPr>
            <a:normAutofit/>
          </a:bodyPr>
          <a:lstStyle/>
          <a:p>
            <a:r>
              <a:rPr lang="en-US" sz="2000" b="1" dirty="0"/>
              <a:t>Understanding Feelings</a:t>
            </a:r>
            <a:r>
              <a:rPr lang="en-US" sz="2000" dirty="0"/>
              <a:t>: </a:t>
            </a:r>
            <a:endParaRPr lang="en-US" sz="2000" dirty="0" smtClean="0"/>
          </a:p>
          <a:p>
            <a:pPr marL="365760" lvl="1" indent="0">
              <a:buNone/>
            </a:pPr>
            <a:r>
              <a:rPr lang="en-US" sz="2000" dirty="0" smtClean="0"/>
              <a:t>Sentiment </a:t>
            </a:r>
            <a:r>
              <a:rPr lang="en-US" sz="2000" dirty="0"/>
              <a:t>analysis is about teaching computers to understand emotions in text. But sometimes, it's hard even for humans to figure out if someone is happy, sad, or neutral just from what they've written. So, teaching a computer to do this accurately is a big challenge</a:t>
            </a:r>
            <a:r>
              <a:rPr lang="en-US" sz="2000" dirty="0" smtClean="0"/>
              <a:t>.</a:t>
            </a:r>
          </a:p>
          <a:p>
            <a:pPr marL="365760" lvl="1" indent="0">
              <a:buNone/>
            </a:pPr>
            <a:endParaRPr lang="en-US" sz="1700" b="1" dirty="0" smtClean="0"/>
          </a:p>
          <a:p>
            <a:r>
              <a:rPr lang="en-US" sz="2000" b="1" dirty="0" smtClean="0"/>
              <a:t>Dealing </a:t>
            </a:r>
            <a:r>
              <a:rPr lang="en-US" sz="2000" b="1" dirty="0"/>
              <a:t>with Different Ways of Saying Things</a:t>
            </a:r>
            <a:r>
              <a:rPr lang="en-US" sz="2000" dirty="0"/>
              <a:t>: </a:t>
            </a:r>
            <a:endParaRPr lang="en-US" sz="2000" dirty="0" smtClean="0"/>
          </a:p>
          <a:p>
            <a:pPr marL="365760" lvl="1" indent="0">
              <a:buNone/>
            </a:pPr>
            <a:r>
              <a:rPr lang="en-US" sz="2000" dirty="0" smtClean="0"/>
              <a:t>People </a:t>
            </a:r>
            <a:r>
              <a:rPr lang="en-US" sz="2000" dirty="0"/>
              <a:t>express themselves in all sorts of ways, using different words and phrases. Some might say "the food was great," while others might say "the food was amazing." The computer needs to recognize that these mean the same thing and treat them the same way</a:t>
            </a:r>
            <a:r>
              <a:rPr lang="en-US" sz="2000" dirty="0" smtClean="0"/>
              <a:t>.</a:t>
            </a:r>
          </a:p>
          <a:p>
            <a:endParaRPr lang="en-US" sz="2000" dirty="0"/>
          </a:p>
          <a:p>
            <a:endParaRPr lang="en-US" sz="2000" dirty="0"/>
          </a:p>
          <a:p>
            <a:endParaRPr lang="en-US" dirty="0"/>
          </a:p>
        </p:txBody>
      </p:sp>
    </p:spTree>
    <p:extLst>
      <p:ext uri="{BB962C8B-B14F-4D97-AF65-F5344CB8AC3E}">
        <p14:creationId xmlns:p14="http://schemas.microsoft.com/office/powerpoint/2010/main" val="3348597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467600" cy="5562600"/>
          </a:xfrm>
        </p:spPr>
        <p:txBody>
          <a:bodyPr/>
          <a:lstStyle/>
          <a:p>
            <a:endParaRPr lang="en-US" sz="2000" b="1" dirty="0" smtClean="0"/>
          </a:p>
          <a:p>
            <a:r>
              <a:rPr lang="en-US" sz="2000" b="1" dirty="0"/>
              <a:t>Handling Complicated Language</a:t>
            </a:r>
            <a:r>
              <a:rPr lang="en-US" sz="2000" dirty="0"/>
              <a:t>: </a:t>
            </a:r>
          </a:p>
          <a:p>
            <a:pPr marL="365760" lvl="1" indent="0">
              <a:buNone/>
            </a:pPr>
            <a:r>
              <a:rPr lang="en-US" sz="2000" dirty="0"/>
              <a:t>People often use sarcasm or humor in their reviews, which can confuse the computer. For example, someone might write "the food took forever to arrive, but it was totally worth the wait!" The computer needs to understand that even though they said it took a long time, they still liked it.</a:t>
            </a:r>
          </a:p>
          <a:p>
            <a:endParaRPr lang="en-US" sz="2000" b="1" dirty="0"/>
          </a:p>
          <a:p>
            <a:r>
              <a:rPr lang="en-US" sz="2000" b="1" dirty="0" smtClean="0"/>
              <a:t>Improving </a:t>
            </a:r>
            <a:r>
              <a:rPr lang="en-US" sz="2000" b="1" dirty="0"/>
              <a:t>Accuracy Over Time</a:t>
            </a:r>
            <a:r>
              <a:rPr lang="en-US" sz="2000" dirty="0" smtClean="0"/>
              <a:t>:</a:t>
            </a:r>
          </a:p>
          <a:p>
            <a:pPr marL="365760" lvl="1" indent="0">
              <a:buNone/>
            </a:pPr>
            <a:r>
              <a:rPr lang="en-US" sz="2000" dirty="0" smtClean="0"/>
              <a:t> </a:t>
            </a:r>
            <a:r>
              <a:rPr lang="en-US" sz="2000" dirty="0"/>
              <a:t>Sentiment analysis isn't perfect right from the start. It needs lots of examples to learn from and get better over time. This means constantly updating and improving the system based on feedback and new data.</a:t>
            </a:r>
          </a:p>
          <a:p>
            <a:endParaRPr lang="en-US" dirty="0"/>
          </a:p>
        </p:txBody>
      </p:sp>
    </p:spTree>
    <p:extLst>
      <p:ext uri="{BB962C8B-B14F-4D97-AF65-F5344CB8AC3E}">
        <p14:creationId xmlns:p14="http://schemas.microsoft.com/office/powerpoint/2010/main" val="544419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2800" dirty="0" smtClean="0"/>
              <a:t>THANK </a:t>
            </a:r>
          </a:p>
          <a:p>
            <a:pPr marL="0" indent="0" algn="ctr">
              <a:buNone/>
            </a:pPr>
            <a:r>
              <a:rPr lang="en-US" sz="2800" dirty="0" smtClean="0"/>
              <a:t>YOU</a:t>
            </a:r>
            <a:endParaRPr lang="en-US" sz="2800" dirty="0"/>
          </a:p>
        </p:txBody>
      </p:sp>
    </p:spTree>
    <p:extLst>
      <p:ext uri="{BB962C8B-B14F-4D97-AF65-F5344CB8AC3E}">
        <p14:creationId xmlns:p14="http://schemas.microsoft.com/office/powerpoint/2010/main" val="488611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579438"/>
          </a:xfrm>
        </p:spPr>
        <p:txBody>
          <a:bodyPr/>
          <a:lstStyle/>
          <a:p>
            <a:r>
              <a:rPr lang="en-US" dirty="0" smtClean="0"/>
              <a:t> </a:t>
            </a:r>
            <a:r>
              <a:rPr lang="en-US" smtClean="0"/>
              <a:t>Problem statement </a:t>
            </a:r>
            <a:endParaRPr lang="en-US" dirty="0"/>
          </a:p>
        </p:txBody>
      </p:sp>
      <p:sp>
        <p:nvSpPr>
          <p:cNvPr id="3" name="Content Placeholder 2"/>
          <p:cNvSpPr>
            <a:spLocks noGrp="1"/>
          </p:cNvSpPr>
          <p:nvPr>
            <p:ph sz="quarter" idx="1"/>
          </p:nvPr>
        </p:nvSpPr>
        <p:spPr>
          <a:xfrm>
            <a:off x="457200" y="1295400"/>
            <a:ext cx="7467600" cy="4873752"/>
          </a:xfrm>
        </p:spPr>
        <p:txBody>
          <a:bodyPr>
            <a:normAutofit/>
          </a:bodyPr>
          <a:lstStyle/>
          <a:p>
            <a:r>
              <a:rPr lang="en-US" sz="2000" dirty="0"/>
              <a:t>Statement - </a:t>
            </a:r>
            <a:r>
              <a:rPr lang="en-US" sz="2000" b="1" dirty="0">
                <a:solidFill>
                  <a:schemeClr val="accent2">
                    <a:lumMod val="50000"/>
                  </a:schemeClr>
                </a:solidFill>
              </a:rPr>
              <a:t>Item </a:t>
            </a:r>
            <a:r>
              <a:rPr lang="en-US" sz="2000" b="1" dirty="0" smtClean="0">
                <a:solidFill>
                  <a:schemeClr val="accent2">
                    <a:lumMod val="50000"/>
                  </a:schemeClr>
                </a:solidFill>
              </a:rPr>
              <a:t>Categorization.</a:t>
            </a:r>
          </a:p>
          <a:p>
            <a:pPr marL="0" indent="0">
              <a:buNone/>
            </a:pPr>
            <a:r>
              <a:rPr lang="en-US" sz="2000" dirty="0" smtClean="0"/>
              <a:t>    Description</a:t>
            </a:r>
            <a:r>
              <a:rPr lang="en-US" sz="2000" dirty="0"/>
              <a:t>: Create a model or research the necessary steps to create a model </a:t>
            </a:r>
            <a:r>
              <a:rPr lang="en-US" sz="2000" dirty="0" smtClean="0"/>
              <a:t>for categorizing </a:t>
            </a:r>
            <a:r>
              <a:rPr lang="en-US" sz="2000" dirty="0"/>
              <a:t>items. When the cook adds an item to their kitchen, it should be </a:t>
            </a:r>
            <a:r>
              <a:rPr lang="en-US" sz="2000" dirty="0" smtClean="0"/>
              <a:t>automatically categorized </a:t>
            </a:r>
            <a:r>
              <a:rPr lang="en-US" sz="2000" dirty="0"/>
              <a:t>into multiple categories. We can provide the sample data for this to train the model.</a:t>
            </a:r>
          </a:p>
          <a:p>
            <a:pPr marL="0" indent="0">
              <a:buNone/>
            </a:pPr>
            <a:r>
              <a:rPr lang="en-US" sz="2000" dirty="0"/>
              <a:t>For instance:</a:t>
            </a:r>
          </a:p>
          <a:p>
            <a:pPr marL="365760" lvl="1" indent="0">
              <a:buNone/>
            </a:pPr>
            <a:r>
              <a:rPr lang="en-US" sz="2000" dirty="0"/>
              <a:t>• Idly - South Indian, Protein Rich, Breakfast, Baked Items etc.</a:t>
            </a:r>
          </a:p>
          <a:p>
            <a:pPr marL="365760" lvl="1" indent="0">
              <a:buNone/>
            </a:pPr>
            <a:r>
              <a:rPr lang="en-US" sz="2000" dirty="0"/>
              <a:t>• Chicken </a:t>
            </a:r>
            <a:r>
              <a:rPr lang="en-US" sz="2000" dirty="0" err="1"/>
              <a:t>Vindaloo</a:t>
            </a:r>
            <a:r>
              <a:rPr lang="en-US" sz="2000" dirty="0"/>
              <a:t> - North India, Punjabi, Non-Veg, Chicken, Protein Rich etc.</a:t>
            </a:r>
          </a:p>
          <a:p>
            <a:pPr marL="365760" lvl="1" indent="0">
              <a:buNone/>
            </a:pPr>
            <a:r>
              <a:rPr lang="en-US" sz="2000" dirty="0"/>
              <a:t>• </a:t>
            </a:r>
            <a:r>
              <a:rPr lang="en-US" sz="2000" dirty="0" err="1"/>
              <a:t>Ragi</a:t>
            </a:r>
            <a:r>
              <a:rPr lang="en-US" sz="2000" dirty="0"/>
              <a:t> </a:t>
            </a:r>
            <a:r>
              <a:rPr lang="en-US" sz="2000" dirty="0" err="1"/>
              <a:t>Dosa</a:t>
            </a:r>
            <a:r>
              <a:rPr lang="en-US" sz="2000" dirty="0"/>
              <a:t> - South Indian, Diabetic Friendly, Millet Based, Pregnancy friendly</a:t>
            </a:r>
          </a:p>
          <a:p>
            <a:pPr marL="365760" lvl="1" indent="0">
              <a:buNone/>
            </a:pPr>
            <a:r>
              <a:rPr lang="en-US" sz="2000" dirty="0"/>
              <a:t>etc.</a:t>
            </a:r>
          </a:p>
        </p:txBody>
      </p:sp>
    </p:spTree>
    <p:extLst>
      <p:ext uri="{BB962C8B-B14F-4D97-AF65-F5344CB8AC3E}">
        <p14:creationId xmlns:p14="http://schemas.microsoft.com/office/powerpoint/2010/main" val="5907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503238"/>
          </a:xfrm>
        </p:spPr>
        <p:txBody>
          <a:bodyPr>
            <a:normAutofit fontScale="90000"/>
          </a:bodyPr>
          <a:lstStyle/>
          <a:p>
            <a:r>
              <a:rPr lang="en-US" dirty="0" smtClean="0"/>
              <a:t>Approach</a:t>
            </a:r>
            <a:endParaRPr lang="en-US" dirty="0"/>
          </a:p>
        </p:txBody>
      </p:sp>
      <p:sp>
        <p:nvSpPr>
          <p:cNvPr id="3" name="Content Placeholder 2"/>
          <p:cNvSpPr>
            <a:spLocks noGrp="1"/>
          </p:cNvSpPr>
          <p:nvPr>
            <p:ph sz="quarter" idx="1"/>
          </p:nvPr>
        </p:nvSpPr>
        <p:spPr>
          <a:xfrm>
            <a:off x="533400" y="1295400"/>
            <a:ext cx="7467600" cy="5181600"/>
          </a:xfrm>
        </p:spPr>
        <p:txBody>
          <a:bodyPr>
            <a:normAutofit/>
          </a:bodyPr>
          <a:lstStyle/>
          <a:p>
            <a:r>
              <a:rPr lang="en-US" sz="2000" b="1" dirty="0"/>
              <a:t>Define Categories:</a:t>
            </a:r>
            <a:r>
              <a:rPr lang="en-US" sz="2000" dirty="0"/>
              <a:t> Identify the categories you want to classify items into, based on your requirements (e.g., cuisine type, dietary attributes, meal type).</a:t>
            </a:r>
          </a:p>
          <a:p>
            <a:r>
              <a:rPr lang="en-US" sz="2000" b="1" dirty="0"/>
              <a:t>Collect Data:</a:t>
            </a:r>
            <a:r>
              <a:rPr lang="en-US" sz="2000" dirty="0"/>
              <a:t> Gather a diverse dataset with examples of items and their corresponding categories. Ensure the dataset covers a wide range of scenarios.</a:t>
            </a:r>
          </a:p>
          <a:p>
            <a:r>
              <a:rPr lang="en-US" sz="2000" b="1" dirty="0"/>
              <a:t>Preprocess Data:</a:t>
            </a:r>
            <a:r>
              <a:rPr lang="en-US" sz="2000" dirty="0"/>
              <a:t> Clean and preprocess the data. This may involve removing irrelevant information, standardizing text formats, and handling missing values.</a:t>
            </a:r>
          </a:p>
          <a:p>
            <a:r>
              <a:rPr lang="en-US" sz="2000" b="1" dirty="0"/>
              <a:t>Feature Extraction:</a:t>
            </a:r>
            <a:r>
              <a:rPr lang="en-US" sz="2000" dirty="0"/>
              <a:t> Represent each item with relevant features. This could involve using natural language processing (NLP) techniques to extract key words or phrases related to the item's characteristics.</a:t>
            </a:r>
          </a:p>
          <a:p>
            <a:endParaRPr lang="en-US" b="1" dirty="0"/>
          </a:p>
        </p:txBody>
      </p:sp>
    </p:spTree>
    <p:extLst>
      <p:ext uri="{BB962C8B-B14F-4D97-AF65-F5344CB8AC3E}">
        <p14:creationId xmlns:p14="http://schemas.microsoft.com/office/powerpoint/2010/main" val="2239715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000" b="1" dirty="0"/>
              <a:t>Build Model:</a:t>
            </a:r>
            <a:r>
              <a:rPr lang="en-US" sz="2000" dirty="0"/>
              <a:t> Choose a machine learning model suitable for multi-label classification (since an item can belong to multiple categories). Common models include neural networks (such as LSTM or Transformer models) </a:t>
            </a:r>
          </a:p>
          <a:p>
            <a:r>
              <a:rPr lang="en-US" sz="2000" b="1" dirty="0"/>
              <a:t>Train Model:</a:t>
            </a:r>
            <a:r>
              <a:rPr lang="en-US" sz="2000" dirty="0"/>
              <a:t> Train the model using your preprocessed dataset. Fine-tune </a:t>
            </a:r>
            <a:r>
              <a:rPr lang="en-US" sz="2000" dirty="0" err="1"/>
              <a:t>hyperparameters</a:t>
            </a:r>
            <a:r>
              <a:rPr lang="en-US" sz="2000" dirty="0"/>
              <a:t> and evaluate performance using metrics like precision, recall, and F1 score</a:t>
            </a:r>
            <a:r>
              <a:rPr lang="en-US" sz="2000" dirty="0" smtClean="0"/>
              <a:t>.</a:t>
            </a:r>
            <a:r>
              <a:rPr lang="en-US" sz="2000" b="1" dirty="0"/>
              <a:t> </a:t>
            </a:r>
            <a:endParaRPr lang="en-US" sz="2000" b="1" dirty="0" smtClean="0"/>
          </a:p>
          <a:p>
            <a:r>
              <a:rPr lang="en-US" sz="2000" b="1" dirty="0" smtClean="0"/>
              <a:t>Testing</a:t>
            </a:r>
            <a:r>
              <a:rPr lang="en-US" sz="2000" b="1" dirty="0"/>
              <a:t>:</a:t>
            </a:r>
            <a:r>
              <a:rPr lang="en-US" sz="2000" dirty="0"/>
              <a:t> Rigorously test the system to handle edge cases and ensure robust performance in a real-world kitchen setting.</a:t>
            </a:r>
            <a:endParaRPr lang="en-US" sz="2000" dirty="0"/>
          </a:p>
        </p:txBody>
      </p:sp>
    </p:spTree>
    <p:extLst>
      <p:ext uri="{BB962C8B-B14F-4D97-AF65-F5344CB8AC3E}">
        <p14:creationId xmlns:p14="http://schemas.microsoft.com/office/powerpoint/2010/main" val="37412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467600" cy="503238"/>
          </a:xfrm>
        </p:spPr>
        <p:txBody>
          <a:bodyPr>
            <a:normAutofit fontScale="90000"/>
          </a:bodyPr>
          <a:lstStyle/>
          <a:p>
            <a:r>
              <a:rPr lang="en-US" dirty="0" smtClean="0"/>
              <a:t>Use cases</a:t>
            </a:r>
            <a:endParaRPr lang="en-US" dirty="0"/>
          </a:p>
        </p:txBody>
      </p:sp>
      <p:sp>
        <p:nvSpPr>
          <p:cNvPr id="3" name="Content Placeholder 2"/>
          <p:cNvSpPr>
            <a:spLocks noGrp="1"/>
          </p:cNvSpPr>
          <p:nvPr>
            <p:ph sz="quarter" idx="1"/>
          </p:nvPr>
        </p:nvSpPr>
        <p:spPr>
          <a:xfrm>
            <a:off x="381000" y="838200"/>
            <a:ext cx="8382000" cy="5486400"/>
          </a:xfrm>
        </p:spPr>
        <p:txBody>
          <a:bodyPr>
            <a:normAutofit/>
          </a:bodyPr>
          <a:lstStyle/>
          <a:p>
            <a:r>
              <a:rPr lang="en-US" sz="2000" dirty="0"/>
              <a:t>Personalized Culinary </a:t>
            </a:r>
            <a:r>
              <a:rPr lang="en-US" sz="2000" dirty="0" smtClean="0"/>
              <a:t>Recommendations</a:t>
            </a:r>
          </a:p>
          <a:p>
            <a:pPr marL="365760" lvl="1" indent="0">
              <a:buNone/>
            </a:pPr>
            <a:r>
              <a:rPr lang="en-US" sz="2000" dirty="0" smtClean="0"/>
              <a:t>Enhancing </a:t>
            </a:r>
            <a:r>
              <a:rPr lang="en-US" sz="2000" dirty="0"/>
              <a:t>culinary experiences through personalized recommendations: categorizing kitchen items enables tailored suggestions based on user preferences. By accurately identifying items like Idly or </a:t>
            </a:r>
            <a:r>
              <a:rPr lang="en-US" sz="2000" dirty="0" err="1"/>
              <a:t>Ragi</a:t>
            </a:r>
            <a:r>
              <a:rPr lang="en-US" sz="2000" dirty="0"/>
              <a:t> </a:t>
            </a:r>
            <a:r>
              <a:rPr lang="en-US" sz="2000" dirty="0" err="1"/>
              <a:t>Dosa</a:t>
            </a:r>
            <a:r>
              <a:rPr lang="en-US" sz="2000" dirty="0"/>
              <a:t>, aligned with South Indian or millet-based diets, users receive content that matches their culinary interests and dietary needs. This approach fosters engagement and loyalty by delivering relevant recommendations, promoting satisfaction and user engagement</a:t>
            </a:r>
            <a:r>
              <a:rPr lang="en-US" sz="2000" dirty="0" smtClean="0"/>
              <a:t>.</a:t>
            </a:r>
          </a:p>
          <a:p>
            <a:r>
              <a:rPr lang="en-US" sz="2000" dirty="0"/>
              <a:t>Culinary Insights</a:t>
            </a:r>
          </a:p>
          <a:p>
            <a:pPr marL="365760" lvl="1" indent="0">
              <a:buNone/>
            </a:pPr>
            <a:r>
              <a:rPr lang="en-US" sz="2000" dirty="0"/>
              <a:t>Automating item categorization using sample data allows chefs to prioritize dishes aligned with popular preferences, optimizing resource allocation and enhancing satisfaction. Insights into trends and preferences empower chefs to innovate menus and meet evolving demands, optimizing operations and delivering tailored experiences to customers.</a:t>
            </a:r>
          </a:p>
          <a:p>
            <a:pPr marL="365760" lvl="1" indent="0">
              <a:buNone/>
            </a:pPr>
            <a:endParaRPr lang="en-US" sz="2000" dirty="0"/>
          </a:p>
        </p:txBody>
      </p:sp>
    </p:spTree>
    <p:extLst>
      <p:ext uri="{BB962C8B-B14F-4D97-AF65-F5344CB8AC3E}">
        <p14:creationId xmlns:p14="http://schemas.microsoft.com/office/powerpoint/2010/main" val="3961370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79438"/>
          </a:xfrm>
        </p:spPr>
        <p:txBody>
          <a:bodyPr/>
          <a:lstStyle/>
          <a:p>
            <a:r>
              <a:rPr lang="en-US" dirty="0" smtClean="0"/>
              <a:t>challenges</a:t>
            </a:r>
            <a:endParaRPr lang="en-US" dirty="0"/>
          </a:p>
        </p:txBody>
      </p:sp>
      <p:sp>
        <p:nvSpPr>
          <p:cNvPr id="3" name="Content Placeholder 2"/>
          <p:cNvSpPr>
            <a:spLocks noGrp="1"/>
          </p:cNvSpPr>
          <p:nvPr>
            <p:ph sz="quarter" idx="1"/>
          </p:nvPr>
        </p:nvSpPr>
        <p:spPr>
          <a:xfrm>
            <a:off x="381000" y="990600"/>
            <a:ext cx="7924800" cy="5486400"/>
          </a:xfrm>
        </p:spPr>
        <p:txBody>
          <a:bodyPr>
            <a:normAutofit/>
          </a:bodyPr>
          <a:lstStyle/>
          <a:p>
            <a:r>
              <a:rPr lang="en-US" b="1" dirty="0">
                <a:solidFill>
                  <a:schemeClr val="accent2">
                    <a:lumMod val="50000"/>
                  </a:schemeClr>
                </a:solidFill>
              </a:rPr>
              <a:t>Data Collection Challenges</a:t>
            </a:r>
            <a:r>
              <a:rPr lang="en-US" dirty="0"/>
              <a:t>:</a:t>
            </a:r>
          </a:p>
          <a:p>
            <a:pPr>
              <a:buFont typeface="Wingdings" pitchFamily="2" charset="2"/>
              <a:buChar char="Ø"/>
            </a:pPr>
            <a:r>
              <a:rPr lang="en-US" sz="2200" b="1" dirty="0"/>
              <a:t>Data Availability</a:t>
            </a:r>
            <a:r>
              <a:rPr lang="en-US" sz="2200" dirty="0" smtClean="0"/>
              <a:t>:</a:t>
            </a:r>
          </a:p>
          <a:p>
            <a:pPr marL="365760" lvl="1" indent="0">
              <a:buNone/>
            </a:pPr>
            <a:r>
              <a:rPr lang="en-US" sz="1900" dirty="0" smtClean="0"/>
              <a:t> </a:t>
            </a:r>
            <a:r>
              <a:rPr lang="en-US" sz="1900" dirty="0"/>
              <a:t>Finding comprehensive and diverse datasets that cover a wide range of food items and their associated categories can be challenging. Many existing datasets may focus on specific cuisines or food types, leading to limited coverage.</a:t>
            </a:r>
          </a:p>
          <a:p>
            <a:pPr>
              <a:buFont typeface="Wingdings" pitchFamily="2" charset="2"/>
              <a:buChar char="Ø"/>
            </a:pPr>
            <a:r>
              <a:rPr lang="en-US" sz="2200" b="1" dirty="0"/>
              <a:t>Data Quality</a:t>
            </a:r>
            <a:r>
              <a:rPr lang="en-US" sz="2200" dirty="0"/>
              <a:t>: </a:t>
            </a:r>
            <a:endParaRPr lang="en-US" sz="2200" dirty="0" smtClean="0"/>
          </a:p>
          <a:p>
            <a:pPr marL="365760" lvl="1" indent="0">
              <a:buNone/>
            </a:pPr>
            <a:r>
              <a:rPr lang="en-US" sz="1900" dirty="0" smtClean="0"/>
              <a:t>Ensuring </a:t>
            </a:r>
            <a:r>
              <a:rPr lang="en-US" sz="1900" dirty="0"/>
              <a:t>the accuracy and completeness of the dataset is crucial. Incorrect or inconsistent labeling of food items can lead to errors in model training and prediction. Manual </a:t>
            </a:r>
            <a:r>
              <a:rPr lang="en-US" sz="1900" dirty="0" err="1"/>
              <a:t>curation</a:t>
            </a:r>
            <a:r>
              <a:rPr lang="en-US" sz="1900" dirty="0"/>
              <a:t> of data may be necessary to address this issue.</a:t>
            </a:r>
          </a:p>
          <a:p>
            <a:pPr>
              <a:buFont typeface="Wingdings" pitchFamily="2" charset="2"/>
              <a:buChar char="Ø"/>
            </a:pPr>
            <a:r>
              <a:rPr lang="en-US" sz="2200" b="1" dirty="0"/>
              <a:t>Multi-label Classification</a:t>
            </a:r>
            <a:r>
              <a:rPr lang="en-US" sz="2200" dirty="0"/>
              <a:t>: </a:t>
            </a:r>
            <a:endParaRPr lang="en-US" sz="2200" dirty="0" smtClean="0"/>
          </a:p>
          <a:p>
            <a:pPr marL="365760" lvl="1" indent="0">
              <a:buNone/>
            </a:pPr>
            <a:r>
              <a:rPr lang="en-US" sz="1900" dirty="0" smtClean="0"/>
              <a:t>Categorizing </a:t>
            </a:r>
            <a:r>
              <a:rPr lang="en-US" sz="1900" dirty="0"/>
              <a:t>items into multiple categories introduces complexity to the dataset. Ensuring that each item is accurately labeled with all relevant categories requires careful annotation and validation.</a:t>
            </a:r>
          </a:p>
          <a:p>
            <a:pPr marL="365760" lvl="1" indent="0">
              <a:buNone/>
            </a:pPr>
            <a:endParaRPr lang="en-US" dirty="0"/>
          </a:p>
        </p:txBody>
      </p:sp>
    </p:spTree>
    <p:extLst>
      <p:ext uri="{BB962C8B-B14F-4D97-AF65-F5344CB8AC3E}">
        <p14:creationId xmlns:p14="http://schemas.microsoft.com/office/powerpoint/2010/main" val="3937689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
            <a:ext cx="8001000" cy="6397752"/>
          </a:xfrm>
        </p:spPr>
        <p:txBody>
          <a:bodyPr>
            <a:normAutofit/>
          </a:bodyPr>
          <a:lstStyle/>
          <a:p>
            <a:r>
              <a:rPr lang="en-US" sz="2000" b="1" dirty="0"/>
              <a:t>Accuracy Challenges</a:t>
            </a:r>
            <a:r>
              <a:rPr lang="en-US" sz="2000" dirty="0"/>
              <a:t>:</a:t>
            </a:r>
          </a:p>
          <a:p>
            <a:pPr>
              <a:buFont typeface="Wingdings" pitchFamily="2" charset="2"/>
              <a:buChar char="Ø"/>
            </a:pPr>
            <a:r>
              <a:rPr lang="en-US" sz="2000" b="1" dirty="0"/>
              <a:t>Ambiguity in Categories</a:t>
            </a:r>
            <a:r>
              <a:rPr lang="en-US" sz="2000" dirty="0" smtClean="0"/>
              <a:t>:</a:t>
            </a:r>
          </a:p>
          <a:p>
            <a:pPr marL="365760" lvl="1" indent="0">
              <a:buNone/>
            </a:pPr>
            <a:r>
              <a:rPr lang="en-US" sz="2000" dirty="0" smtClean="0"/>
              <a:t> </a:t>
            </a:r>
            <a:r>
              <a:rPr lang="en-US" sz="2000" dirty="0"/>
              <a:t>Some food items may belong to multiple categories, and the boundaries between categories may be fuzzy. For example, determining whether a dish is "Protein Rich" or "Non-Veg" can be subjective and may vary depending on cultural or dietary preferences.</a:t>
            </a:r>
          </a:p>
          <a:p>
            <a:pPr>
              <a:buFont typeface="Wingdings" pitchFamily="2" charset="2"/>
              <a:buChar char="Ø"/>
            </a:pPr>
            <a:r>
              <a:rPr lang="en-US" sz="2000" b="1" dirty="0"/>
              <a:t>Fine-grained Classification</a:t>
            </a:r>
            <a:r>
              <a:rPr lang="en-US" sz="2000" dirty="0" smtClean="0"/>
              <a:t>:</a:t>
            </a:r>
          </a:p>
          <a:p>
            <a:pPr marL="365760" lvl="1" indent="0">
              <a:buNone/>
            </a:pPr>
            <a:r>
              <a:rPr lang="en-US" sz="2000" dirty="0" smtClean="0"/>
              <a:t> </a:t>
            </a:r>
            <a:r>
              <a:rPr lang="en-US" sz="2000" dirty="0"/>
              <a:t>Some categories may be more granular or specific than others, making them harder to predict accurately. For instance, distinguishing between different types of cuisines or dietary preferences requires a nuanced understanding of food characteristics.</a:t>
            </a:r>
          </a:p>
          <a:p>
            <a:pPr>
              <a:buFont typeface="Wingdings" pitchFamily="2" charset="2"/>
              <a:buChar char="Ø"/>
            </a:pPr>
            <a:r>
              <a:rPr lang="en-US" sz="2000" b="1" dirty="0"/>
              <a:t>Data Imbalance</a:t>
            </a:r>
            <a:r>
              <a:rPr lang="en-US" sz="2000" dirty="0" smtClean="0"/>
              <a:t>:</a:t>
            </a:r>
          </a:p>
          <a:p>
            <a:pPr marL="365760" lvl="1" indent="0">
              <a:buNone/>
            </a:pPr>
            <a:r>
              <a:rPr lang="en-US" sz="2000" dirty="0" smtClean="0"/>
              <a:t> </a:t>
            </a:r>
            <a:r>
              <a:rPr lang="en-US" sz="2000" dirty="0"/>
              <a:t>Imbalanced distribution of categories in the dataset can lead to biased models that perform well on dominant categories but poorly on minority categories. Addressing this imbalance through techniques like data augmentation or class weighting is essential for improving overall accuracy.</a:t>
            </a:r>
          </a:p>
          <a:p>
            <a:pPr marL="0" indent="0">
              <a:buNone/>
            </a:pPr>
            <a:endParaRPr lang="en-US" dirty="0"/>
          </a:p>
        </p:txBody>
      </p:sp>
    </p:spTree>
    <p:extLst>
      <p:ext uri="{BB962C8B-B14F-4D97-AF65-F5344CB8AC3E}">
        <p14:creationId xmlns:p14="http://schemas.microsoft.com/office/powerpoint/2010/main" val="114697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1143000"/>
          </a:xfrm>
        </p:spPr>
        <p:txBody>
          <a:bodyPr/>
          <a:lstStyle/>
          <a:p>
            <a:r>
              <a:rPr lang="en-US" dirty="0" smtClean="0"/>
              <a:t>PROBLEM STATEMENT:</a:t>
            </a:r>
            <a:endParaRPr lang="en-US" dirty="0"/>
          </a:p>
        </p:txBody>
      </p:sp>
      <p:sp>
        <p:nvSpPr>
          <p:cNvPr id="3" name="Content Placeholder 2"/>
          <p:cNvSpPr>
            <a:spLocks noGrp="1"/>
          </p:cNvSpPr>
          <p:nvPr>
            <p:ph sz="quarter" idx="1"/>
          </p:nvPr>
        </p:nvSpPr>
        <p:spPr>
          <a:xfrm>
            <a:off x="609600" y="1295400"/>
            <a:ext cx="7467600" cy="4873752"/>
          </a:xfrm>
        </p:spPr>
        <p:txBody>
          <a:bodyPr>
            <a:normAutofit fontScale="92500"/>
          </a:bodyPr>
          <a:lstStyle/>
          <a:p>
            <a:r>
              <a:rPr lang="en-US" dirty="0"/>
              <a:t>Statement - Kitchen Review </a:t>
            </a:r>
            <a:r>
              <a:rPr lang="en-US" dirty="0" smtClean="0"/>
              <a:t>Summary</a:t>
            </a:r>
          </a:p>
          <a:p>
            <a:r>
              <a:rPr lang="en-US" dirty="0" smtClean="0"/>
              <a:t>Description</a:t>
            </a:r>
            <a:r>
              <a:rPr lang="en-US" dirty="0"/>
              <a:t>: </a:t>
            </a:r>
            <a:endParaRPr lang="en-US" dirty="0" smtClean="0"/>
          </a:p>
          <a:p>
            <a:pPr marL="365760" lvl="1" indent="0">
              <a:buNone/>
            </a:pPr>
            <a:r>
              <a:rPr lang="en-US" dirty="0" smtClean="0"/>
              <a:t>Build </a:t>
            </a:r>
            <a:r>
              <a:rPr lang="en-US" dirty="0"/>
              <a:t>algorithms to automate the generation of summaries for customer reviews. We receive numerous reviews from different customers for various orders, and we need to generate summaries from the hundreds of reviews collected. </a:t>
            </a:r>
            <a:endParaRPr lang="en-US" dirty="0" smtClean="0"/>
          </a:p>
          <a:p>
            <a:pPr marL="365760" lvl="1" indent="0">
              <a:buNone/>
            </a:pPr>
            <a:r>
              <a:rPr lang="en-US" dirty="0" smtClean="0"/>
              <a:t>For </a:t>
            </a:r>
            <a:r>
              <a:rPr lang="en-US" dirty="0"/>
              <a:t>instance</a:t>
            </a:r>
            <a:r>
              <a:rPr lang="en-US" dirty="0" smtClean="0"/>
              <a:t>:</a:t>
            </a:r>
          </a:p>
          <a:p>
            <a:pPr lvl="1"/>
            <a:r>
              <a:rPr lang="en-US" dirty="0" smtClean="0"/>
              <a:t> </a:t>
            </a:r>
            <a:r>
              <a:rPr lang="en-US" dirty="0"/>
              <a:t>Review 1: Praises about the quality </a:t>
            </a:r>
            <a:endParaRPr lang="en-US" dirty="0" smtClean="0"/>
          </a:p>
          <a:p>
            <a:pPr lvl="1"/>
            <a:r>
              <a:rPr lang="en-US" dirty="0" smtClean="0"/>
              <a:t>Review </a:t>
            </a:r>
            <a:r>
              <a:rPr lang="en-US" dirty="0"/>
              <a:t>2: Praises about the </a:t>
            </a:r>
            <a:r>
              <a:rPr lang="en-US" dirty="0" smtClean="0"/>
              <a:t>Timeliness</a:t>
            </a:r>
          </a:p>
          <a:p>
            <a:pPr lvl="1"/>
            <a:r>
              <a:rPr lang="en-US" dirty="0" smtClean="0"/>
              <a:t> </a:t>
            </a:r>
            <a:r>
              <a:rPr lang="en-US" dirty="0"/>
              <a:t>Review 3: Complaints about Quantity </a:t>
            </a:r>
            <a:endParaRPr lang="en-US" dirty="0" smtClean="0"/>
          </a:p>
          <a:p>
            <a:pPr marL="365760" lvl="1" indent="0">
              <a:buNone/>
            </a:pPr>
            <a:r>
              <a:rPr lang="en-US" dirty="0" smtClean="0"/>
              <a:t>So</a:t>
            </a:r>
            <a:r>
              <a:rPr lang="en-US" dirty="0"/>
              <a:t>, the summary review can be - People usually praise this kitchen’s quality, but they have an issue with the quantity of the food provided. They also appreciate the proper timely delivery from this kitchen.</a:t>
            </a:r>
          </a:p>
        </p:txBody>
      </p:sp>
    </p:spTree>
    <p:extLst>
      <p:ext uri="{BB962C8B-B14F-4D97-AF65-F5344CB8AC3E}">
        <p14:creationId xmlns:p14="http://schemas.microsoft.com/office/powerpoint/2010/main" val="20343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927"/>
            <a:ext cx="7467600" cy="685800"/>
          </a:xfrm>
        </p:spPr>
        <p:txBody>
          <a:bodyPr/>
          <a:lstStyle/>
          <a:p>
            <a:r>
              <a:rPr lang="en-US" dirty="0" smtClean="0"/>
              <a:t>Approach:</a:t>
            </a:r>
            <a:endParaRPr lang="en-US" dirty="0"/>
          </a:p>
        </p:txBody>
      </p:sp>
      <p:sp>
        <p:nvSpPr>
          <p:cNvPr id="3" name="Content Placeholder 2"/>
          <p:cNvSpPr>
            <a:spLocks noGrp="1"/>
          </p:cNvSpPr>
          <p:nvPr>
            <p:ph sz="quarter" idx="1"/>
          </p:nvPr>
        </p:nvSpPr>
        <p:spPr>
          <a:xfrm>
            <a:off x="381000" y="990600"/>
            <a:ext cx="8001000" cy="5410200"/>
          </a:xfrm>
        </p:spPr>
        <p:txBody>
          <a:bodyPr>
            <a:normAutofit/>
          </a:bodyPr>
          <a:lstStyle/>
          <a:p>
            <a:r>
              <a:rPr lang="en-US" sz="2000" b="1" dirty="0"/>
              <a:t>Text Preprocessing:</a:t>
            </a:r>
            <a:endParaRPr lang="en-US" sz="2000" dirty="0"/>
          </a:p>
          <a:p>
            <a:pPr lvl="1"/>
            <a:r>
              <a:rPr lang="en-US" sz="2000" dirty="0"/>
              <a:t>Tokenize and clean the reviews to remove irrelevant characters and </a:t>
            </a:r>
            <a:r>
              <a:rPr lang="en-US" sz="2000" dirty="0" err="1"/>
              <a:t>stopwords</a:t>
            </a:r>
            <a:r>
              <a:rPr lang="en-US" sz="2000" dirty="0"/>
              <a:t>.</a:t>
            </a:r>
          </a:p>
          <a:p>
            <a:pPr lvl="1"/>
            <a:r>
              <a:rPr lang="en-US" sz="2000" dirty="0"/>
              <a:t>Convert the text to lowercase for consistency.</a:t>
            </a:r>
          </a:p>
          <a:p>
            <a:r>
              <a:rPr lang="en-US" sz="2000" b="1" dirty="0"/>
              <a:t>Sentiment Analysis:</a:t>
            </a:r>
            <a:endParaRPr lang="en-US" sz="2000" dirty="0"/>
          </a:p>
          <a:p>
            <a:pPr lvl="1"/>
            <a:r>
              <a:rPr lang="en-US" sz="2000" dirty="0"/>
              <a:t>Analyze the sentiment of each review to identify positive, negative, or neutral sentiments</a:t>
            </a:r>
            <a:r>
              <a:rPr lang="en-US" sz="2000" dirty="0" smtClean="0"/>
              <a:t>.</a:t>
            </a:r>
            <a:endParaRPr lang="en-US" sz="2000" dirty="0"/>
          </a:p>
          <a:p>
            <a:r>
              <a:rPr lang="en-US" sz="2000" b="1" dirty="0"/>
              <a:t>What People Talk About:</a:t>
            </a:r>
            <a:endParaRPr lang="en-US" sz="2000" dirty="0"/>
          </a:p>
          <a:p>
            <a:pPr lvl="1"/>
            <a:r>
              <a:rPr lang="en-US" sz="2000" dirty="0"/>
              <a:t>Identify specific things people mention, like "quality," "timeliness," or "quantity" in your kitchen example. These are aspects.</a:t>
            </a:r>
          </a:p>
          <a:p>
            <a:r>
              <a:rPr lang="en-US" sz="2000" b="1" dirty="0"/>
              <a:t>Putting It All Together:</a:t>
            </a:r>
            <a:endParaRPr lang="en-US" sz="2000" dirty="0"/>
          </a:p>
          <a:p>
            <a:pPr lvl="1"/>
            <a:r>
              <a:rPr lang="en-US" sz="2000" dirty="0"/>
              <a:t>For each aspect, gather sentences that talk about it. If people say good things, make a positive summary; if they say bad things, make a negative summary</a:t>
            </a:r>
            <a:r>
              <a:rPr lang="en-US" sz="2000" dirty="0" smtClean="0"/>
              <a:t>.</a:t>
            </a:r>
          </a:p>
          <a:p>
            <a:pPr lvl="1"/>
            <a:endParaRPr lang="en-US" sz="2000" dirty="0" smtClean="0"/>
          </a:p>
        </p:txBody>
      </p:sp>
    </p:spTree>
    <p:extLst>
      <p:ext uri="{BB962C8B-B14F-4D97-AF65-F5344CB8AC3E}">
        <p14:creationId xmlns:p14="http://schemas.microsoft.com/office/powerpoint/2010/main" val="5549828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364</TotalTime>
  <Words>1544</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COOKR HACKATHON</vt:lpstr>
      <vt:lpstr> Problem statement </vt:lpstr>
      <vt:lpstr>Approach</vt:lpstr>
      <vt:lpstr>PowerPoint Presentation</vt:lpstr>
      <vt:lpstr>Use cases</vt:lpstr>
      <vt:lpstr>challenges</vt:lpstr>
      <vt:lpstr>PowerPoint Presentation</vt:lpstr>
      <vt:lpstr>PROBLEM STATEMENT:</vt:lpstr>
      <vt:lpstr>Approach:</vt:lpstr>
      <vt:lpstr>PowerPoint Presentation</vt:lpstr>
      <vt:lpstr>Implementation</vt:lpstr>
      <vt:lpstr>PowerPoint Presentation</vt:lpstr>
      <vt:lpstr>Use case</vt:lpstr>
      <vt:lpstr>Challenges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cp:revision>
  <dcterms:created xsi:type="dcterms:W3CDTF">2024-02-15T11:35:42Z</dcterms:created>
  <dcterms:modified xsi:type="dcterms:W3CDTF">2024-02-15T17:40:32Z</dcterms:modified>
</cp:coreProperties>
</file>