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0"/>
  </p:notesMasterIdLst>
  <p:sldIdLst>
    <p:sldId id="256" r:id="rId2"/>
    <p:sldId id="262" r:id="rId3"/>
    <p:sldId id="273" r:id="rId4"/>
    <p:sldId id="276" r:id="rId5"/>
    <p:sldId id="274" r:id="rId6"/>
    <p:sldId id="277" r:id="rId7"/>
    <p:sldId id="278"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2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24D95-1DBE-471C-9A97-B084FEC91484}" type="datetimeFigureOut">
              <a:rPr lang="en-US" smtClean="0"/>
              <a:t>6/11/2019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8466-850B-4A98-993A-37A9931828CE}" type="slidenum">
              <a:rPr lang="en-US" smtClean="0"/>
              <a:t>‹#›</a:t>
            </a:fld>
            <a:endParaRPr lang="en-US"/>
          </a:p>
        </p:txBody>
      </p:sp>
    </p:spTree>
    <p:extLst>
      <p:ext uri="{BB962C8B-B14F-4D97-AF65-F5344CB8AC3E}">
        <p14:creationId xmlns:p14="http://schemas.microsoft.com/office/powerpoint/2010/main" val="320234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9E9B6C-7D7A-4386-A1E6-C5F8AA84C14C}" type="datetimeFigureOut">
              <a:rPr lang="en-US" smtClean="0"/>
              <a:t>6/11/2019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5583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E9B6C-7D7A-4386-A1E6-C5F8AA84C14C}"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312096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9E9B6C-7D7A-4386-A1E6-C5F8AA84C14C}" type="datetimeFigureOut">
              <a:rPr lang="en-US" smtClean="0"/>
              <a:t>6/11/2019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353577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9E9B6C-7D7A-4386-A1E6-C5F8AA84C14C}" type="datetimeFigureOut">
              <a:rPr lang="en-US" smtClean="0"/>
              <a:t>6/11/2019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2036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49E9B6C-7D7A-4386-A1E6-C5F8AA84C14C}" type="datetimeFigureOut">
              <a:rPr lang="en-US" smtClean="0"/>
              <a:t>6/11/2019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4092860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9E9B6C-7D7A-4386-A1E6-C5F8AA84C14C}"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92467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9E9B6C-7D7A-4386-A1E6-C5F8AA84C14C}"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58660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E9B6C-7D7A-4386-A1E6-C5F8AA84C14C}"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718716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49E9B6C-7D7A-4386-A1E6-C5F8AA84C14C}" type="datetimeFigureOut">
              <a:rPr lang="en-US" smtClean="0"/>
              <a:t>6/11/2019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60099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E9B6C-7D7A-4386-A1E6-C5F8AA84C14C}"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93613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49E9B6C-7D7A-4386-A1E6-C5F8AA84C14C}" type="datetimeFigureOut">
              <a:rPr lang="en-US" smtClean="0"/>
              <a:t>6/11/2019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89568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E9B6C-7D7A-4386-A1E6-C5F8AA84C14C}"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57148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E9B6C-7D7A-4386-A1E6-C5F8AA84C14C}" type="datetimeFigureOut">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72932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E9B6C-7D7A-4386-A1E6-C5F8AA84C14C}"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6892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E9B6C-7D7A-4386-A1E6-C5F8AA84C14C}"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9479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E9B6C-7D7A-4386-A1E6-C5F8AA84C14C}"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56527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E9B6C-7D7A-4386-A1E6-C5F8AA84C14C}"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423158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9E9B6C-7D7A-4386-A1E6-C5F8AA84C14C}" type="datetimeFigureOut">
              <a:rPr lang="en-US" smtClean="0"/>
              <a:t>6/11/2019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61F340-204F-4D73-92C3-8AED99C1DFDD}" type="slidenum">
              <a:rPr lang="en-US" smtClean="0"/>
              <a:t>‹#›</a:t>
            </a:fld>
            <a:endParaRPr lang="en-US"/>
          </a:p>
        </p:txBody>
      </p:sp>
    </p:spTree>
    <p:extLst>
      <p:ext uri="{BB962C8B-B14F-4D97-AF65-F5344CB8AC3E}">
        <p14:creationId xmlns:p14="http://schemas.microsoft.com/office/powerpoint/2010/main" val="95565874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exels.com/" TargetMode="External"/><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19B050-97B9-44AB-8D0A-320D64AA4C03}"/>
              </a:ext>
            </a:extLst>
          </p:cNvPr>
          <p:cNvSpPr txBox="1"/>
          <p:nvPr/>
        </p:nvSpPr>
        <p:spPr>
          <a:xfrm>
            <a:off x="1211807" y="961465"/>
            <a:ext cx="6266679" cy="2785378"/>
          </a:xfrm>
          <a:prstGeom prst="rect">
            <a:avLst/>
          </a:prstGeom>
          <a:noFill/>
        </p:spPr>
        <p:txBody>
          <a:bodyPr wrap="square" rtlCol="0">
            <a:spAutoFit/>
          </a:bodyPr>
          <a:lstStyle/>
          <a:p>
            <a:r>
              <a:rPr lang="en-US" sz="17500" dirty="0">
                <a:solidFill>
                  <a:schemeClr val="accent6">
                    <a:alpha val="20000"/>
                  </a:schemeClr>
                </a:solidFill>
                <a:latin typeface="+mj-lt"/>
                <a:ea typeface="+mj-ea"/>
                <a:cs typeface="+mj-cs"/>
              </a:rPr>
              <a:t>UXD</a:t>
            </a:r>
          </a:p>
        </p:txBody>
      </p:sp>
      <p:pic>
        <p:nvPicPr>
          <p:cNvPr id="6" name="Picture 5">
            <a:extLst>
              <a:ext uri="{FF2B5EF4-FFF2-40B4-BE49-F238E27FC236}">
                <a16:creationId xmlns:a16="http://schemas.microsoft.com/office/drawing/2014/main" id="{A59DEDE1-5C84-43C9-8027-A4A59726B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5611"/>
            <a:ext cx="12192000" cy="6011333"/>
          </a:xfrm>
          <a:prstGeom prst="rect">
            <a:avLst/>
          </a:prstGeom>
        </p:spPr>
      </p:pic>
      <p:sp>
        <p:nvSpPr>
          <p:cNvPr id="2" name="Title 1">
            <a:extLst>
              <a:ext uri="{FF2B5EF4-FFF2-40B4-BE49-F238E27FC236}">
                <a16:creationId xmlns:a16="http://schemas.microsoft.com/office/drawing/2014/main" id="{BC8EC00E-BF14-42F4-A3EA-56C3EA07EEB5}"/>
              </a:ext>
            </a:extLst>
          </p:cNvPr>
          <p:cNvSpPr>
            <a:spLocks noGrp="1"/>
          </p:cNvSpPr>
          <p:nvPr>
            <p:ph type="ctrTitle"/>
          </p:nvPr>
        </p:nvSpPr>
        <p:spPr>
          <a:xfrm>
            <a:off x="1371600" y="1499647"/>
            <a:ext cx="9448800" cy="1825096"/>
          </a:xfrm>
        </p:spPr>
        <p:txBody>
          <a:bodyPr>
            <a:normAutofit/>
          </a:bodyPr>
          <a:lstStyle/>
          <a:p>
            <a:r>
              <a:rPr lang="en-US" sz="5400" cap="none" dirty="0">
                <a:solidFill>
                  <a:schemeClr val="accent6"/>
                </a:solidFill>
              </a:rPr>
              <a:t>Persona Avatars</a:t>
            </a:r>
          </a:p>
        </p:txBody>
      </p:sp>
      <p:sp>
        <p:nvSpPr>
          <p:cNvPr id="3" name="Subtitle 2">
            <a:extLst>
              <a:ext uri="{FF2B5EF4-FFF2-40B4-BE49-F238E27FC236}">
                <a16:creationId xmlns:a16="http://schemas.microsoft.com/office/drawing/2014/main" id="{B793CD6F-664E-49BB-8778-6D2C70E8E42F}"/>
              </a:ext>
            </a:extLst>
          </p:cNvPr>
          <p:cNvSpPr>
            <a:spLocks noGrp="1"/>
          </p:cNvSpPr>
          <p:nvPr>
            <p:ph type="subTitle" idx="1"/>
          </p:nvPr>
        </p:nvSpPr>
        <p:spPr>
          <a:xfrm>
            <a:off x="1371600" y="3059341"/>
            <a:ext cx="9448800" cy="1183089"/>
          </a:xfrm>
        </p:spPr>
        <p:txBody>
          <a:bodyPr>
            <a:normAutofit/>
          </a:bodyPr>
          <a:lstStyle/>
          <a:p>
            <a:endParaRPr lang="en-US" sz="1100" dirty="0">
              <a:solidFill>
                <a:srgbClr val="000000"/>
              </a:solidFill>
              <a:latin typeface="Rubik" panose="00000500000000000000" pitchFamily="2" charset="-79"/>
            </a:endParaRPr>
          </a:p>
          <a:p>
            <a:r>
              <a:rPr lang="en-US" sz="1200" dirty="0">
                <a:solidFill>
                  <a:srgbClr val="7B8A92"/>
                </a:solidFill>
                <a:latin typeface="Nunito Sans" panose="00000500000000000000" pitchFamily="2" charset="0"/>
              </a:rPr>
              <a:t>Mike Martel </a:t>
            </a:r>
          </a:p>
          <a:p>
            <a:r>
              <a:rPr lang="en-US" sz="1200" dirty="0">
                <a:solidFill>
                  <a:srgbClr val="7B8A92"/>
                </a:solidFill>
                <a:latin typeface="Nunito Sans" panose="00000500000000000000" pitchFamily="2" charset="0"/>
              </a:rPr>
              <a:t>2019-06-13 </a:t>
            </a:r>
          </a:p>
          <a:p>
            <a:r>
              <a:rPr lang="nb-NO" sz="1200" u="sng" dirty="0">
                <a:solidFill>
                  <a:srgbClr val="4F5CD5"/>
                </a:solidFill>
                <a:latin typeface="Nunito Sans" panose="00000500000000000000" pitchFamily="2" charset="0"/>
              </a:rPr>
              <a:t>[4742] Personas for Aurora UI kit </a:t>
            </a:r>
            <a:endParaRPr lang="en-US" sz="1200" dirty="0"/>
          </a:p>
        </p:txBody>
      </p:sp>
      <p:pic>
        <p:nvPicPr>
          <p:cNvPr id="8" name="Picture 7">
            <a:extLst>
              <a:ext uri="{FF2B5EF4-FFF2-40B4-BE49-F238E27FC236}">
                <a16:creationId xmlns:a16="http://schemas.microsoft.com/office/drawing/2014/main" id="{0477FD1F-787E-4DF3-90FB-52AE2867F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99" y="224562"/>
            <a:ext cx="1972217" cy="245674"/>
          </a:xfrm>
          <a:prstGeom prst="rect">
            <a:avLst/>
          </a:prstGeom>
        </p:spPr>
      </p:pic>
      <p:sp>
        <p:nvSpPr>
          <p:cNvPr id="7" name="Subtitle 2">
            <a:extLst>
              <a:ext uri="{FF2B5EF4-FFF2-40B4-BE49-F238E27FC236}">
                <a16:creationId xmlns:a16="http://schemas.microsoft.com/office/drawing/2014/main" id="{7138E9CA-EBC5-4050-8236-627769F63531}"/>
              </a:ext>
            </a:extLst>
          </p:cNvPr>
          <p:cNvSpPr txBox="1">
            <a:spLocks/>
          </p:cNvSpPr>
          <p:nvPr/>
        </p:nvSpPr>
        <p:spPr>
          <a:xfrm>
            <a:off x="1371600" y="4242430"/>
            <a:ext cx="9448800" cy="11830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00" dirty="0">
              <a:solidFill>
                <a:srgbClr val="000000"/>
              </a:solidFill>
              <a:latin typeface="Rubik" panose="00000500000000000000" pitchFamily="2" charset="-79"/>
            </a:endParaRPr>
          </a:p>
          <a:p>
            <a:r>
              <a:rPr lang="en-US" sz="800" dirty="0">
                <a:solidFill>
                  <a:srgbClr val="7B8A92"/>
                </a:solidFill>
                <a:latin typeface="Nunito Sans" panose="00000500000000000000" pitchFamily="2" charset="0"/>
              </a:rPr>
              <a:t>Digital Collaboration Division, Chief Information Officer Branch</a:t>
            </a:r>
          </a:p>
          <a:p>
            <a:r>
              <a:rPr lang="en-US" sz="800" dirty="0">
                <a:solidFill>
                  <a:srgbClr val="7B8A92"/>
                </a:solidFill>
                <a:latin typeface="Nunito Sans" panose="00000500000000000000" pitchFamily="2" charset="0"/>
              </a:rPr>
              <a:t>Treasury Board of Canada Secretariat / Government of Canada</a:t>
            </a:r>
          </a:p>
          <a:p>
            <a:r>
              <a:rPr lang="en-US" sz="800" dirty="0">
                <a:solidFill>
                  <a:srgbClr val="7B8A92"/>
                </a:solidFill>
                <a:latin typeface="Nunito Sans" panose="00000500000000000000" pitchFamily="2" charset="0"/>
              </a:rPr>
              <a:t>Division de la collaboration </a:t>
            </a:r>
            <a:r>
              <a:rPr lang="en-US" sz="800" dirty="0" err="1">
                <a:solidFill>
                  <a:srgbClr val="7B8A92"/>
                </a:solidFill>
                <a:latin typeface="Nunito Sans" panose="00000500000000000000" pitchFamily="2" charset="0"/>
              </a:rPr>
              <a:t>numérique</a:t>
            </a:r>
            <a:r>
              <a:rPr lang="en-US" sz="800" dirty="0">
                <a:solidFill>
                  <a:srgbClr val="7B8A92"/>
                </a:solidFill>
                <a:latin typeface="Nunito Sans" panose="00000500000000000000" pitchFamily="2" charset="0"/>
              </a:rPr>
              <a:t>, Direction du </a:t>
            </a:r>
            <a:r>
              <a:rPr lang="en-US" sz="800" dirty="0" err="1">
                <a:solidFill>
                  <a:srgbClr val="7B8A92"/>
                </a:solidFill>
                <a:latin typeface="Nunito Sans" panose="00000500000000000000" pitchFamily="2" charset="0"/>
              </a:rPr>
              <a:t>dirigeant</a:t>
            </a:r>
            <a:r>
              <a:rPr lang="en-US" sz="800" dirty="0">
                <a:solidFill>
                  <a:srgbClr val="7B8A92"/>
                </a:solidFill>
                <a:latin typeface="Nunito Sans" panose="00000500000000000000" pitchFamily="2" charset="0"/>
              </a:rPr>
              <a:t> principal de </a:t>
            </a:r>
            <a:r>
              <a:rPr lang="en-US" sz="800" dirty="0" err="1">
                <a:solidFill>
                  <a:srgbClr val="7B8A92"/>
                </a:solidFill>
                <a:latin typeface="Nunito Sans" panose="00000500000000000000" pitchFamily="2" charset="0"/>
              </a:rPr>
              <a:t>l’information</a:t>
            </a:r>
            <a:endParaRPr lang="en-US" sz="800" dirty="0">
              <a:solidFill>
                <a:srgbClr val="7B8A92"/>
              </a:solidFill>
              <a:latin typeface="Nunito Sans" panose="00000500000000000000" pitchFamily="2" charset="0"/>
            </a:endParaRPr>
          </a:p>
          <a:p>
            <a:r>
              <a:rPr lang="en-US" sz="800" dirty="0" err="1">
                <a:solidFill>
                  <a:srgbClr val="7B8A92"/>
                </a:solidFill>
                <a:latin typeface="Nunito Sans" panose="00000500000000000000" pitchFamily="2" charset="0"/>
              </a:rPr>
              <a:t>Secrétariat</a:t>
            </a:r>
            <a:r>
              <a:rPr lang="en-US" sz="800" dirty="0">
                <a:solidFill>
                  <a:srgbClr val="7B8A92"/>
                </a:solidFill>
                <a:latin typeface="Nunito Sans" panose="00000500000000000000" pitchFamily="2" charset="0"/>
              </a:rPr>
              <a:t> du Conseil du </a:t>
            </a:r>
            <a:r>
              <a:rPr lang="en-US" sz="800" dirty="0" err="1">
                <a:solidFill>
                  <a:srgbClr val="7B8A92"/>
                </a:solidFill>
                <a:latin typeface="Nunito Sans" panose="00000500000000000000" pitchFamily="2" charset="0"/>
              </a:rPr>
              <a:t>Trésor</a:t>
            </a:r>
            <a:r>
              <a:rPr lang="en-US" sz="800" dirty="0">
                <a:solidFill>
                  <a:srgbClr val="7B8A92"/>
                </a:solidFill>
                <a:latin typeface="Nunito Sans" panose="00000500000000000000" pitchFamily="2" charset="0"/>
              </a:rPr>
              <a:t> du Canada / </a:t>
            </a:r>
            <a:r>
              <a:rPr lang="en-US" sz="800" dirty="0" err="1">
                <a:solidFill>
                  <a:srgbClr val="7B8A92"/>
                </a:solidFill>
                <a:latin typeface="Nunito Sans" panose="00000500000000000000" pitchFamily="2" charset="0"/>
              </a:rPr>
              <a:t>Gouvernement</a:t>
            </a:r>
            <a:r>
              <a:rPr lang="en-US" sz="800" dirty="0">
                <a:solidFill>
                  <a:srgbClr val="7B8A92"/>
                </a:solidFill>
                <a:latin typeface="Nunito Sans" panose="00000500000000000000" pitchFamily="2" charset="0"/>
              </a:rPr>
              <a:t> du Canada</a:t>
            </a:r>
            <a:endParaRPr lang="en-US" sz="800" dirty="0"/>
          </a:p>
        </p:txBody>
      </p:sp>
    </p:spTree>
    <p:extLst>
      <p:ext uri="{BB962C8B-B14F-4D97-AF65-F5344CB8AC3E}">
        <p14:creationId xmlns:p14="http://schemas.microsoft.com/office/powerpoint/2010/main" val="91767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29519F-EF9E-44DD-B2D3-EF3C75303CCD}"/>
              </a:ext>
            </a:extLst>
          </p:cNvPr>
          <p:cNvSpPr/>
          <p:nvPr/>
        </p:nvSpPr>
        <p:spPr>
          <a:xfrm>
            <a:off x="0" y="620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pic>
        <p:nvPicPr>
          <p:cNvPr id="9" name="Picture Placeholder 8" descr="A screenshot of a cell phone&#10;&#10;Description automatically generated">
            <a:extLst>
              <a:ext uri="{FF2B5EF4-FFF2-40B4-BE49-F238E27FC236}">
                <a16:creationId xmlns:a16="http://schemas.microsoft.com/office/drawing/2014/main" id="{58BC6ABA-D418-4AA7-A2E8-4D928C830CA5}"/>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7412329" y="590924"/>
            <a:ext cx="4485928" cy="5657477"/>
          </a:xfrm>
        </p:spPr>
      </p:pic>
      <p:sp>
        <p:nvSpPr>
          <p:cNvPr id="14" name="Title 1">
            <a:extLst>
              <a:ext uri="{FF2B5EF4-FFF2-40B4-BE49-F238E27FC236}">
                <a16:creationId xmlns:a16="http://schemas.microsoft.com/office/drawing/2014/main" id="{7EC68F01-BD58-44CC-A348-BC5886BCC0F0}"/>
              </a:ext>
            </a:extLst>
          </p:cNvPr>
          <p:cNvSpPr>
            <a:spLocks noGrp="1"/>
          </p:cNvSpPr>
          <p:nvPr>
            <p:ph type="title"/>
          </p:nvPr>
        </p:nvSpPr>
        <p:spPr>
          <a:xfrm>
            <a:off x="685800" y="590923"/>
            <a:ext cx="6873240" cy="573847"/>
          </a:xfrm>
        </p:spPr>
        <p:txBody>
          <a:bodyPr anchor="t"/>
          <a:lstStyle/>
          <a:p>
            <a:r>
              <a:rPr lang="en-US" cap="none" dirty="0">
                <a:solidFill>
                  <a:schemeClr val="accent4"/>
                </a:solidFill>
              </a:rPr>
              <a:t>Persona Avatars – the beginning</a:t>
            </a:r>
          </a:p>
        </p:txBody>
      </p:sp>
      <p:sp>
        <p:nvSpPr>
          <p:cNvPr id="15" name="Text Placeholder 3">
            <a:extLst>
              <a:ext uri="{FF2B5EF4-FFF2-40B4-BE49-F238E27FC236}">
                <a16:creationId xmlns:a16="http://schemas.microsoft.com/office/drawing/2014/main" id="{6E0E4EFB-5028-4398-9514-400AE94B2495}"/>
              </a:ext>
            </a:extLst>
          </p:cNvPr>
          <p:cNvSpPr>
            <a:spLocks noGrp="1"/>
          </p:cNvSpPr>
          <p:nvPr>
            <p:ph type="body" sz="half" idx="2"/>
          </p:nvPr>
        </p:nvSpPr>
        <p:spPr>
          <a:xfrm>
            <a:off x="685800" y="1382484"/>
            <a:ext cx="6487886" cy="5469311"/>
          </a:xfrm>
        </p:spPr>
        <p:txBody>
          <a:bodyPr>
            <a:normAutofit/>
          </a:bodyPr>
          <a:lstStyle/>
          <a:p>
            <a:pPr marL="285750" indent="-285750">
              <a:buFont typeface="Arial" panose="020B0604020202020204" pitchFamily="34" charset="0"/>
              <a:buChar char="•"/>
            </a:pPr>
            <a:r>
              <a:rPr lang="en-US" dirty="0"/>
              <a:t>Direction at the time suggested a WET based concept design for The 2018 CIOB Dashboard assignment</a:t>
            </a:r>
          </a:p>
          <a:p>
            <a:pPr marL="285750" indent="-285750">
              <a:buFont typeface="Arial" panose="020B0604020202020204" pitchFamily="34" charset="0"/>
              <a:buChar char="•"/>
            </a:pPr>
            <a:r>
              <a:rPr lang="en-US" dirty="0"/>
              <a:t>A believable Wire card showing active </a:t>
            </a:r>
            <a:r>
              <a:rPr lang="en-US" dirty="0" err="1"/>
              <a:t>GoC</a:t>
            </a:r>
            <a:r>
              <a:rPr lang="en-US" dirty="0"/>
              <a:t> users and external users was part of the design requirements, so images of real people were thought to help create credibility</a:t>
            </a:r>
          </a:p>
          <a:p>
            <a:pPr marL="285750" indent="-285750">
              <a:buFont typeface="Arial" panose="020B0604020202020204" pitchFamily="34" charset="0"/>
              <a:buChar char="•"/>
            </a:pPr>
            <a:r>
              <a:rPr lang="en-US" dirty="0"/>
              <a:t>Meantime, the Aurora Design System was nearing completion and official avatars and personas were not yet available: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marL="285750" indent="-285750">
              <a:buFont typeface="Arial" panose="020B0604020202020204" pitchFamily="34" charset="0"/>
              <a:buChar char="•"/>
            </a:pPr>
            <a:r>
              <a:rPr lang="en-US" dirty="0"/>
              <a:t>Also, persona development efforts were underway for Profile/Directory but they were far from being finalized</a:t>
            </a:r>
          </a:p>
          <a:p>
            <a:pPr marL="285750" indent="-285750">
              <a:buFont typeface="Arial" panose="020B0604020202020204" pitchFamily="34" charset="0"/>
              <a:buChar char="•"/>
            </a:pPr>
            <a:r>
              <a:rPr lang="en-US" dirty="0"/>
              <a:t>To quickly address the needs of the deadline, avatars were sourced on the fly from </a:t>
            </a:r>
            <a:r>
              <a:rPr lang="en-US" dirty="0">
                <a:hlinkClick r:id="rId3"/>
              </a:rPr>
              <a:t>www.pexels.com</a:t>
            </a:r>
            <a:r>
              <a:rPr lang="en-US" dirty="0"/>
              <a:t> where there were no licensing restrictions</a:t>
            </a:r>
          </a:p>
          <a:p>
            <a:endParaRPr lang="en-US" dirty="0"/>
          </a:p>
        </p:txBody>
      </p:sp>
      <p:pic>
        <p:nvPicPr>
          <p:cNvPr id="24" name="Picture 23" descr="A screenshot of a cell phone&#10;&#10;Description automatically generated">
            <a:extLst>
              <a:ext uri="{FF2B5EF4-FFF2-40B4-BE49-F238E27FC236}">
                <a16:creationId xmlns:a16="http://schemas.microsoft.com/office/drawing/2014/main" id="{E33B599A-0ADA-4886-85F7-BC27F363C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081" y="3270433"/>
            <a:ext cx="1871662" cy="1824037"/>
          </a:xfrm>
          <a:prstGeom prst="rect">
            <a:avLst/>
          </a:prstGeom>
        </p:spPr>
      </p:pic>
      <p:pic>
        <p:nvPicPr>
          <p:cNvPr id="26" name="Picture 25" descr="A screenshot of a social media post&#10;&#10;Description automatically generated">
            <a:extLst>
              <a:ext uri="{FF2B5EF4-FFF2-40B4-BE49-F238E27FC236}">
                <a16:creationId xmlns:a16="http://schemas.microsoft.com/office/drawing/2014/main" id="{FD8E6738-F59F-42F8-895A-B06F6A041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7323" y="3524046"/>
            <a:ext cx="2317391" cy="1316812"/>
          </a:xfrm>
          <a:prstGeom prst="rect">
            <a:avLst/>
          </a:prstGeom>
        </p:spPr>
      </p:pic>
    </p:spTree>
    <p:extLst>
      <p:ext uri="{BB962C8B-B14F-4D97-AF65-F5344CB8AC3E}">
        <p14:creationId xmlns:p14="http://schemas.microsoft.com/office/powerpoint/2010/main" val="132046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29519F-EF9E-44DD-B2D3-EF3C75303CCD}"/>
              </a:ext>
            </a:extLst>
          </p:cNvPr>
          <p:cNvSpPr/>
          <p:nvPr/>
        </p:nvSpPr>
        <p:spPr>
          <a:xfrm>
            <a:off x="0" y="620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sp>
        <p:nvSpPr>
          <p:cNvPr id="14" name="Title 1">
            <a:extLst>
              <a:ext uri="{FF2B5EF4-FFF2-40B4-BE49-F238E27FC236}">
                <a16:creationId xmlns:a16="http://schemas.microsoft.com/office/drawing/2014/main" id="{7EC68F01-BD58-44CC-A348-BC5886BCC0F0}"/>
              </a:ext>
            </a:extLst>
          </p:cNvPr>
          <p:cNvSpPr>
            <a:spLocks noGrp="1"/>
          </p:cNvSpPr>
          <p:nvPr>
            <p:ph type="title"/>
          </p:nvPr>
        </p:nvSpPr>
        <p:spPr>
          <a:xfrm>
            <a:off x="685800" y="590923"/>
            <a:ext cx="6873240" cy="573847"/>
          </a:xfrm>
        </p:spPr>
        <p:txBody>
          <a:bodyPr anchor="t"/>
          <a:lstStyle/>
          <a:p>
            <a:r>
              <a:rPr lang="en-US" cap="none" dirty="0">
                <a:solidFill>
                  <a:schemeClr val="accent4"/>
                </a:solidFill>
              </a:rPr>
              <a:t>Persona Avatars – an idea</a:t>
            </a:r>
          </a:p>
        </p:txBody>
      </p:sp>
      <p:sp>
        <p:nvSpPr>
          <p:cNvPr id="15" name="Text Placeholder 3">
            <a:extLst>
              <a:ext uri="{FF2B5EF4-FFF2-40B4-BE49-F238E27FC236}">
                <a16:creationId xmlns:a16="http://schemas.microsoft.com/office/drawing/2014/main" id="{6E0E4EFB-5028-4398-9514-400AE94B2495}"/>
              </a:ext>
            </a:extLst>
          </p:cNvPr>
          <p:cNvSpPr>
            <a:spLocks noGrp="1"/>
          </p:cNvSpPr>
          <p:nvPr>
            <p:ph type="body" sz="half" idx="2"/>
          </p:nvPr>
        </p:nvSpPr>
        <p:spPr>
          <a:xfrm>
            <a:off x="685800" y="1382484"/>
            <a:ext cx="5780314" cy="2865494"/>
          </a:xfrm>
        </p:spPr>
        <p:txBody>
          <a:bodyPr>
            <a:normAutofit/>
          </a:bodyPr>
          <a:lstStyle/>
          <a:p>
            <a:pPr marL="285750" indent="-285750">
              <a:buFont typeface="Arial" panose="020B0604020202020204" pitchFamily="34" charset="0"/>
              <a:buChar char="•"/>
            </a:pPr>
            <a:r>
              <a:rPr lang="en-US" dirty="0"/>
              <a:t>Sourcing persona avatars on the fly that were not officially vetted for use in design and development work felt off, since ideal UX best practices suggest the use of evidence based personas to inform design decisions</a:t>
            </a:r>
          </a:p>
          <a:p>
            <a:pPr marL="285750" indent="-285750">
              <a:buFont typeface="Arial" panose="020B0604020202020204" pitchFamily="34" charset="0"/>
              <a:buChar char="•"/>
            </a:pPr>
            <a:r>
              <a:rPr lang="en-US" dirty="0"/>
              <a:t>Easy access to a bank of official personas and their avatars for future work seemed like something worth proposing</a:t>
            </a:r>
          </a:p>
          <a:p>
            <a:pPr marL="285750" indent="-285750">
              <a:buFont typeface="Arial" panose="020B0604020202020204" pitchFamily="34" charset="0"/>
              <a:buChar char="•"/>
            </a:pPr>
            <a:r>
              <a:rPr lang="en-US" dirty="0"/>
              <a:t>Since evidence based personas were still in development a concept for avatar and image treatment was submitted for possible inclusion in a future version of the UI Kit, based on the previous CIOB work</a:t>
            </a:r>
          </a:p>
        </p:txBody>
      </p:sp>
      <p:pic>
        <p:nvPicPr>
          <p:cNvPr id="8" name="Picture Placeholder 8">
            <a:extLst>
              <a:ext uri="{FF2B5EF4-FFF2-40B4-BE49-F238E27FC236}">
                <a16:creationId xmlns:a16="http://schemas.microsoft.com/office/drawing/2014/main" id="{8811CD6A-293D-4D59-86DC-CD1250F66F4E}"/>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6944914" y="683467"/>
            <a:ext cx="5247086" cy="5855238"/>
          </a:xfrm>
        </p:spPr>
      </p:pic>
      <p:pic>
        <p:nvPicPr>
          <p:cNvPr id="6" name="Graphic 5" descr="Arrow: Slight curve">
            <a:extLst>
              <a:ext uri="{FF2B5EF4-FFF2-40B4-BE49-F238E27FC236}">
                <a16:creationId xmlns:a16="http://schemas.microsoft.com/office/drawing/2014/main" id="{9E5232BC-BBBA-4E72-A3A6-CBE8D111F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72506">
            <a:off x="4402706" y="3396430"/>
            <a:ext cx="2058484" cy="1915713"/>
          </a:xfrm>
          <a:prstGeom prst="rect">
            <a:avLst/>
          </a:prstGeom>
        </p:spPr>
      </p:pic>
    </p:spTree>
    <p:extLst>
      <p:ext uri="{BB962C8B-B14F-4D97-AF65-F5344CB8AC3E}">
        <p14:creationId xmlns:p14="http://schemas.microsoft.com/office/powerpoint/2010/main" val="55120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4D49DE6-CCC1-4506-A80B-9AC6D2F66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80" y="3396343"/>
            <a:ext cx="3590946" cy="2575511"/>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D529519F-EF9E-44DD-B2D3-EF3C75303CCD}"/>
              </a:ext>
            </a:extLst>
          </p:cNvPr>
          <p:cNvSpPr/>
          <p:nvPr/>
        </p:nvSpPr>
        <p:spPr>
          <a:xfrm>
            <a:off x="0" y="620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sp>
        <p:nvSpPr>
          <p:cNvPr id="14" name="Title 1">
            <a:extLst>
              <a:ext uri="{FF2B5EF4-FFF2-40B4-BE49-F238E27FC236}">
                <a16:creationId xmlns:a16="http://schemas.microsoft.com/office/drawing/2014/main" id="{7EC68F01-BD58-44CC-A348-BC5886BCC0F0}"/>
              </a:ext>
            </a:extLst>
          </p:cNvPr>
          <p:cNvSpPr>
            <a:spLocks noGrp="1"/>
          </p:cNvSpPr>
          <p:nvPr>
            <p:ph type="title"/>
          </p:nvPr>
        </p:nvSpPr>
        <p:spPr>
          <a:xfrm>
            <a:off x="685800" y="590923"/>
            <a:ext cx="6873240" cy="573847"/>
          </a:xfrm>
        </p:spPr>
        <p:txBody>
          <a:bodyPr anchor="t"/>
          <a:lstStyle/>
          <a:p>
            <a:r>
              <a:rPr lang="en-US" cap="none" dirty="0">
                <a:solidFill>
                  <a:schemeClr val="accent4"/>
                </a:solidFill>
              </a:rPr>
              <a:t>Persona Avatars – follow up</a:t>
            </a:r>
          </a:p>
        </p:txBody>
      </p:sp>
      <p:sp>
        <p:nvSpPr>
          <p:cNvPr id="15" name="Text Placeholder 3">
            <a:extLst>
              <a:ext uri="{FF2B5EF4-FFF2-40B4-BE49-F238E27FC236}">
                <a16:creationId xmlns:a16="http://schemas.microsoft.com/office/drawing/2014/main" id="{6E0E4EFB-5028-4398-9514-400AE94B2495}"/>
              </a:ext>
            </a:extLst>
          </p:cNvPr>
          <p:cNvSpPr>
            <a:spLocks noGrp="1"/>
          </p:cNvSpPr>
          <p:nvPr>
            <p:ph type="body" sz="half" idx="2"/>
          </p:nvPr>
        </p:nvSpPr>
        <p:spPr>
          <a:xfrm>
            <a:off x="685799" y="1382484"/>
            <a:ext cx="11103429" cy="2865494"/>
          </a:xfrm>
        </p:spPr>
        <p:txBody>
          <a:bodyPr>
            <a:normAutofit/>
          </a:bodyPr>
          <a:lstStyle/>
          <a:p>
            <a:pPr marL="285750" indent="-285750">
              <a:buFont typeface="Arial" panose="020B0604020202020204" pitchFamily="34" charset="0"/>
              <a:buChar char="•"/>
            </a:pPr>
            <a:r>
              <a:rPr lang="en-US" dirty="0"/>
              <a:t>Fast forward to 2019 and the UX Research Team had created a bank of excellent, evidence-based personas while working on Profile/Directory and Career Marketplace</a:t>
            </a:r>
          </a:p>
          <a:p>
            <a:pPr marL="285750" indent="-285750">
              <a:buFont typeface="Arial" panose="020B0604020202020204" pitchFamily="34" charset="0"/>
              <a:buChar char="•"/>
            </a:pPr>
            <a:r>
              <a:rPr lang="en-US" dirty="0"/>
              <a:t>The personas were then given visual presence with some great design work. </a:t>
            </a:r>
          </a:p>
          <a:p>
            <a:pPr marL="285750" indent="-285750">
              <a:buFont typeface="Arial" panose="020B0604020202020204" pitchFamily="34" charset="0"/>
              <a:buChar char="•"/>
            </a:pPr>
            <a:r>
              <a:rPr lang="en-US" dirty="0"/>
              <a:t>The only catch was that the images of the people used for the personas were placeholders and this required a bit more leg work before a bank of persona avatars could continue</a:t>
            </a:r>
          </a:p>
        </p:txBody>
      </p:sp>
      <p:pic>
        <p:nvPicPr>
          <p:cNvPr id="11" name="Picture 10" descr="A screenshot of a social media post&#10;&#10;Description automatically generated">
            <a:extLst>
              <a:ext uri="{FF2B5EF4-FFF2-40B4-BE49-F238E27FC236}">
                <a16:creationId xmlns:a16="http://schemas.microsoft.com/office/drawing/2014/main" id="{FAE58590-799A-48D5-80D2-DC672504C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783" y="4227092"/>
            <a:ext cx="2929812" cy="1905335"/>
          </a:xfrm>
          <a:prstGeom prst="rect">
            <a:avLst/>
          </a:prstGeom>
          <a:effectLst>
            <a:outerShdw blurRad="50800" dist="38100" dir="2700000" algn="tl" rotWithShape="0">
              <a:prstClr val="black">
                <a:alpha val="40000"/>
              </a:prstClr>
            </a:outerShdw>
          </a:effectLst>
        </p:spPr>
      </p:pic>
      <p:pic>
        <p:nvPicPr>
          <p:cNvPr id="17" name="Picture 16" descr="A screenshot of a cell phone&#10;&#10;Description automatically generated">
            <a:extLst>
              <a:ext uri="{FF2B5EF4-FFF2-40B4-BE49-F238E27FC236}">
                <a16:creationId xmlns:a16="http://schemas.microsoft.com/office/drawing/2014/main" id="{FDD5D6DD-80B2-47F5-8485-F9A0433D4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442" y="3530033"/>
            <a:ext cx="2929809" cy="1905333"/>
          </a:xfrm>
          <a:prstGeom prst="rect">
            <a:avLst/>
          </a:prstGeom>
          <a:effectLst>
            <a:outerShdw blurRad="50800" dist="38100" dir="2700000" algn="tl" rotWithShape="0">
              <a:prstClr val="black">
                <a:alpha val="40000"/>
              </a:prstClr>
            </a:outerShdw>
          </a:effectLst>
        </p:spPr>
      </p:pic>
      <p:pic>
        <p:nvPicPr>
          <p:cNvPr id="13" name="Picture 12" descr="A screenshot of a cell phone&#10;&#10;Description automatically generated">
            <a:extLst>
              <a:ext uri="{FF2B5EF4-FFF2-40B4-BE49-F238E27FC236}">
                <a16:creationId xmlns:a16="http://schemas.microsoft.com/office/drawing/2014/main" id="{0905C0A4-1CD0-4F47-9D18-FE92410C30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2877" y="4462776"/>
            <a:ext cx="2929810" cy="1905334"/>
          </a:xfrm>
          <a:prstGeom prst="rect">
            <a:avLst/>
          </a:prstGeom>
          <a:effectLst>
            <a:outerShdw blurRad="50800" dist="38100" dir="2700000" algn="tl" rotWithShape="0">
              <a:prstClr val="black">
                <a:alpha val="40000"/>
              </a:prstClr>
            </a:outerShdw>
          </a:effectLst>
        </p:spPr>
      </p:pic>
      <p:pic>
        <p:nvPicPr>
          <p:cNvPr id="9" name="Picture 8" descr="A screenshot of a cell phone&#10;&#10;Description automatically generated">
            <a:extLst>
              <a:ext uri="{FF2B5EF4-FFF2-40B4-BE49-F238E27FC236}">
                <a16:creationId xmlns:a16="http://schemas.microsoft.com/office/drawing/2014/main" id="{E9615B5C-91BA-47CE-B417-4C57B14BC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890" y="3396343"/>
            <a:ext cx="2929809" cy="19053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192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29519F-EF9E-44DD-B2D3-EF3C75303CCD}"/>
              </a:ext>
            </a:extLst>
          </p:cNvPr>
          <p:cNvSpPr/>
          <p:nvPr/>
        </p:nvSpPr>
        <p:spPr>
          <a:xfrm>
            <a:off x="0" y="620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sp>
        <p:nvSpPr>
          <p:cNvPr id="14" name="Title 1">
            <a:extLst>
              <a:ext uri="{FF2B5EF4-FFF2-40B4-BE49-F238E27FC236}">
                <a16:creationId xmlns:a16="http://schemas.microsoft.com/office/drawing/2014/main" id="{7EC68F01-BD58-44CC-A348-BC5886BCC0F0}"/>
              </a:ext>
            </a:extLst>
          </p:cNvPr>
          <p:cNvSpPr>
            <a:spLocks noGrp="1"/>
          </p:cNvSpPr>
          <p:nvPr>
            <p:ph type="title"/>
          </p:nvPr>
        </p:nvSpPr>
        <p:spPr>
          <a:xfrm>
            <a:off x="685800" y="590923"/>
            <a:ext cx="6873240" cy="573847"/>
          </a:xfrm>
        </p:spPr>
        <p:txBody>
          <a:bodyPr anchor="t"/>
          <a:lstStyle/>
          <a:p>
            <a:r>
              <a:rPr lang="en-US" cap="none" dirty="0">
                <a:solidFill>
                  <a:schemeClr val="accent4"/>
                </a:solidFill>
              </a:rPr>
              <a:t>Persona Avatars – follow up</a:t>
            </a:r>
          </a:p>
        </p:txBody>
      </p:sp>
      <p:sp>
        <p:nvSpPr>
          <p:cNvPr id="15" name="Text Placeholder 3">
            <a:extLst>
              <a:ext uri="{FF2B5EF4-FFF2-40B4-BE49-F238E27FC236}">
                <a16:creationId xmlns:a16="http://schemas.microsoft.com/office/drawing/2014/main" id="{6E0E4EFB-5028-4398-9514-400AE94B2495}"/>
              </a:ext>
            </a:extLst>
          </p:cNvPr>
          <p:cNvSpPr>
            <a:spLocks noGrp="1"/>
          </p:cNvSpPr>
          <p:nvPr>
            <p:ph type="body" sz="half" idx="2"/>
          </p:nvPr>
        </p:nvSpPr>
        <p:spPr>
          <a:xfrm>
            <a:off x="685799" y="1382484"/>
            <a:ext cx="10918371" cy="2917373"/>
          </a:xfrm>
        </p:spPr>
        <p:txBody>
          <a:bodyPr/>
          <a:lstStyle/>
          <a:p>
            <a:pPr marL="285750" indent="-285750">
              <a:buFont typeface="Arial" panose="020B0604020202020204" pitchFamily="34" charset="0"/>
              <a:buChar char="•"/>
            </a:pPr>
            <a:r>
              <a:rPr lang="en-US" dirty="0"/>
              <a:t>Returning to the </a:t>
            </a:r>
            <a:r>
              <a:rPr lang="en-US" dirty="0" err="1"/>
              <a:t>Pexels</a:t>
            </a:r>
            <a:r>
              <a:rPr lang="en-US" dirty="0"/>
              <a:t> site was a good option. Working with the images from </a:t>
            </a:r>
            <a:r>
              <a:rPr lang="en-US" dirty="0" err="1"/>
              <a:t>Pexels</a:t>
            </a:r>
            <a:r>
              <a:rPr lang="en-US" dirty="0"/>
              <a:t> for the high-fidelity Directory design work was a great trial run for sourcing images of people who could appear as candid, yet professional, credible users of our teams products and services</a:t>
            </a:r>
          </a:p>
        </p:txBody>
      </p:sp>
      <p:pic>
        <p:nvPicPr>
          <p:cNvPr id="6" name="Graphic 5" descr="Arrow: Slight curve">
            <a:extLst>
              <a:ext uri="{FF2B5EF4-FFF2-40B4-BE49-F238E27FC236}">
                <a16:creationId xmlns:a16="http://schemas.microsoft.com/office/drawing/2014/main" id="{9E5232BC-BBBA-4E72-A3A6-CBE8D111FE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2687" y="3611086"/>
            <a:ext cx="914400" cy="914400"/>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D4FE537B-ADB1-4E98-BE6F-4ED06BFA2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078" y="2430837"/>
            <a:ext cx="5009559" cy="37314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046B12B-FD9C-4614-8FFB-7BCF8AB666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47" y="2434157"/>
            <a:ext cx="4983383" cy="3731400"/>
          </a:xfrm>
          <a:prstGeom prst="rect">
            <a:avLst/>
          </a:prstGeom>
        </p:spPr>
      </p:pic>
    </p:spTree>
    <p:extLst>
      <p:ext uri="{BB962C8B-B14F-4D97-AF65-F5344CB8AC3E}">
        <p14:creationId xmlns:p14="http://schemas.microsoft.com/office/powerpoint/2010/main" val="106724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29519F-EF9E-44DD-B2D3-EF3C75303CCD}"/>
              </a:ext>
            </a:extLst>
          </p:cNvPr>
          <p:cNvSpPr/>
          <p:nvPr/>
        </p:nvSpPr>
        <p:spPr>
          <a:xfrm>
            <a:off x="0" y="620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sp>
        <p:nvSpPr>
          <p:cNvPr id="14" name="Title 1">
            <a:extLst>
              <a:ext uri="{FF2B5EF4-FFF2-40B4-BE49-F238E27FC236}">
                <a16:creationId xmlns:a16="http://schemas.microsoft.com/office/drawing/2014/main" id="{7EC68F01-BD58-44CC-A348-BC5886BCC0F0}"/>
              </a:ext>
            </a:extLst>
          </p:cNvPr>
          <p:cNvSpPr>
            <a:spLocks noGrp="1"/>
          </p:cNvSpPr>
          <p:nvPr>
            <p:ph type="title"/>
          </p:nvPr>
        </p:nvSpPr>
        <p:spPr>
          <a:xfrm>
            <a:off x="685800" y="590923"/>
            <a:ext cx="6873240" cy="573847"/>
          </a:xfrm>
        </p:spPr>
        <p:txBody>
          <a:bodyPr anchor="t"/>
          <a:lstStyle/>
          <a:p>
            <a:r>
              <a:rPr lang="en-US" cap="none" dirty="0">
                <a:solidFill>
                  <a:schemeClr val="accent4"/>
                </a:solidFill>
              </a:rPr>
              <a:t>Persona Avatars – approvals</a:t>
            </a:r>
          </a:p>
        </p:txBody>
      </p:sp>
      <p:sp>
        <p:nvSpPr>
          <p:cNvPr id="15" name="Text Placeholder 3">
            <a:extLst>
              <a:ext uri="{FF2B5EF4-FFF2-40B4-BE49-F238E27FC236}">
                <a16:creationId xmlns:a16="http://schemas.microsoft.com/office/drawing/2014/main" id="{6E0E4EFB-5028-4398-9514-400AE94B2495}"/>
              </a:ext>
            </a:extLst>
          </p:cNvPr>
          <p:cNvSpPr>
            <a:spLocks noGrp="1"/>
          </p:cNvSpPr>
          <p:nvPr>
            <p:ph type="body" sz="half" idx="2"/>
          </p:nvPr>
        </p:nvSpPr>
        <p:spPr>
          <a:xfrm>
            <a:off x="685800" y="1382484"/>
            <a:ext cx="3363686" cy="4343402"/>
          </a:xfrm>
        </p:spPr>
        <p:txBody>
          <a:bodyPr>
            <a:normAutofit/>
          </a:bodyPr>
          <a:lstStyle/>
          <a:p>
            <a:pPr marL="285750" indent="-285750">
              <a:buFont typeface="Arial" panose="020B0604020202020204" pitchFamily="34" charset="0"/>
              <a:buChar char="•"/>
            </a:pPr>
            <a:r>
              <a:rPr lang="en-US" dirty="0"/>
              <a:t>To move forward with the persona avatars, we wanted to be sure the new images would fit the actual evidence based bios created for Career Marketplace first and foremost</a:t>
            </a:r>
          </a:p>
          <a:p>
            <a:pPr marL="285750" indent="-285750">
              <a:buFont typeface="Arial" panose="020B0604020202020204" pitchFamily="34" charset="0"/>
              <a:buChar char="•"/>
            </a:pPr>
            <a:r>
              <a:rPr lang="en-US" dirty="0"/>
              <a:t>A contact sheet was assembled for final approval by the Product Owner before being put into the final production piece</a:t>
            </a:r>
          </a:p>
          <a:p>
            <a:pPr marL="285750" indent="-285750">
              <a:buFont typeface="Arial" panose="020B0604020202020204" pitchFamily="34" charset="0"/>
              <a:buChar char="•"/>
            </a:pPr>
            <a:r>
              <a:rPr lang="en-US" dirty="0"/>
              <a:t>The final images were chosen because of their neutral background, eyes forward poses and a credible match with the actual bios</a:t>
            </a:r>
          </a:p>
        </p:txBody>
      </p:sp>
      <p:pic>
        <p:nvPicPr>
          <p:cNvPr id="3" name="Picture 2" descr="A screenshot of a cell phone&#10;&#10;Description automatically generated">
            <a:extLst>
              <a:ext uri="{FF2B5EF4-FFF2-40B4-BE49-F238E27FC236}">
                <a16:creationId xmlns:a16="http://schemas.microsoft.com/office/drawing/2014/main" id="{DA9CDFB6-718C-467E-904C-DC61BDAE2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552" y="1274407"/>
            <a:ext cx="7964448" cy="4559555"/>
          </a:xfrm>
          <a:prstGeom prst="rect">
            <a:avLst/>
          </a:prstGeom>
        </p:spPr>
      </p:pic>
      <p:pic>
        <p:nvPicPr>
          <p:cNvPr id="4" name="Graphic 3" descr="Arrow: Counter-clockwise curve">
            <a:extLst>
              <a:ext uri="{FF2B5EF4-FFF2-40B4-BE49-F238E27FC236}">
                <a16:creationId xmlns:a16="http://schemas.microsoft.com/office/drawing/2014/main" id="{37231676-741C-41A5-8008-BD3759454F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268541">
            <a:off x="5212111" y="3026675"/>
            <a:ext cx="528550" cy="528550"/>
          </a:xfrm>
          <a:prstGeom prst="rect">
            <a:avLst/>
          </a:prstGeom>
        </p:spPr>
      </p:pic>
      <p:pic>
        <p:nvPicPr>
          <p:cNvPr id="11" name="Graphic 10" descr="Arrow: Counter-clockwise curve">
            <a:extLst>
              <a:ext uri="{FF2B5EF4-FFF2-40B4-BE49-F238E27FC236}">
                <a16:creationId xmlns:a16="http://schemas.microsoft.com/office/drawing/2014/main" id="{8D009A60-EEC6-40F6-B43C-455BB53479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268541">
            <a:off x="6703454" y="5090015"/>
            <a:ext cx="528550" cy="528550"/>
          </a:xfrm>
          <a:prstGeom prst="rect">
            <a:avLst/>
          </a:prstGeom>
        </p:spPr>
      </p:pic>
      <p:pic>
        <p:nvPicPr>
          <p:cNvPr id="13" name="Graphic 12" descr="Arrow: Counter-clockwise curve">
            <a:extLst>
              <a:ext uri="{FF2B5EF4-FFF2-40B4-BE49-F238E27FC236}">
                <a16:creationId xmlns:a16="http://schemas.microsoft.com/office/drawing/2014/main" id="{F7735B36-8223-4A74-8D48-986E7C4CB2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268541">
            <a:off x="8107712" y="2655080"/>
            <a:ext cx="528550" cy="528550"/>
          </a:xfrm>
          <a:prstGeom prst="rect">
            <a:avLst/>
          </a:prstGeom>
        </p:spPr>
      </p:pic>
      <p:pic>
        <p:nvPicPr>
          <p:cNvPr id="16" name="Graphic 15" descr="Arrow: Counter-clockwise curve">
            <a:extLst>
              <a:ext uri="{FF2B5EF4-FFF2-40B4-BE49-F238E27FC236}">
                <a16:creationId xmlns:a16="http://schemas.microsoft.com/office/drawing/2014/main" id="{BE188FF7-B254-40C0-99CB-44494D1F18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268541">
            <a:off x="9728142" y="2655079"/>
            <a:ext cx="528550" cy="528550"/>
          </a:xfrm>
          <a:prstGeom prst="rect">
            <a:avLst/>
          </a:prstGeom>
        </p:spPr>
      </p:pic>
      <p:pic>
        <p:nvPicPr>
          <p:cNvPr id="17" name="Graphic 16" descr="Arrow: Counter-clockwise curve">
            <a:extLst>
              <a:ext uri="{FF2B5EF4-FFF2-40B4-BE49-F238E27FC236}">
                <a16:creationId xmlns:a16="http://schemas.microsoft.com/office/drawing/2014/main" id="{47838547-132C-41C2-B34D-2AF340653E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268541">
            <a:off x="11375482" y="2655080"/>
            <a:ext cx="528550" cy="528550"/>
          </a:xfrm>
          <a:prstGeom prst="rect">
            <a:avLst/>
          </a:prstGeom>
        </p:spPr>
      </p:pic>
    </p:spTree>
    <p:extLst>
      <p:ext uri="{BB962C8B-B14F-4D97-AF65-F5344CB8AC3E}">
        <p14:creationId xmlns:p14="http://schemas.microsoft.com/office/powerpoint/2010/main" val="317711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86AAF0-1EF7-468C-8D38-67B8F7369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32" y="3080707"/>
            <a:ext cx="1210890" cy="1928723"/>
          </a:xfrm>
          <a:prstGeom prst="rect">
            <a:avLst/>
          </a:prstGeom>
        </p:spPr>
      </p:pic>
      <p:sp>
        <p:nvSpPr>
          <p:cNvPr id="5" name="Rectangle 4">
            <a:extLst>
              <a:ext uri="{FF2B5EF4-FFF2-40B4-BE49-F238E27FC236}">
                <a16:creationId xmlns:a16="http://schemas.microsoft.com/office/drawing/2014/main" id="{D529519F-EF9E-44DD-B2D3-EF3C75303CCD}"/>
              </a:ext>
            </a:extLst>
          </p:cNvPr>
          <p:cNvSpPr/>
          <p:nvPr/>
        </p:nvSpPr>
        <p:spPr>
          <a:xfrm>
            <a:off x="0" y="620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sp>
        <p:nvSpPr>
          <p:cNvPr id="14" name="Title 1">
            <a:extLst>
              <a:ext uri="{FF2B5EF4-FFF2-40B4-BE49-F238E27FC236}">
                <a16:creationId xmlns:a16="http://schemas.microsoft.com/office/drawing/2014/main" id="{7EC68F01-BD58-44CC-A348-BC5886BCC0F0}"/>
              </a:ext>
            </a:extLst>
          </p:cNvPr>
          <p:cNvSpPr>
            <a:spLocks noGrp="1"/>
          </p:cNvSpPr>
          <p:nvPr>
            <p:ph type="title"/>
          </p:nvPr>
        </p:nvSpPr>
        <p:spPr>
          <a:xfrm>
            <a:off x="685800" y="590923"/>
            <a:ext cx="6873240" cy="573847"/>
          </a:xfrm>
        </p:spPr>
        <p:txBody>
          <a:bodyPr anchor="t"/>
          <a:lstStyle/>
          <a:p>
            <a:r>
              <a:rPr lang="en-US" cap="none" dirty="0">
                <a:solidFill>
                  <a:schemeClr val="accent4"/>
                </a:solidFill>
              </a:rPr>
              <a:t>Persona Avatars – final collection</a:t>
            </a:r>
          </a:p>
        </p:txBody>
      </p:sp>
      <p:sp>
        <p:nvSpPr>
          <p:cNvPr id="15" name="Text Placeholder 3">
            <a:extLst>
              <a:ext uri="{FF2B5EF4-FFF2-40B4-BE49-F238E27FC236}">
                <a16:creationId xmlns:a16="http://schemas.microsoft.com/office/drawing/2014/main" id="{6E0E4EFB-5028-4398-9514-400AE94B2495}"/>
              </a:ext>
            </a:extLst>
          </p:cNvPr>
          <p:cNvSpPr>
            <a:spLocks noGrp="1"/>
          </p:cNvSpPr>
          <p:nvPr>
            <p:ph type="body" sz="half" idx="2"/>
          </p:nvPr>
        </p:nvSpPr>
        <p:spPr>
          <a:xfrm>
            <a:off x="685800" y="1382483"/>
            <a:ext cx="3657600" cy="5009829"/>
          </a:xfrm>
        </p:spPr>
        <p:txBody>
          <a:bodyPr>
            <a:normAutofit/>
          </a:bodyPr>
          <a:lstStyle/>
          <a:p>
            <a:pPr marL="285750" indent="-285750">
              <a:buFont typeface="Arial" panose="020B0604020202020204" pitchFamily="34" charset="0"/>
              <a:buChar char="•"/>
            </a:pPr>
            <a:r>
              <a:rPr lang="en-US" dirty="0"/>
              <a:t>With the models chosen, the images were downloaded and saved in print </a:t>
            </a:r>
            <a:r>
              <a:rPr lang="en-US" dirty="0" err="1"/>
              <a:t>rez</a:t>
            </a:r>
            <a:r>
              <a:rPr lang="en-US" dirty="0"/>
              <a:t> for later use then downsized for import into the master </a:t>
            </a:r>
            <a:r>
              <a:rPr lang="en-US" dirty="0" err="1"/>
              <a:t>ui</a:t>
            </a:r>
            <a:r>
              <a:rPr lang="en-US" dirty="0"/>
              <a:t> kit Illustrator file</a:t>
            </a:r>
          </a:p>
          <a:p>
            <a:pPr marL="285750" indent="-285750">
              <a:buFont typeface="Arial" panose="020B0604020202020204" pitchFamily="34" charset="0"/>
              <a:buChar char="•"/>
            </a:pPr>
            <a:r>
              <a:rPr lang="en-US" dirty="0"/>
              <a:t>A separate artboard was added for the collection</a:t>
            </a:r>
          </a:p>
          <a:p>
            <a:pPr marL="285750" indent="-285750">
              <a:buFont typeface="Arial" panose="020B0604020202020204" pitchFamily="34" charset="0"/>
              <a:buChar char="•"/>
            </a:pPr>
            <a:r>
              <a:rPr lang="en-US" dirty="0"/>
              <a:t>The dimensions of the avatars were based on the existing sample avatars in the </a:t>
            </a:r>
            <a:r>
              <a:rPr lang="en-US" dirty="0" err="1"/>
              <a:t>ui</a:t>
            </a:r>
            <a:r>
              <a:rPr lang="en-US" dirty="0"/>
              <a:t> kit</a:t>
            </a:r>
          </a:p>
          <a:p>
            <a:pPr marL="285750" indent="-285750">
              <a:buFont typeface="Arial" panose="020B0604020202020204" pitchFamily="34" charset="0"/>
              <a:buChar char="•"/>
            </a:pPr>
            <a:r>
              <a:rPr lang="en-US" dirty="0"/>
              <a:t>Uses </a:t>
            </a:r>
            <a:r>
              <a:rPr lang="en-US" dirty="0" err="1"/>
              <a:t>outerglow</a:t>
            </a:r>
            <a:r>
              <a:rPr lang="en-US" dirty="0"/>
              <a:t> and/or stroke to accommodate images that have light backgrounds, such as professional headshots</a:t>
            </a:r>
          </a:p>
          <a:p>
            <a:pPr marL="285750" indent="-285750">
              <a:buFont typeface="Arial" panose="020B0604020202020204" pitchFamily="34" charset="0"/>
              <a:buChar char="•"/>
            </a:pPr>
            <a:r>
              <a:rPr lang="en-US" dirty="0"/>
              <a:t>Comprehensive, with standardized sizes with consistent framing</a:t>
            </a:r>
          </a:p>
          <a:p>
            <a:pPr marL="285750" indent="-285750">
              <a:buFont typeface="Arial" panose="020B0604020202020204" pitchFamily="34" charset="0"/>
              <a:buChar char="•"/>
            </a:pPr>
            <a:r>
              <a:rPr lang="en-US" dirty="0"/>
              <a:t>Persona bio and quotes included to provide the context for each user’s needs</a:t>
            </a:r>
          </a:p>
          <a:p>
            <a:pPr marL="285750" indent="-285750">
              <a:buFont typeface="Arial" panose="020B0604020202020204" pitchFamily="34" charset="0"/>
              <a:buChar char="•"/>
            </a:pPr>
            <a:endParaRPr lang="en-US" dirty="0"/>
          </a:p>
        </p:txBody>
      </p:sp>
      <p:pic>
        <p:nvPicPr>
          <p:cNvPr id="4" name="Picture 3" descr="A screenshot of a cell phone&#10;&#10;Description automatically generated">
            <a:extLst>
              <a:ext uri="{FF2B5EF4-FFF2-40B4-BE49-F238E27FC236}">
                <a16:creationId xmlns:a16="http://schemas.microsoft.com/office/drawing/2014/main" id="{C8FA0C83-9FDB-43BA-90D1-A80B14254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422" y="1164770"/>
            <a:ext cx="4849046" cy="5227543"/>
          </a:xfrm>
          <a:prstGeom prst="rect">
            <a:avLst/>
          </a:prstGeom>
          <a:effectLst>
            <a:outerShdw blurRad="50800" dist="38100" dir="2700000" algn="tl" rotWithShape="0">
              <a:prstClr val="black">
                <a:alpha val="40000"/>
              </a:prstClr>
            </a:outerShdw>
          </a:effectLst>
        </p:spPr>
      </p:pic>
      <p:pic>
        <p:nvPicPr>
          <p:cNvPr id="7" name="Picture 6" descr="A screenshot of a cell phone&#10;&#10;Description automatically generated">
            <a:extLst>
              <a:ext uri="{FF2B5EF4-FFF2-40B4-BE49-F238E27FC236}">
                <a16:creationId xmlns:a16="http://schemas.microsoft.com/office/drawing/2014/main" id="{98D3C683-13D6-4AA5-B1A0-800713923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125" y="2823559"/>
            <a:ext cx="4104886" cy="3911430"/>
          </a:xfrm>
          <a:prstGeom prst="rect">
            <a:avLst/>
          </a:prstGeom>
          <a:effectLst>
            <a:outerShdw blurRad="50800" dist="38100" dir="2700000" algn="tl" rotWithShape="0">
              <a:prstClr val="black">
                <a:alpha val="40000"/>
              </a:prstClr>
            </a:outerShdw>
          </a:effectLst>
        </p:spPr>
      </p:pic>
      <p:pic>
        <p:nvPicPr>
          <p:cNvPr id="16" name="Graphic 15" descr="Arrow: Counter-clockwise curve">
            <a:extLst>
              <a:ext uri="{FF2B5EF4-FFF2-40B4-BE49-F238E27FC236}">
                <a16:creationId xmlns:a16="http://schemas.microsoft.com/office/drawing/2014/main" id="{DC06B4C2-A1EF-472A-AFE3-ED41DB3A2F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269581">
            <a:off x="4000906" y="3514266"/>
            <a:ext cx="528550" cy="528550"/>
          </a:xfrm>
          <a:prstGeom prst="rect">
            <a:avLst/>
          </a:prstGeom>
        </p:spPr>
      </p:pic>
    </p:spTree>
    <p:extLst>
      <p:ext uri="{BB962C8B-B14F-4D97-AF65-F5344CB8AC3E}">
        <p14:creationId xmlns:p14="http://schemas.microsoft.com/office/powerpoint/2010/main" val="28970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BECCD0-03CB-4D74-B5A5-F269244CF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3321418"/>
            <a:ext cx="12192000" cy="3268133"/>
          </a:xfrm>
          <a:prstGeom prst="rect">
            <a:avLst/>
          </a:prstGeom>
        </p:spPr>
      </p:pic>
      <p:sp>
        <p:nvSpPr>
          <p:cNvPr id="2" name="Title 1">
            <a:extLst>
              <a:ext uri="{FF2B5EF4-FFF2-40B4-BE49-F238E27FC236}">
                <a16:creationId xmlns:a16="http://schemas.microsoft.com/office/drawing/2014/main" id="{9176D25D-47CE-4C21-B385-00B30CA8797F}"/>
              </a:ext>
            </a:extLst>
          </p:cNvPr>
          <p:cNvSpPr>
            <a:spLocks noGrp="1"/>
          </p:cNvSpPr>
          <p:nvPr>
            <p:ph type="title"/>
          </p:nvPr>
        </p:nvSpPr>
        <p:spPr>
          <a:xfrm>
            <a:off x="1015999" y="560586"/>
            <a:ext cx="10151533" cy="2604495"/>
          </a:xfrm>
        </p:spPr>
        <p:txBody>
          <a:bodyPr>
            <a:normAutofit/>
          </a:bodyPr>
          <a:lstStyle/>
          <a:p>
            <a:r>
              <a:rPr lang="en-US" sz="5400" cap="none" dirty="0">
                <a:solidFill>
                  <a:schemeClr val="accent6"/>
                </a:solidFill>
              </a:rPr>
              <a:t>Thank you/Merci !</a:t>
            </a:r>
          </a:p>
        </p:txBody>
      </p:sp>
      <p:pic>
        <p:nvPicPr>
          <p:cNvPr id="13" name="Picture 12">
            <a:extLst>
              <a:ext uri="{FF2B5EF4-FFF2-40B4-BE49-F238E27FC236}">
                <a16:creationId xmlns:a16="http://schemas.microsoft.com/office/drawing/2014/main" id="{B110525F-9D8E-47A0-B9B7-C7289274A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350" y="6305823"/>
            <a:ext cx="1483208" cy="387356"/>
          </a:xfrm>
          <a:prstGeom prst="rect">
            <a:avLst/>
          </a:prstGeom>
        </p:spPr>
      </p:pic>
      <p:sp>
        <p:nvSpPr>
          <p:cNvPr id="4" name="Text Placeholder 3">
            <a:extLst>
              <a:ext uri="{FF2B5EF4-FFF2-40B4-BE49-F238E27FC236}">
                <a16:creationId xmlns:a16="http://schemas.microsoft.com/office/drawing/2014/main" id="{0A439ACB-3790-4FC6-BD96-21B7278E2B0D}"/>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862362449"/>
      </p:ext>
    </p:extLst>
  </p:cSld>
  <p:clrMapOvr>
    <a:masterClrMapping/>
  </p:clrMapOvr>
</p:sld>
</file>

<file path=ppt/theme/theme1.xml><?xml version="1.0" encoding="utf-8"?>
<a:theme xmlns:a="http://schemas.openxmlformats.org/drawingml/2006/main" name="Aurora">
  <a:themeElements>
    <a:clrScheme name="Aurora">
      <a:dk1>
        <a:sysClr val="windowText" lastClr="000000"/>
      </a:dk1>
      <a:lt1>
        <a:sysClr val="window" lastClr="FFFFFF"/>
      </a:lt1>
      <a:dk2>
        <a:srgbClr val="454545"/>
      </a:dk2>
      <a:lt2>
        <a:srgbClr val="DADADA"/>
      </a:lt2>
      <a:accent1>
        <a:srgbClr val="000A3D"/>
      </a:accent1>
      <a:accent2>
        <a:srgbClr val="467B8D"/>
      </a:accent2>
      <a:accent3>
        <a:srgbClr val="5DC1BE"/>
      </a:accent3>
      <a:accent4>
        <a:srgbClr val="55C0A3"/>
      </a:accent4>
      <a:accent5>
        <a:srgbClr val="ADE18D"/>
      </a:accent5>
      <a:accent6>
        <a:srgbClr val="127CA4"/>
      </a:accent6>
      <a:hlink>
        <a:srgbClr val="5DC1BE"/>
      </a:hlink>
      <a:folHlink>
        <a:srgbClr val="8D65EA"/>
      </a:folHlink>
    </a:clrScheme>
    <a:fontScheme name="Aurora">
      <a:majorFont>
        <a:latin typeface="Rubik"/>
        <a:ea typeface=""/>
        <a:cs typeface=""/>
      </a:majorFont>
      <a:minorFont>
        <a:latin typeface="Nunito Sans"/>
        <a:ea typeface=""/>
        <a:cs typeface=""/>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rora" id="{C84CBFA0-87F8-4A54-AA00-B9097929E1B4}" vid="{0FA2CF85-05E2-4FB0-BC1F-6B61AB495D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Aurora</Template>
  <TotalTime>309</TotalTime>
  <Words>527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Nunito Sans</vt:lpstr>
      <vt:lpstr>Rubik</vt:lpstr>
      <vt:lpstr>Aurora</vt:lpstr>
      <vt:lpstr>Persona Avatars</vt:lpstr>
      <vt:lpstr>Persona Avatars – the beginning</vt:lpstr>
      <vt:lpstr>Persona Avatars – an idea</vt:lpstr>
      <vt:lpstr>Persona Avatars – follow up</vt:lpstr>
      <vt:lpstr>Persona Avatars – follow up</vt:lpstr>
      <vt:lpstr>Persona Avatars – approvals</vt:lpstr>
      <vt:lpstr>Persona Avatars – final collection</vt:lpstr>
      <vt:lpstr>Thank you/Merci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Martel</dc:creator>
  <cp:lastModifiedBy>Michael Martel</cp:lastModifiedBy>
  <cp:revision>53</cp:revision>
  <dcterms:created xsi:type="dcterms:W3CDTF">2018-09-24T14:15:05Z</dcterms:created>
  <dcterms:modified xsi:type="dcterms:W3CDTF">2019-06-11T20:21:48Z</dcterms:modified>
</cp:coreProperties>
</file>