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8" r:id="rId3"/>
    <p:sldId id="265" r:id="rId4"/>
    <p:sldId id="268" r:id="rId5"/>
    <p:sldId id="271" r:id="rId6"/>
    <p:sldId id="269" r:id="rId7"/>
    <p:sldId id="280" r:id="rId8"/>
    <p:sldId id="270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1" r:id="rId18"/>
    <p:sldId id="282" r:id="rId19"/>
    <p:sldId id="283" r:id="rId20"/>
    <p:sldId id="284" r:id="rId21"/>
    <p:sldId id="264" r:id="rId22"/>
    <p:sldId id="267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62B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97" d="100"/>
          <a:sy n="97" d="100"/>
        </p:scale>
        <p:origin x="1110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9B11A6-A25C-44A8-B677-058F5669723A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28565A-D5A9-443E-A3BF-C451091A8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5876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28565A-D5A9-443E-A3BF-C451091A84D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3871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74353C-2A2B-E31C-9B07-6FF47A3EF8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DE29516-465F-3C44-0373-1D4F12BCC42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5E154A8-CDA8-8AFB-C469-A8945E9AD0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D30FCF-0BE3-4A88-4A74-21613B68982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28565A-D5A9-443E-A3BF-C451091A84D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4464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93654B-2212-E793-C3BA-C7F2668998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F8E7A9E-8AB4-B854-52BA-DF5575AF47F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16B5829-3CB2-C6B0-6ED9-83618223D4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9262F0-07AC-C3A7-D5C2-2667D6311B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28565A-D5A9-443E-A3BF-C451091A84D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4594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908DD5-12FB-8DE4-5F6C-3E049C6E37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553ABEE-F5C4-B3CD-3638-EFE874DF646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40C7765-944D-6330-B0F3-9C6C0B87D1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8C9C60-A9A5-4642-DA47-63047FF4D88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28565A-D5A9-443E-A3BF-C451091A84D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6522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731E7C-AD56-8F47-7A53-578F2532EE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DEC674B-51C0-1F8A-E39E-EC1F1ABAD91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1BD5BC0-E129-474C-A6D7-0B1FE75452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94CB39-564A-0819-539A-807ED1F4F7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28565A-D5A9-443E-A3BF-C451091A84D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1077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1E595B-50AE-307A-1F6D-926C13FBA4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F62922E-7D1D-5157-4CA5-81EC69D022D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46C357A-01F6-9681-FEB5-44AFDE4A1F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48BE7D-5CFE-02FF-17AB-871485441F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28565A-D5A9-443E-A3BF-C451091A84D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9163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D9EF47-2CA4-B649-7D1D-3F119FE972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FACA073-EAA6-58E5-7C75-FD984DB0E7A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0BD9A17-631A-EEC4-EB98-D79A5C0C9B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E1138F-EA5A-D8A3-E0F4-A31BE64F7E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28565A-D5A9-443E-A3BF-C451091A84D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3768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BFCDE2-71D1-77A9-4B4E-482ACBBB48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8744ED0-9A86-4095-79F4-FC0FC543612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1202E24-0B11-2C75-ABA4-B58D86899D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52C155-ED70-0D22-4A32-0C89157CFB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28565A-D5A9-443E-A3BF-C451091A84D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5760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381128-E17F-CA63-4D11-FA94CE2884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DCDD090-EF43-3B22-4750-8A2EB6E0457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FC413BA-B7BF-B1AC-BE10-4C0793EF03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F7AEB9-1FF2-C4CD-9E60-64346C9B5FB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28565A-D5A9-443E-A3BF-C451091A84D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1129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B2B0D0-1DF3-DB1C-1467-EAA8A9D710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41D0833-533A-85C4-7B65-65CE447302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22FA4F8-7748-DA24-4A17-1C3A260B89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A19ED3-0142-991C-B5A5-C67306DA72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28565A-D5A9-443E-A3BF-C451091A84D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0753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FED284-D5DE-BBA0-9138-1958818379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E6CD361-0904-0593-8BDC-A2F5033CAEB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306D298-6376-57E0-B298-5A2C1C14CF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3A5544-81D4-48A6-AFF9-7B2B4786DB9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28565A-D5A9-443E-A3BF-C451091A84D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9043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BDD40A-8193-359A-4A6B-CDD99DBB8E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754630D-A68D-7662-022B-11D38C342F5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4C43C4E-DB82-0B3A-B96A-0155BA49B9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39B4F9-F708-52F2-9864-D5DA25D474A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28565A-D5A9-443E-A3BF-C451091A84D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158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704957-1C2E-99A8-93D6-DA61BC0E10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8466981-78DC-25F3-EEFF-310DAAB405F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5443ED7-F6FE-2B52-DAB1-8A1CD76907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487750-7B20-A9FC-136A-4F85410634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28565A-D5A9-443E-A3BF-C451091A84D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31100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7B6BCF-1510-7D70-BE4C-E2428268A0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74243D9-AEDF-0528-066F-7206DB8B55E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42D203F-ADF1-4AF1-A0CF-4C26FC7401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275529-FE22-755E-1FF5-5528B14F54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28565A-D5A9-443E-A3BF-C451091A84D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5263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BC292D-9845-2437-B549-212EAADEEA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94BB53-41B4-2303-117F-8F2E87AAFCC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A85048F-A92A-0BBF-5A8E-7167BE960A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C0F44D-63D7-BD34-D377-0C02C1A7FF0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28565A-D5A9-443E-A3BF-C451091A84D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0946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948EB5-8E92-D94D-655D-441A1BCD1F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DED54D2-CD31-EE52-9E22-4897C453909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F349423-1943-3096-F675-62D7405D2C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191470-D92D-0A36-CFEA-EEFC26A14B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28565A-D5A9-443E-A3BF-C451091A84D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322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E2F8C5-5449-9785-5723-7CE552DE0F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D428F84-2F9F-19EB-52A7-5E0C9C46513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BA7339C-844C-7BBB-F8E8-13A4365B7B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5EF9D7-6B97-E444-629E-82616C3B6F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28565A-D5A9-443E-A3BF-C451091A84D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9533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EC94C4-9C13-0389-3C5A-55EB7DD2D9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FC91159-656E-2779-A3DF-2AF150B7596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1CF990A-2FAB-D3E6-BBA4-2B18DA033E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CE1240-E619-E4AA-50AC-954E918AC9A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28565A-D5A9-443E-A3BF-C451091A84D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8288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EC08DD-4194-D5DF-E3BA-B76CCF55B3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859DC18-AAF1-540A-20A4-9BD7CFF9AE7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C7CD409-DBD8-B60B-9DAA-E00A8B1916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B4D98F-B132-C5B8-DED1-55E490E321B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28565A-D5A9-443E-A3BF-C451091A84D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6629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D5DC44-9387-4E65-8D6D-CB2A5709B1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5FB3B80-7477-73B2-A861-0C3F38E05C6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2F36C51-8725-FAA9-5160-1069897DB7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92B0A3-2C24-2C53-2CEC-33405ACD98E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28565A-D5A9-443E-A3BF-C451091A84D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2073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D912E1-1195-3671-B6D9-CC7474C5FA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B59C6BD-5940-2C51-8764-4ECE0DC501F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6B3DC1A-840B-4EAC-DB8F-2CB2348363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64E4C3-4527-8F66-9EC9-90E67BE881B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28565A-D5A9-443E-A3BF-C451091A84D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2873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CA9DB-6B37-B343-C580-C056F9D0D8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39BB46-997F-FC76-C928-E80867709B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FB4BCC-75D2-4141-FAC8-543978384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A5462-7CDD-4D52-89A4-A45BEE8B964E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21009F-F0A1-40C1-BBDF-222F8469A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52E445-791E-0017-3312-D9996374E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09174-4B00-4B23-98B4-C9B36EF5D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923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936B0-AA9E-9904-0206-670473290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8F4D23-D3E8-8DA5-16E1-D7458D317C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3F9BB5-7204-E11B-7427-FFC8715E8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A5462-7CDD-4D52-89A4-A45BEE8B964E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D30741-FF9D-779B-64A2-15BC5E60B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41F362-182C-ABFA-6794-ECA76A3A6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09174-4B00-4B23-98B4-C9B36EF5D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7634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2857D6-68D2-493E-F79A-7E0DD49FB6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C5137F-5646-2F41-162E-07B91A3791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21DDFB-5704-2B84-1D07-58ABF8A2E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A5462-7CDD-4D52-89A4-A45BEE8B964E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00BCD2-0CA0-4882-D1CC-832A150A6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38C2BB-C712-3C60-9603-477FFB9E6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09174-4B00-4B23-98B4-C9B36EF5D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7138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9E353-7E7C-5D7E-2B1F-823192131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DF4A7C-2EC9-D5FC-BB4E-C69451642D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0F64EA-EA9E-C0C9-21EC-3C6823CAA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A5462-7CDD-4D52-89A4-A45BEE8B964E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419C7-7F4D-26B9-E647-6AB40A813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50AFBD-6FA7-43D2-54A0-6740098FE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09174-4B00-4B23-98B4-C9B36EF5D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436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A0639-A27F-5E58-C79E-65162FE34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54B53C-5338-6380-7B56-54A4D9BE49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8D1AD1-A0F6-6187-1E50-989D76530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A5462-7CDD-4D52-89A4-A45BEE8B964E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44C57-A7DB-28F4-83D6-7685FF44C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2EF35B-7198-0C1F-321F-FBD5211F6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09174-4B00-4B23-98B4-C9B36EF5D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027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A07F6-D95F-9229-3671-653BEA108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4644C7-DDAE-AB37-6AE7-985B0E1DA1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BE2128-44A9-00E6-8C5B-4CC99234DE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77AA9C-85F8-40D1-48BA-96679DFEA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A5462-7CDD-4D52-89A4-A45BEE8B964E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C054C1-60BC-504E-D6AF-11B9EFB4C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061A9C-8D65-2167-0EE7-09B321375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09174-4B00-4B23-98B4-C9B36EF5D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8450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AF062-C839-2964-9DF4-AE0606C72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F89D58-D6B5-124D-8F52-CF9F224332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A686B2-1578-9650-C35D-F3B0FE0760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1129F6-379E-95D0-2C54-0C0F2EF6FC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4C1823-C99E-7DA5-6B68-AF58B28FD9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960507-8047-9D81-78BD-D0E0687EE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A5462-7CDD-4D52-89A4-A45BEE8B964E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C21D9C-2C9A-DD11-CBE8-38A824B5E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62F158-263A-474D-12E8-509FC7AE7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09174-4B00-4B23-98B4-C9B36EF5D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243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65F0D-7E60-F61A-4EA3-1032F81C3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C10A09-075D-81C8-6BC2-4D545A744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A5462-7CDD-4D52-89A4-A45BEE8B964E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EED5CD-892A-4071-AC12-27BF97F86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824838-D123-6BE0-04F0-663E189DC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09174-4B00-4B23-98B4-C9B36EF5D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122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814C21-C38C-2F3D-4789-7F7CD4EAE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A5462-7CDD-4D52-89A4-A45BEE8B964E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06618A-042D-96A8-6C43-416F2A3A6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60197F-B510-8311-0C41-D225F42FC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09174-4B00-4B23-98B4-C9B36EF5D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644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4F9F8-3001-4067-2613-39A13F496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626FA1-BDD1-A0CA-5793-92F8677332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67A479-47A8-2C42-A2F7-C1BE1F9D2C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BC5A5-B069-5D3C-0231-BC43B3018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A5462-7CDD-4D52-89A4-A45BEE8B964E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7ACB50-D4F7-8FF2-3008-310442F40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E30DEF-4B9F-8123-A2E7-1F7C01CF0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09174-4B00-4B23-98B4-C9B36EF5D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427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419A2-5677-0664-5BDE-1227D37A0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28BE3D-AD06-EB5F-6ED8-20F65EB385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36292D-33C7-606A-58F0-A4E6643B81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FC25BA-213C-C119-E0C3-3284ADEBDA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A5462-7CDD-4D52-89A4-A45BEE8B964E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72EE94-DB25-DB4A-C5CE-6C6972B4D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E76141-27BB-2AF7-7080-7B3BB2162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109174-4B00-4B23-98B4-C9B36EF5D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14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A9C509-1A34-5C7C-FE86-86F500482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9F702C-8F9A-2AC0-359C-E833811DAD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BDDEC2-503A-9B26-BE6B-C22CC52B09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ABA5462-7CDD-4D52-89A4-A45BEE8B964E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B9E63-6726-20A5-4E87-F06B092A90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087C79-B012-4111-6466-4EBA23BFBF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9109174-4B00-4B23-98B4-C9B36EF5D0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189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29A5AB4F-1637-7C1A-0509-0AEC6CCBDC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459" y="171348"/>
            <a:ext cx="1612486" cy="887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B278E95-D4B9-7DC0-5EC2-02D551D5E789}"/>
              </a:ext>
            </a:extLst>
          </p:cNvPr>
          <p:cNvCxnSpPr/>
          <p:nvPr/>
        </p:nvCxnSpPr>
        <p:spPr>
          <a:xfrm>
            <a:off x="304800" y="1229033"/>
            <a:ext cx="11729884" cy="0"/>
          </a:xfrm>
          <a:prstGeom prst="line">
            <a:avLst/>
          </a:prstGeom>
          <a:ln>
            <a:solidFill>
              <a:srgbClr val="562B9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8BAB620-F227-8EF3-A711-066A39C68884}"/>
              </a:ext>
            </a:extLst>
          </p:cNvPr>
          <p:cNvSpPr txBox="1"/>
          <p:nvPr/>
        </p:nvSpPr>
        <p:spPr>
          <a:xfrm>
            <a:off x="1789469" y="2274838"/>
            <a:ext cx="898668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/>
              <a:t>Topic 7 – DQ 2</a:t>
            </a:r>
          </a:p>
          <a:p>
            <a:pPr algn="ctr"/>
            <a:r>
              <a:rPr lang="en-US" sz="2400" dirty="0"/>
              <a:t>Steven Merkling</a:t>
            </a:r>
          </a:p>
          <a:p>
            <a:pPr algn="ctr"/>
            <a:r>
              <a:rPr lang="en-US" sz="2400" dirty="0"/>
              <a:t>College of Engineering and Technology, Grand Canyon University</a:t>
            </a:r>
          </a:p>
          <a:p>
            <a:pPr algn="ctr"/>
            <a:r>
              <a:rPr lang="en-US" sz="2400" dirty="0"/>
              <a:t>CST-590-O500: Computer Science Capstone Project</a:t>
            </a:r>
          </a:p>
          <a:p>
            <a:pPr algn="ctr"/>
            <a:r>
              <a:rPr lang="en-US" sz="2400" dirty="0"/>
              <a:t>Dr. Aiman Darwiche</a:t>
            </a:r>
          </a:p>
          <a:p>
            <a:pPr algn="ctr"/>
            <a:r>
              <a:rPr lang="en-US" sz="2400" dirty="0"/>
              <a:t>September 29, 2025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8C5620D-BA7B-8385-BFFC-9CDA74552501}"/>
              </a:ext>
            </a:extLst>
          </p:cNvPr>
          <p:cNvSpPr txBox="1"/>
          <p:nvPr/>
        </p:nvSpPr>
        <p:spPr>
          <a:xfrm>
            <a:off x="2507226" y="412514"/>
            <a:ext cx="941930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/>
              <a:t>Raspberry Pi 5 Edge Traffic Monitoring System</a:t>
            </a:r>
          </a:p>
        </p:txBody>
      </p:sp>
    </p:spTree>
    <p:extLst>
      <p:ext uri="{BB962C8B-B14F-4D97-AF65-F5344CB8AC3E}">
        <p14:creationId xmlns:p14="http://schemas.microsoft.com/office/powerpoint/2010/main" val="28649979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2B3679-D79A-D853-7B77-A70BD7326D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121DDBF0-86BA-2DD3-7961-C0497EBC83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459" y="171348"/>
            <a:ext cx="1612486" cy="887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623FD1D-E831-14FF-833E-B322E5667520}"/>
              </a:ext>
            </a:extLst>
          </p:cNvPr>
          <p:cNvCxnSpPr/>
          <p:nvPr/>
        </p:nvCxnSpPr>
        <p:spPr>
          <a:xfrm>
            <a:off x="304800" y="1229033"/>
            <a:ext cx="11729884" cy="0"/>
          </a:xfrm>
          <a:prstGeom prst="line">
            <a:avLst/>
          </a:prstGeom>
          <a:ln>
            <a:solidFill>
              <a:srgbClr val="562B9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59BAF62-79AD-2D67-23E1-D0715EDB1C67}"/>
              </a:ext>
            </a:extLst>
          </p:cNvPr>
          <p:cNvSpPr txBox="1"/>
          <p:nvPr/>
        </p:nvSpPr>
        <p:spPr>
          <a:xfrm>
            <a:off x="816078" y="1571070"/>
            <a:ext cx="101468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Workflow Happy Path Step 3: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6DA4F8-8335-3B9F-0017-3A17F60306D8}"/>
              </a:ext>
            </a:extLst>
          </p:cNvPr>
          <p:cNvSpPr txBox="1"/>
          <p:nvPr/>
        </p:nvSpPr>
        <p:spPr>
          <a:xfrm>
            <a:off x="2507226" y="412514"/>
            <a:ext cx="941930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/>
              <a:t>Raspberry Pi 5 Edge Traffic Monitoring System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8BCC3A0-583E-3F15-8AAC-E0C56E6151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7109" y="1399222"/>
            <a:ext cx="4231412" cy="5344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744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FE9936-FDBA-E975-BF47-4B8136BDF5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5B8A9837-2283-F927-CA16-F7C46C9B1C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459" y="171348"/>
            <a:ext cx="1612486" cy="887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C61C064-0884-A1E3-82E9-DCE70FBB0EF3}"/>
              </a:ext>
            </a:extLst>
          </p:cNvPr>
          <p:cNvCxnSpPr/>
          <p:nvPr/>
        </p:nvCxnSpPr>
        <p:spPr>
          <a:xfrm>
            <a:off x="304800" y="1229033"/>
            <a:ext cx="11729884" cy="0"/>
          </a:xfrm>
          <a:prstGeom prst="line">
            <a:avLst/>
          </a:prstGeom>
          <a:ln>
            <a:solidFill>
              <a:srgbClr val="562B9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7176FEE-60DF-F735-30D5-4EB165449059}"/>
              </a:ext>
            </a:extLst>
          </p:cNvPr>
          <p:cNvSpPr txBox="1"/>
          <p:nvPr/>
        </p:nvSpPr>
        <p:spPr>
          <a:xfrm>
            <a:off x="816078" y="1571070"/>
            <a:ext cx="101468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Workflow Happy Path Step 4: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E3D4A1-8FA7-2013-B701-9FA60C3B6521}"/>
              </a:ext>
            </a:extLst>
          </p:cNvPr>
          <p:cNvSpPr txBox="1"/>
          <p:nvPr/>
        </p:nvSpPr>
        <p:spPr>
          <a:xfrm>
            <a:off x="2507226" y="412514"/>
            <a:ext cx="941930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/>
              <a:t>Raspberry Pi 5 Edge Traffic Monitoring System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B6F81A6-67A4-94E5-5361-74B29FCECA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9523" y="1571070"/>
            <a:ext cx="5277587" cy="5163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268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EE2969-D1EF-F511-116A-F6277F86F6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06830A68-94E8-4148-5015-BCD08A9D15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459" y="171348"/>
            <a:ext cx="1612486" cy="887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3EAC379-49B5-1F62-5BDA-DB085B780173}"/>
              </a:ext>
            </a:extLst>
          </p:cNvPr>
          <p:cNvCxnSpPr/>
          <p:nvPr/>
        </p:nvCxnSpPr>
        <p:spPr>
          <a:xfrm>
            <a:off x="304800" y="1229033"/>
            <a:ext cx="11729884" cy="0"/>
          </a:xfrm>
          <a:prstGeom prst="line">
            <a:avLst/>
          </a:prstGeom>
          <a:ln>
            <a:solidFill>
              <a:srgbClr val="562B9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04215B79-6490-7ED2-1287-6BC23AD9F969}"/>
              </a:ext>
            </a:extLst>
          </p:cNvPr>
          <p:cNvSpPr txBox="1"/>
          <p:nvPr/>
        </p:nvSpPr>
        <p:spPr>
          <a:xfrm>
            <a:off x="816078" y="1571070"/>
            <a:ext cx="101468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Workflow Happy Path Step 5: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7485DE-3B8E-BCC1-5141-C526228D18C7}"/>
              </a:ext>
            </a:extLst>
          </p:cNvPr>
          <p:cNvSpPr txBox="1"/>
          <p:nvPr/>
        </p:nvSpPr>
        <p:spPr>
          <a:xfrm>
            <a:off x="2507226" y="412514"/>
            <a:ext cx="941930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/>
              <a:t>Raspberry Pi 5 Edge Traffic Monitoring System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78A12F-BCA5-6197-D25B-B38AFC3713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4781" y="1399222"/>
            <a:ext cx="2266319" cy="5458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840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CA5DD1-C086-6C1C-D3EC-91354CE82A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3C00BDBC-80E2-6FC4-6F35-4AA525A49D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459" y="171348"/>
            <a:ext cx="1612486" cy="887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8641A6E-307C-CBA3-CAD1-3BE50E41780C}"/>
              </a:ext>
            </a:extLst>
          </p:cNvPr>
          <p:cNvCxnSpPr/>
          <p:nvPr/>
        </p:nvCxnSpPr>
        <p:spPr>
          <a:xfrm>
            <a:off x="304800" y="1229033"/>
            <a:ext cx="11729884" cy="0"/>
          </a:xfrm>
          <a:prstGeom prst="line">
            <a:avLst/>
          </a:prstGeom>
          <a:ln>
            <a:solidFill>
              <a:srgbClr val="562B9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4154280-88B2-0090-01EB-C90DDC6D8346}"/>
              </a:ext>
            </a:extLst>
          </p:cNvPr>
          <p:cNvSpPr txBox="1"/>
          <p:nvPr/>
        </p:nvSpPr>
        <p:spPr>
          <a:xfrm>
            <a:off x="816078" y="1571070"/>
            <a:ext cx="101468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Workflow Happy Path Step 6: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96CB66-2D21-E54E-E02E-DD18BAC70DAD}"/>
              </a:ext>
            </a:extLst>
          </p:cNvPr>
          <p:cNvSpPr txBox="1"/>
          <p:nvPr/>
        </p:nvSpPr>
        <p:spPr>
          <a:xfrm>
            <a:off x="2507226" y="412514"/>
            <a:ext cx="941930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/>
              <a:t>Raspberry Pi 5 Edge Traffic Monitoring System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F0DEC0D-2A41-23FB-4935-DD53332AA6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9807" y="1399222"/>
            <a:ext cx="3095096" cy="5286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887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4F4FD9-C94E-AE7F-AF1E-436380B818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EE15E6BC-6784-B672-9150-9C84513136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459" y="171348"/>
            <a:ext cx="1612486" cy="887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2B43E85-A98F-9C0F-72C4-51DEB1400CD9}"/>
              </a:ext>
            </a:extLst>
          </p:cNvPr>
          <p:cNvCxnSpPr/>
          <p:nvPr/>
        </p:nvCxnSpPr>
        <p:spPr>
          <a:xfrm>
            <a:off x="304800" y="1229033"/>
            <a:ext cx="11729884" cy="0"/>
          </a:xfrm>
          <a:prstGeom prst="line">
            <a:avLst/>
          </a:prstGeom>
          <a:ln>
            <a:solidFill>
              <a:srgbClr val="562B9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4A29A0F-E7B7-DB98-ED38-2E83CBD8F811}"/>
              </a:ext>
            </a:extLst>
          </p:cNvPr>
          <p:cNvSpPr txBox="1"/>
          <p:nvPr/>
        </p:nvSpPr>
        <p:spPr>
          <a:xfrm>
            <a:off x="816078" y="1571070"/>
            <a:ext cx="101468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Workflow Happy Path Step 7: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5E04C8-272F-AE0D-7A37-7190C382BE20}"/>
              </a:ext>
            </a:extLst>
          </p:cNvPr>
          <p:cNvSpPr txBox="1"/>
          <p:nvPr/>
        </p:nvSpPr>
        <p:spPr>
          <a:xfrm>
            <a:off x="2507226" y="412514"/>
            <a:ext cx="941930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/>
              <a:t>Raspberry Pi 5 Edge Traffic Monitoring System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22C1CE-665D-EFC2-B979-66D50D5854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7893" y="1320564"/>
            <a:ext cx="2483471" cy="5458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6935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209A5B-5F72-7155-EEA8-5FB0C65F13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D54A5BF0-6CBE-29DA-9F95-DF9474067A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459" y="171348"/>
            <a:ext cx="1612486" cy="887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B363087-6C12-7B0E-83C2-67B9646D4884}"/>
              </a:ext>
            </a:extLst>
          </p:cNvPr>
          <p:cNvCxnSpPr/>
          <p:nvPr/>
        </p:nvCxnSpPr>
        <p:spPr>
          <a:xfrm>
            <a:off x="304800" y="1229033"/>
            <a:ext cx="11729884" cy="0"/>
          </a:xfrm>
          <a:prstGeom prst="line">
            <a:avLst/>
          </a:prstGeom>
          <a:ln>
            <a:solidFill>
              <a:srgbClr val="562B9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20B73C6-B0AC-4545-AB65-CDCEFA1D1A3E}"/>
              </a:ext>
            </a:extLst>
          </p:cNvPr>
          <p:cNvSpPr txBox="1"/>
          <p:nvPr/>
        </p:nvSpPr>
        <p:spPr>
          <a:xfrm>
            <a:off x="816078" y="1571070"/>
            <a:ext cx="101468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Workflow Happy Path Step 8: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708E8F-F963-9C1A-4E85-1B3A40043892}"/>
              </a:ext>
            </a:extLst>
          </p:cNvPr>
          <p:cNvSpPr txBox="1"/>
          <p:nvPr/>
        </p:nvSpPr>
        <p:spPr>
          <a:xfrm>
            <a:off x="2507226" y="412514"/>
            <a:ext cx="941930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/>
              <a:t>Raspberry Pi 5 Edge Traffic Monitoring System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F5F0EBE-E8E4-066B-C452-05F55E677F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8284" y="1494503"/>
            <a:ext cx="2212646" cy="5363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331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EE8958-F4EC-439E-9DD7-8EFCD980A3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A3B74F3F-9AD0-F74D-5726-595719E18A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459" y="171348"/>
            <a:ext cx="1612486" cy="887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E15CCF4-E3C0-C8F3-16D3-A78FFF51ECCF}"/>
              </a:ext>
            </a:extLst>
          </p:cNvPr>
          <p:cNvCxnSpPr/>
          <p:nvPr/>
        </p:nvCxnSpPr>
        <p:spPr>
          <a:xfrm>
            <a:off x="304800" y="1229033"/>
            <a:ext cx="11729884" cy="0"/>
          </a:xfrm>
          <a:prstGeom prst="line">
            <a:avLst/>
          </a:prstGeom>
          <a:ln>
            <a:solidFill>
              <a:srgbClr val="562B9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E1FCCE6-B21F-EF0F-E57B-F9B7AD437947}"/>
              </a:ext>
            </a:extLst>
          </p:cNvPr>
          <p:cNvSpPr txBox="1"/>
          <p:nvPr/>
        </p:nvSpPr>
        <p:spPr>
          <a:xfrm>
            <a:off x="816078" y="1571070"/>
            <a:ext cx="101468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Workflow Happy Path Overview: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48EDA1-1313-6641-4141-4C9E5FC6276F}"/>
              </a:ext>
            </a:extLst>
          </p:cNvPr>
          <p:cNvSpPr txBox="1"/>
          <p:nvPr/>
        </p:nvSpPr>
        <p:spPr>
          <a:xfrm>
            <a:off x="2507226" y="412514"/>
            <a:ext cx="941930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/>
              <a:t>Raspberry Pi 5 Edge Traffic Monitoring System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22C696-104A-5522-6376-9E29AE0DAE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2737" y="2735808"/>
            <a:ext cx="6154009" cy="2448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47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906849-8986-6D63-53C7-25CA9E3573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77B32D94-8711-F1A5-D966-A34BEFEEFC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459" y="171348"/>
            <a:ext cx="1612486" cy="887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9B89B33-0AD8-A39B-A8BD-FDB6937D9C5D}"/>
              </a:ext>
            </a:extLst>
          </p:cNvPr>
          <p:cNvCxnSpPr/>
          <p:nvPr/>
        </p:nvCxnSpPr>
        <p:spPr>
          <a:xfrm>
            <a:off x="304800" y="1229033"/>
            <a:ext cx="11729884" cy="0"/>
          </a:xfrm>
          <a:prstGeom prst="line">
            <a:avLst/>
          </a:prstGeom>
          <a:ln>
            <a:solidFill>
              <a:srgbClr val="562B9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3EA3878-D725-77F2-AEF0-3B033B42810C}"/>
              </a:ext>
            </a:extLst>
          </p:cNvPr>
          <p:cNvSpPr txBox="1"/>
          <p:nvPr/>
        </p:nvSpPr>
        <p:spPr>
          <a:xfrm>
            <a:off x="816078" y="1571070"/>
            <a:ext cx="101468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Work Effort: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ED4E2E-16D4-FC45-4641-8541F2CF7FAE}"/>
              </a:ext>
            </a:extLst>
          </p:cNvPr>
          <p:cNvSpPr txBox="1"/>
          <p:nvPr/>
        </p:nvSpPr>
        <p:spPr>
          <a:xfrm>
            <a:off x="2507226" y="412514"/>
            <a:ext cx="941930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/>
              <a:t>Raspberry Pi 5 Edge Traffic Monitoring System</a:t>
            </a:r>
          </a:p>
        </p:txBody>
      </p:sp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B76AEFF0-6006-7059-2E2E-A4067DA021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1084" y="2282438"/>
            <a:ext cx="8905106" cy="4188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816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EE910C-B82D-46BC-7B2E-7CD3D00FAE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51B537EF-AB78-558F-179F-9F868FFFD2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459" y="171348"/>
            <a:ext cx="1612486" cy="887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B545C1E-A0E2-BE67-471D-17B43D82BA26}"/>
              </a:ext>
            </a:extLst>
          </p:cNvPr>
          <p:cNvCxnSpPr/>
          <p:nvPr/>
        </p:nvCxnSpPr>
        <p:spPr>
          <a:xfrm>
            <a:off x="304800" y="1229033"/>
            <a:ext cx="11729884" cy="0"/>
          </a:xfrm>
          <a:prstGeom prst="line">
            <a:avLst/>
          </a:prstGeom>
          <a:ln>
            <a:solidFill>
              <a:srgbClr val="562B9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CFF3FCDB-5BD3-48D8-3F97-01343D242C24}"/>
              </a:ext>
            </a:extLst>
          </p:cNvPr>
          <p:cNvSpPr txBox="1"/>
          <p:nvPr/>
        </p:nvSpPr>
        <p:spPr>
          <a:xfrm>
            <a:off x="816078" y="1571070"/>
            <a:ext cx="101468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Work Effort: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BDDEEF-338B-6EB2-6887-9C93AE95546A}"/>
              </a:ext>
            </a:extLst>
          </p:cNvPr>
          <p:cNvSpPr txBox="1"/>
          <p:nvPr/>
        </p:nvSpPr>
        <p:spPr>
          <a:xfrm>
            <a:off x="2507226" y="412514"/>
            <a:ext cx="941930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/>
              <a:t>Raspberry Pi 5 Edge Traffic Monitoring System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F8F6B6-4EFB-D711-2420-9455066CD9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9012" y="1571070"/>
            <a:ext cx="6461459" cy="5226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635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B3D913-6548-59CA-A33B-0B3A20A5CA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E40B926B-24F4-18B1-2FE5-1114183003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459" y="171348"/>
            <a:ext cx="1612486" cy="887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D648855-2D05-736C-7A6D-74C0A73BF074}"/>
              </a:ext>
            </a:extLst>
          </p:cNvPr>
          <p:cNvCxnSpPr/>
          <p:nvPr/>
        </p:nvCxnSpPr>
        <p:spPr>
          <a:xfrm>
            <a:off x="304800" y="1229033"/>
            <a:ext cx="11729884" cy="0"/>
          </a:xfrm>
          <a:prstGeom prst="line">
            <a:avLst/>
          </a:prstGeom>
          <a:ln>
            <a:solidFill>
              <a:srgbClr val="562B9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F5C2034-8366-2AD1-2529-06706D8EDCAE}"/>
              </a:ext>
            </a:extLst>
          </p:cNvPr>
          <p:cNvSpPr txBox="1"/>
          <p:nvPr/>
        </p:nvSpPr>
        <p:spPr>
          <a:xfrm>
            <a:off x="816078" y="1571070"/>
            <a:ext cx="101468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Work Effort: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7BF1B5-92EF-CBE3-4FD7-566646442A08}"/>
              </a:ext>
            </a:extLst>
          </p:cNvPr>
          <p:cNvSpPr txBox="1"/>
          <p:nvPr/>
        </p:nvSpPr>
        <p:spPr>
          <a:xfrm>
            <a:off x="2507226" y="412514"/>
            <a:ext cx="941930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/>
              <a:t>Raspberry Pi 5 Edge Traffic Monitoring System</a:t>
            </a:r>
          </a:p>
        </p:txBody>
      </p:sp>
      <p:pic>
        <p:nvPicPr>
          <p:cNvPr id="7" name="Picture 6" descr="A screenshot of a website&#10;&#10;AI-generated content may be incorrect.">
            <a:extLst>
              <a:ext uri="{FF2B5EF4-FFF2-40B4-BE49-F238E27FC236}">
                <a16:creationId xmlns:a16="http://schemas.microsoft.com/office/drawing/2014/main" id="{10017706-EAB1-0D12-6D64-96EFAB39F7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4852" y="1502244"/>
            <a:ext cx="9210173" cy="5158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043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11540F-B7A9-0E8D-C624-63BBFB9A25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AB6C19D2-7B82-E910-F73F-3F7E882233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459" y="171348"/>
            <a:ext cx="1612486" cy="887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4A5B8BB-CD99-B43C-7EE1-A26EE5062DEC}"/>
              </a:ext>
            </a:extLst>
          </p:cNvPr>
          <p:cNvCxnSpPr/>
          <p:nvPr/>
        </p:nvCxnSpPr>
        <p:spPr>
          <a:xfrm>
            <a:off x="304800" y="1229033"/>
            <a:ext cx="11729884" cy="0"/>
          </a:xfrm>
          <a:prstGeom prst="line">
            <a:avLst/>
          </a:prstGeom>
          <a:ln>
            <a:solidFill>
              <a:srgbClr val="562B9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C648E19C-F25F-A9C3-5DBE-8488E0DD9A3D}"/>
              </a:ext>
            </a:extLst>
          </p:cNvPr>
          <p:cNvSpPr txBox="1"/>
          <p:nvPr/>
        </p:nvSpPr>
        <p:spPr>
          <a:xfrm>
            <a:off x="816078" y="3329952"/>
            <a:ext cx="101468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Project Objectives: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0446FC-1698-D8E3-3832-A911CF18FC29}"/>
              </a:ext>
            </a:extLst>
          </p:cNvPr>
          <p:cNvSpPr txBox="1"/>
          <p:nvPr/>
        </p:nvSpPr>
        <p:spPr>
          <a:xfrm>
            <a:off x="1474839" y="3872056"/>
            <a:ext cx="105598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Deploy a proof of concept for a low-cost, scalable edge-based traffic monitoring system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4199484-400A-B87B-2B6A-A57E3AFD03C0}"/>
              </a:ext>
            </a:extLst>
          </p:cNvPr>
          <p:cNvSpPr txBox="1"/>
          <p:nvPr/>
        </p:nvSpPr>
        <p:spPr>
          <a:xfrm>
            <a:off x="1474838" y="4587717"/>
            <a:ext cx="105598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Perform on-camera AI inference using hardware-accelerated NPU (sub-100ms)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5386D9B-1C2D-5D5E-5B72-9E0F4CF63FA6}"/>
              </a:ext>
            </a:extLst>
          </p:cNvPr>
          <p:cNvSpPr txBox="1"/>
          <p:nvPr/>
        </p:nvSpPr>
        <p:spPr>
          <a:xfrm>
            <a:off x="1474839" y="4241388"/>
            <a:ext cx="105598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Achieve real-time vehicle detection with &lt;350ms total latency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3CBB194-8B70-4B5C-547D-C7CF3A95D78C}"/>
              </a:ext>
            </a:extLst>
          </p:cNvPr>
          <p:cNvSpPr txBox="1"/>
          <p:nvPr/>
        </p:nvSpPr>
        <p:spPr>
          <a:xfrm>
            <a:off x="1474838" y="4980052"/>
            <a:ext cx="81214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Implement multi-sensor data fusion (radar, camera, environmental sensors)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AA1EDE-4C36-5B0F-6D25-50CA0FD2B0C8}"/>
              </a:ext>
            </a:extLst>
          </p:cNvPr>
          <p:cNvSpPr txBox="1"/>
          <p:nvPr/>
        </p:nvSpPr>
        <p:spPr>
          <a:xfrm>
            <a:off x="2507226" y="412514"/>
            <a:ext cx="941930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/>
              <a:t>Raspberry Pi 5 Edge Traffic Monitoring System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631689-F911-F308-A6DA-4445063F984C}"/>
              </a:ext>
            </a:extLst>
          </p:cNvPr>
          <p:cNvSpPr txBox="1"/>
          <p:nvPr/>
        </p:nvSpPr>
        <p:spPr>
          <a:xfrm>
            <a:off x="816078" y="1413321"/>
            <a:ext cx="101468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Problem Statement: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AE836FC-A510-498B-BBD1-CDBAB3E728B7}"/>
              </a:ext>
            </a:extLst>
          </p:cNvPr>
          <p:cNvSpPr txBox="1"/>
          <p:nvPr/>
        </p:nvSpPr>
        <p:spPr>
          <a:xfrm>
            <a:off x="1474840" y="1955425"/>
            <a:ext cx="899651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Traditional traffic monitoring systems cost $15,000-50,000+ and require extensive infrastructure. Communities need affordable, accurate, and privacy-preserving solutions for traffic safety monitoring.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645012C-9BB3-6919-08FA-FE6EB28B21C1}"/>
              </a:ext>
            </a:extLst>
          </p:cNvPr>
          <p:cNvSpPr txBox="1"/>
          <p:nvPr/>
        </p:nvSpPr>
        <p:spPr>
          <a:xfrm>
            <a:off x="1474838" y="5331935"/>
            <a:ext cx="81214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Provide secure remote access and real-time data visualization</a:t>
            </a:r>
          </a:p>
        </p:txBody>
      </p:sp>
    </p:spTree>
    <p:extLst>
      <p:ext uri="{BB962C8B-B14F-4D97-AF65-F5344CB8AC3E}">
        <p14:creationId xmlns:p14="http://schemas.microsoft.com/office/powerpoint/2010/main" val="4018982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12" grpId="0"/>
      <p:bldP spid="13" grpId="0"/>
      <p:bldP spid="14" grpId="0"/>
      <p:bldP spid="10" grpId="0"/>
      <p:bldP spid="1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EE6748-02FD-4B8B-A9E0-AAD03F582A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9E95F066-7319-881B-27F2-5696705F3A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459" y="171348"/>
            <a:ext cx="1612486" cy="887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D395E7C-D051-5F53-597C-CBC4019F3B27}"/>
              </a:ext>
            </a:extLst>
          </p:cNvPr>
          <p:cNvCxnSpPr/>
          <p:nvPr/>
        </p:nvCxnSpPr>
        <p:spPr>
          <a:xfrm>
            <a:off x="304800" y="1229033"/>
            <a:ext cx="11729884" cy="0"/>
          </a:xfrm>
          <a:prstGeom prst="line">
            <a:avLst/>
          </a:prstGeom>
          <a:ln>
            <a:solidFill>
              <a:srgbClr val="562B9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0B845971-D0DA-6D72-5D0F-0ECACE58906D}"/>
              </a:ext>
            </a:extLst>
          </p:cNvPr>
          <p:cNvSpPr txBox="1"/>
          <p:nvPr/>
        </p:nvSpPr>
        <p:spPr>
          <a:xfrm>
            <a:off x="816078" y="1571070"/>
            <a:ext cx="101468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Work Effort: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F7A620-368C-DAF2-F29C-60A1D4628654}"/>
              </a:ext>
            </a:extLst>
          </p:cNvPr>
          <p:cNvSpPr txBox="1"/>
          <p:nvPr/>
        </p:nvSpPr>
        <p:spPr>
          <a:xfrm>
            <a:off x="2507226" y="412514"/>
            <a:ext cx="941930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/>
              <a:t>Raspberry Pi 5 Edge Traffic Monitoring System</a:t>
            </a:r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963C1337-F078-4F8F-9980-AAE7CBE5FF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876" y="2544551"/>
            <a:ext cx="10514371" cy="3465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3581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036BD8-4C02-BE35-5A03-2A01C2B396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2896A79B-2AF1-4BFB-90AB-28D0216B14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459" y="171348"/>
            <a:ext cx="1612486" cy="887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B81995B-8D21-866B-1E68-8C6A761E10E7}"/>
              </a:ext>
            </a:extLst>
          </p:cNvPr>
          <p:cNvCxnSpPr/>
          <p:nvPr/>
        </p:nvCxnSpPr>
        <p:spPr>
          <a:xfrm>
            <a:off x="304800" y="1229033"/>
            <a:ext cx="11729884" cy="0"/>
          </a:xfrm>
          <a:prstGeom prst="line">
            <a:avLst/>
          </a:prstGeom>
          <a:ln>
            <a:solidFill>
              <a:srgbClr val="562B9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9B2E9F5-ABEC-C2BD-88A0-B67E3417B64E}"/>
              </a:ext>
            </a:extLst>
          </p:cNvPr>
          <p:cNvSpPr txBox="1"/>
          <p:nvPr/>
        </p:nvSpPr>
        <p:spPr>
          <a:xfrm>
            <a:off x="4635909" y="1399222"/>
            <a:ext cx="292018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0" dirty="0"/>
              <a:t>Demo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D878BF-58A6-50BC-AB52-ABB8EB421761}"/>
              </a:ext>
            </a:extLst>
          </p:cNvPr>
          <p:cNvSpPr txBox="1"/>
          <p:nvPr/>
        </p:nvSpPr>
        <p:spPr>
          <a:xfrm>
            <a:off x="2507226" y="412514"/>
            <a:ext cx="941930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/>
              <a:t>Raspberry Pi 5 Edge Traffic Monitoring System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8E9E0D-8F47-2AF7-4B85-1FCEDD7DD5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0861" y="2728548"/>
            <a:ext cx="7410277" cy="3716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8199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1C0369-75E6-CC33-D508-2702C6E196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6613DF30-3324-18D9-D8DA-4E1FEC5ACE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459" y="171348"/>
            <a:ext cx="1612486" cy="887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705DCDA-8E03-C15D-A6BC-58110616E1E4}"/>
              </a:ext>
            </a:extLst>
          </p:cNvPr>
          <p:cNvCxnSpPr/>
          <p:nvPr/>
        </p:nvCxnSpPr>
        <p:spPr>
          <a:xfrm>
            <a:off x="304800" y="1229033"/>
            <a:ext cx="11729884" cy="0"/>
          </a:xfrm>
          <a:prstGeom prst="line">
            <a:avLst/>
          </a:prstGeom>
          <a:ln>
            <a:solidFill>
              <a:srgbClr val="562B9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D4FC4BD-CC51-871D-CF5E-1936EE818D8B}"/>
              </a:ext>
            </a:extLst>
          </p:cNvPr>
          <p:cNvSpPr txBox="1"/>
          <p:nvPr/>
        </p:nvSpPr>
        <p:spPr>
          <a:xfrm>
            <a:off x="2507226" y="412514"/>
            <a:ext cx="941930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/>
              <a:t>Raspberry Pi 5 Edge Traffic Monitoring System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06D4ADB-4C87-FB0A-5105-DAD463DB0A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8484" y="1573159"/>
            <a:ext cx="5563761" cy="5284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618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F27571-3C8A-EED5-F3A7-A0E4C65A04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7CC73ECC-406E-2B58-F83E-2314C2526D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459" y="171348"/>
            <a:ext cx="1612486" cy="887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E5D4F20-3306-5C10-016A-6CB70A43010F}"/>
              </a:ext>
            </a:extLst>
          </p:cNvPr>
          <p:cNvCxnSpPr/>
          <p:nvPr/>
        </p:nvCxnSpPr>
        <p:spPr>
          <a:xfrm>
            <a:off x="304800" y="1229033"/>
            <a:ext cx="11729884" cy="0"/>
          </a:xfrm>
          <a:prstGeom prst="line">
            <a:avLst/>
          </a:prstGeom>
          <a:ln>
            <a:solidFill>
              <a:srgbClr val="562B9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C8E63009-983F-821D-837A-5753C9BFD58A}"/>
              </a:ext>
            </a:extLst>
          </p:cNvPr>
          <p:cNvSpPr txBox="1"/>
          <p:nvPr/>
        </p:nvSpPr>
        <p:spPr>
          <a:xfrm>
            <a:off x="816078" y="1571070"/>
            <a:ext cx="101468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Key Architecture Decisions: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BF03A6-66B0-2802-429F-C374F7BFDBC8}"/>
              </a:ext>
            </a:extLst>
          </p:cNvPr>
          <p:cNvSpPr txBox="1"/>
          <p:nvPr/>
        </p:nvSpPr>
        <p:spPr>
          <a:xfrm>
            <a:off x="2507226" y="412514"/>
            <a:ext cx="941930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/>
              <a:t>Raspberry Pi 5 Edge Traffic Monitoring System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5F93D644-CFA9-1EC2-8878-9EFE6491ED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449" y="2365005"/>
            <a:ext cx="11211422" cy="2127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475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D22F44-298E-4A99-D05C-D2D7EEF16B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5091DFE5-D022-5D7C-03C8-0685947146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459" y="171348"/>
            <a:ext cx="1612486" cy="887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C259599-07AB-EEFF-82DF-6CA6B86FED7E}"/>
              </a:ext>
            </a:extLst>
          </p:cNvPr>
          <p:cNvCxnSpPr/>
          <p:nvPr/>
        </p:nvCxnSpPr>
        <p:spPr>
          <a:xfrm>
            <a:off x="304800" y="1229033"/>
            <a:ext cx="11729884" cy="0"/>
          </a:xfrm>
          <a:prstGeom prst="line">
            <a:avLst/>
          </a:prstGeom>
          <a:ln>
            <a:solidFill>
              <a:srgbClr val="562B9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2CB38CC-FD5D-FC07-D631-BCF77C5E09DA}"/>
              </a:ext>
            </a:extLst>
          </p:cNvPr>
          <p:cNvSpPr txBox="1"/>
          <p:nvPr/>
        </p:nvSpPr>
        <p:spPr>
          <a:xfrm>
            <a:off x="816078" y="1571070"/>
            <a:ext cx="101468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Physical Hardware: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C29AA0-AD10-D143-6776-1A5290DD7724}"/>
              </a:ext>
            </a:extLst>
          </p:cNvPr>
          <p:cNvSpPr txBox="1"/>
          <p:nvPr/>
        </p:nvSpPr>
        <p:spPr>
          <a:xfrm>
            <a:off x="2507226" y="412514"/>
            <a:ext cx="941930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/>
              <a:t>Raspberry Pi 5 Edge Traffic Monitoring System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171CE47-5983-3A17-44D1-5E8C03ACFB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9702" y="2426423"/>
            <a:ext cx="10500261" cy="2860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128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0E8B3B-1584-3015-3EE8-8793103911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4B898F00-FA77-D457-FE67-681A466C4C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459" y="171348"/>
            <a:ext cx="1612486" cy="887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599B9D2-3366-3580-3E59-DF6055C62280}"/>
              </a:ext>
            </a:extLst>
          </p:cNvPr>
          <p:cNvCxnSpPr/>
          <p:nvPr/>
        </p:nvCxnSpPr>
        <p:spPr>
          <a:xfrm>
            <a:off x="304800" y="1229033"/>
            <a:ext cx="11729884" cy="0"/>
          </a:xfrm>
          <a:prstGeom prst="line">
            <a:avLst/>
          </a:prstGeom>
          <a:ln>
            <a:solidFill>
              <a:srgbClr val="562B9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4D73A4E-AF12-B87B-9E26-84836DD2EF48}"/>
              </a:ext>
            </a:extLst>
          </p:cNvPr>
          <p:cNvSpPr txBox="1"/>
          <p:nvPr/>
        </p:nvSpPr>
        <p:spPr>
          <a:xfrm>
            <a:off x="816078" y="1571070"/>
            <a:ext cx="101468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Physical Hardware Implementation: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75BE51-46B1-E925-3199-AFD2D0C44129}"/>
              </a:ext>
            </a:extLst>
          </p:cNvPr>
          <p:cNvSpPr txBox="1"/>
          <p:nvPr/>
        </p:nvSpPr>
        <p:spPr>
          <a:xfrm>
            <a:off x="2507226" y="412514"/>
            <a:ext cx="941930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/>
              <a:t>Raspberry Pi 5 Edge Traffic Monitoring System</a:t>
            </a:r>
          </a:p>
        </p:txBody>
      </p:sp>
      <p:pic>
        <p:nvPicPr>
          <p:cNvPr id="7" name="Picture 6" descr="A mailbox on the side of a road&#10;&#10;AI-generated content may be incorrect.">
            <a:extLst>
              <a:ext uri="{FF2B5EF4-FFF2-40B4-BE49-F238E27FC236}">
                <a16:creationId xmlns:a16="http://schemas.microsoft.com/office/drawing/2014/main" id="{1E61E045-8CC2-4BC1-7472-ACC23AAB15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7624" y="2282438"/>
            <a:ext cx="2934928" cy="3913238"/>
          </a:xfrm>
          <a:prstGeom prst="rect">
            <a:avLst/>
          </a:prstGeom>
        </p:spPr>
      </p:pic>
      <p:pic>
        <p:nvPicPr>
          <p:cNvPr id="9" name="Picture 8" descr="An open box with a circuit board and wires&#10;&#10;AI-generated content may be incorrect.">
            <a:extLst>
              <a:ext uri="{FF2B5EF4-FFF2-40B4-BE49-F238E27FC236}">
                <a16:creationId xmlns:a16="http://schemas.microsoft.com/office/drawing/2014/main" id="{D9802ED5-7F87-720A-1082-A4E987F0056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282438"/>
            <a:ext cx="5169317" cy="3913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685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DDA704-BB12-D9D8-CC4C-702F06B48C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CC133070-28A7-03B7-2F5D-E0D2CB8FAA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459" y="171348"/>
            <a:ext cx="1612486" cy="887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1E4DC6F-16FE-6528-CF0A-BB19E8DFEAB1}"/>
              </a:ext>
            </a:extLst>
          </p:cNvPr>
          <p:cNvCxnSpPr/>
          <p:nvPr/>
        </p:nvCxnSpPr>
        <p:spPr>
          <a:xfrm>
            <a:off x="304800" y="1229033"/>
            <a:ext cx="11729884" cy="0"/>
          </a:xfrm>
          <a:prstGeom prst="line">
            <a:avLst/>
          </a:prstGeom>
          <a:ln>
            <a:solidFill>
              <a:srgbClr val="562B9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B6D9458-A231-7381-B609-874FE051A2C5}"/>
              </a:ext>
            </a:extLst>
          </p:cNvPr>
          <p:cNvSpPr txBox="1"/>
          <p:nvPr/>
        </p:nvSpPr>
        <p:spPr>
          <a:xfrm>
            <a:off x="816078" y="1571070"/>
            <a:ext cx="101468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Software Implementation: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02FBE1-384C-9C96-CBA3-028083CD26F5}"/>
              </a:ext>
            </a:extLst>
          </p:cNvPr>
          <p:cNvSpPr txBox="1"/>
          <p:nvPr/>
        </p:nvSpPr>
        <p:spPr>
          <a:xfrm>
            <a:off x="2507226" y="412514"/>
            <a:ext cx="941930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/>
              <a:t>Raspberry Pi 5 Edge Traffic Monitoring System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4EEA72A-CAA7-97DD-4104-21FC120EDF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7262" y="2928302"/>
            <a:ext cx="7944959" cy="249589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CDC8FDA-4F48-C9EA-8C9E-FBAFE9B82EBA}"/>
              </a:ext>
            </a:extLst>
          </p:cNvPr>
          <p:cNvSpPr txBox="1"/>
          <p:nvPr/>
        </p:nvSpPr>
        <p:spPr>
          <a:xfrm>
            <a:off x="1632156" y="2282438"/>
            <a:ext cx="101468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Microservices Architecture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60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42AF1C-4457-5F38-C388-0E0975C699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8F6D537B-9142-E595-44FF-309D517096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459" y="171348"/>
            <a:ext cx="1612486" cy="887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F83738E-3CD2-D541-7E03-B2BC796061ED}"/>
              </a:ext>
            </a:extLst>
          </p:cNvPr>
          <p:cNvCxnSpPr/>
          <p:nvPr/>
        </p:nvCxnSpPr>
        <p:spPr>
          <a:xfrm>
            <a:off x="304800" y="1229033"/>
            <a:ext cx="11729884" cy="0"/>
          </a:xfrm>
          <a:prstGeom prst="line">
            <a:avLst/>
          </a:prstGeom>
          <a:ln>
            <a:solidFill>
              <a:srgbClr val="562B9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CCE070A-E6C0-B9D4-D764-A33494D1AFAE}"/>
              </a:ext>
            </a:extLst>
          </p:cNvPr>
          <p:cNvSpPr txBox="1"/>
          <p:nvPr/>
        </p:nvSpPr>
        <p:spPr>
          <a:xfrm>
            <a:off x="2507226" y="412514"/>
            <a:ext cx="941930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/>
              <a:t>Raspberry Pi 5 Edge Traffic Monitoring System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C39EB8C-4C2E-56AA-82FE-D282130F304D}"/>
              </a:ext>
            </a:extLst>
          </p:cNvPr>
          <p:cNvSpPr txBox="1"/>
          <p:nvPr/>
        </p:nvSpPr>
        <p:spPr>
          <a:xfrm>
            <a:off x="3696931" y="1399222"/>
            <a:ext cx="41295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Complete CI/CD Deployment Pipeline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A1FFD4-71E6-217F-5C2A-D014AD0813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7613" y="1938742"/>
            <a:ext cx="3461186" cy="47457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328735B-27ED-B670-D530-85732C95A6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8629" y="2850167"/>
            <a:ext cx="2724530" cy="16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026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46DAA2-EF1C-B447-9BA3-DC050A834D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DD9CB116-E7F2-17F6-20AB-822664466C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459" y="171348"/>
            <a:ext cx="1612486" cy="887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A4073F3-A344-330D-864F-CB238679B20E}"/>
              </a:ext>
            </a:extLst>
          </p:cNvPr>
          <p:cNvCxnSpPr/>
          <p:nvPr/>
        </p:nvCxnSpPr>
        <p:spPr>
          <a:xfrm>
            <a:off x="304800" y="1229033"/>
            <a:ext cx="11729884" cy="0"/>
          </a:xfrm>
          <a:prstGeom prst="line">
            <a:avLst/>
          </a:prstGeom>
          <a:ln>
            <a:solidFill>
              <a:srgbClr val="562B9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4A08483-72CA-CA24-EA95-BAE4551C8905}"/>
              </a:ext>
            </a:extLst>
          </p:cNvPr>
          <p:cNvSpPr txBox="1"/>
          <p:nvPr/>
        </p:nvSpPr>
        <p:spPr>
          <a:xfrm>
            <a:off x="816078" y="1571070"/>
            <a:ext cx="101468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Workflow Happy Path Step 1: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4EB2DA-97A3-C7E6-DE85-7835414D9DBE}"/>
              </a:ext>
            </a:extLst>
          </p:cNvPr>
          <p:cNvSpPr txBox="1"/>
          <p:nvPr/>
        </p:nvSpPr>
        <p:spPr>
          <a:xfrm>
            <a:off x="2507226" y="412514"/>
            <a:ext cx="941930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/>
              <a:t>Raspberry Pi 5 Edge Traffic Monitoring System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040AC6-5B0E-039B-AD00-85EA073F19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1908" y="1399222"/>
            <a:ext cx="3680879" cy="5147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515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410B10-17C0-F08A-4FAE-CA87A20F2B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>
            <a:extLst>
              <a:ext uri="{FF2B5EF4-FFF2-40B4-BE49-F238E27FC236}">
                <a16:creationId xmlns:a16="http://schemas.microsoft.com/office/drawing/2014/main" id="{C7A8327C-0283-94A8-9F05-656C2A5D66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459" y="171348"/>
            <a:ext cx="1612486" cy="887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8AF24F5-0C8E-ADD5-59AB-317A9B8CFC03}"/>
              </a:ext>
            </a:extLst>
          </p:cNvPr>
          <p:cNvCxnSpPr/>
          <p:nvPr/>
        </p:nvCxnSpPr>
        <p:spPr>
          <a:xfrm>
            <a:off x="304800" y="1229033"/>
            <a:ext cx="11729884" cy="0"/>
          </a:xfrm>
          <a:prstGeom prst="line">
            <a:avLst/>
          </a:prstGeom>
          <a:ln>
            <a:solidFill>
              <a:srgbClr val="562B9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66F6FE2-AD30-02A9-6EDF-5E8ECCFAA013}"/>
              </a:ext>
            </a:extLst>
          </p:cNvPr>
          <p:cNvSpPr txBox="1"/>
          <p:nvPr/>
        </p:nvSpPr>
        <p:spPr>
          <a:xfrm>
            <a:off x="816078" y="1571070"/>
            <a:ext cx="101468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Workflow Happy Path Step 2: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AC2587-40B3-7099-E290-D6303BFCA020}"/>
              </a:ext>
            </a:extLst>
          </p:cNvPr>
          <p:cNvSpPr txBox="1"/>
          <p:nvPr/>
        </p:nvSpPr>
        <p:spPr>
          <a:xfrm>
            <a:off x="2507226" y="412514"/>
            <a:ext cx="941930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/>
              <a:t>Raspberry Pi 5 Edge Traffic Monitoring System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C057EB4-FC0C-3768-841D-EDD7EB8746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1592" y="1755736"/>
            <a:ext cx="5201376" cy="4086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36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435</TotalTime>
  <Words>379</Words>
  <Application>Microsoft Office PowerPoint</Application>
  <PresentationFormat>Widescreen</PresentationFormat>
  <Paragraphs>77</Paragraphs>
  <Slides>22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Steve Merkling</dc:creator>
  <cp:lastModifiedBy>Steve Merkling</cp:lastModifiedBy>
  <cp:revision>74</cp:revision>
  <dcterms:created xsi:type="dcterms:W3CDTF">2025-06-25T20:12:39Z</dcterms:created>
  <dcterms:modified xsi:type="dcterms:W3CDTF">2025-10-03T14:17:36Z</dcterms:modified>
</cp:coreProperties>
</file>