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4"/>
  </p:sldMasterIdLst>
  <p:notesMasterIdLst>
    <p:notesMasterId r:id="rId6"/>
  </p:notesMasterIdLst>
  <p:sldIdLst>
    <p:sldId id="256" r:id="rId5"/>
  </p:sldIdLst>
  <p:sldSz cx="36576000" cy="36576000"/>
  <p:notesSz cx="6858000" cy="9144000"/>
  <p:defaultTextStyle>
    <a:defPPr>
      <a:defRPr lang="en-US"/>
    </a:defPPr>
    <a:lvl1pPr marL="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AAFF"/>
    <a:srgbClr val="A269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220" autoAdjust="0"/>
  </p:normalViewPr>
  <p:slideViewPr>
    <p:cSldViewPr snapToGrid="0" snapToObjects="1">
      <p:cViewPr varScale="1">
        <p:scale>
          <a:sx n="18" d="100"/>
          <a:sy n="18" d="100"/>
        </p:scale>
        <p:origin x="27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30FDE-B728-4BE1-AF38-BA4ADD67B3F9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30C9F-4631-45B9-A612-D46ACB479F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32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30C9F-4631-45B9-A612-D46ACB479F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5985936"/>
            <a:ext cx="274320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9210869"/>
            <a:ext cx="27432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06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7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1947334"/>
            <a:ext cx="788670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1947334"/>
            <a:ext cx="2320290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07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5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9118606"/>
            <a:ext cx="315468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24477139"/>
            <a:ext cx="315468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40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0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47336"/>
            <a:ext cx="31546800" cy="7069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8966203"/>
            <a:ext cx="15473361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13360400"/>
            <a:ext cx="15473361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8966203"/>
            <a:ext cx="15549564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13360400"/>
            <a:ext cx="15549564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2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5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4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2438400"/>
            <a:ext cx="11796711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5266269"/>
            <a:ext cx="1851660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10972800"/>
            <a:ext cx="11796711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44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2438400"/>
            <a:ext cx="11796711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49564" y="5266269"/>
            <a:ext cx="18516600" cy="25992667"/>
          </a:xfrm>
        </p:spPr>
        <p:txBody>
          <a:bodyPr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10972800"/>
            <a:ext cx="11796711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2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947336"/>
            <a:ext cx="315468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9736667"/>
            <a:ext cx="315468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3900536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3E36D-719D-E845-A926-6469F7B39DB6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3900536"/>
            <a:ext cx="123444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3900536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40C4-A58B-FF4A-A5BF-A9A653DC4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2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76000" cy="4572000"/>
          </a:xfrm>
          <a:prstGeom prst="rect">
            <a:avLst/>
          </a:prstGeom>
          <a:solidFill>
            <a:srgbClr val="A269E3"/>
          </a:solidFill>
          <a:ln>
            <a:noFill/>
          </a:ln>
          <a:effectLst>
            <a:outerShdw blurRad="6350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02" y="0"/>
            <a:ext cx="10264476" cy="4592782"/>
          </a:xfrm>
          <a:prstGeom prst="rect">
            <a:avLst/>
          </a:prstGeom>
          <a:solidFill>
            <a:srgbClr val="C3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54104" y="1119905"/>
            <a:ext cx="68804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Roboto" charset="0"/>
                <a:ea typeface="Roboto" charset="0"/>
                <a:cs typeface="Roboto" charset="0"/>
              </a:rPr>
              <a:t>Advisor Name:</a:t>
            </a:r>
          </a:p>
          <a:p>
            <a:r>
              <a:rPr lang="en-US" sz="4800" dirty="0">
                <a:latin typeface="Roboto" charset="0"/>
                <a:ea typeface="Roboto" charset="0"/>
                <a:cs typeface="Roboto" charset="0"/>
              </a:rPr>
              <a:t>Dr. Aiman Darwiche</a:t>
            </a:r>
          </a:p>
          <a:p>
            <a:r>
              <a:rPr lang="en-US" sz="4800" dirty="0">
                <a:latin typeface="Roboto" charset="0"/>
                <a:ea typeface="Roboto" charset="0"/>
                <a:cs typeface="Roboto" charset="0"/>
              </a:rPr>
              <a:t>Grand Canyon University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89599" y="639395"/>
            <a:ext cx="184708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Roboto" charset="0"/>
                <a:ea typeface="Roboto" charset="0"/>
                <a:cs typeface="Roboto" charset="0"/>
              </a:rPr>
              <a:t>Raspberry Pi 5 Edge ML Traffic Monitoring System</a:t>
            </a:r>
          </a:p>
          <a:p>
            <a:pPr algn="ctr"/>
            <a:r>
              <a:rPr lang="en-US" sz="4800" dirty="0">
                <a:latin typeface="Roboto" charset="0"/>
                <a:ea typeface="Roboto" charset="0"/>
                <a:cs typeface="Roboto" charset="0"/>
              </a:rPr>
              <a:t>Steven Merkling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62545" y="6982692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CONTEXT &amp; BACKGROUND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Problem Statement: 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Traditional traffic monitoring systems cost $15,000-50,000+ and require extensive infrastructure. Communities need affordable, accurate, and privacy-preserving solutions for traffic safety monitoring.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Project Objectives: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Deploy a proof of concept for a low-cost, scalable edge-based traffic monitoring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Achieve real-time vehicle detection with &lt;350ms total latency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Perform on-camera AI inference using hardware-accelerated NPU (sub-100ms)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Implement multi-sensor data fusion (radar, camera, environmental sensors)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Provide secure remote access and real-time data visualization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Innovation Focus: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Multi-sensor edge AI processing combining Doppler radar with on-camera neural processing for comprehensive traffic analytics while maintaining privacy through local data processing.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258800" y="6982692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SYSTEM ARCHITECTURE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Hardware Components</a:t>
            </a:r>
          </a:p>
          <a:p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Computing Platform: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5 (16GB RAM, ARM Cortex-A76 @ 2.4GHz)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Sony IMX500 AI Camera (3.1 TOPS NPU, 12.3MP, sub-100ms inference)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OPS243-C FMCW Doppler Radar (24.125 GHz, 200m range, ±0.1 mph accuracy)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DHT22 Temperature/Humidity Sensor (GPIO4, environmental monitoring)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Samsung T7 Shield 2TB External SSD (USB 3.2 Gen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Weatherproof IP65/IP66 enclosure</a:t>
            </a:r>
          </a:p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4855055" y="6982692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METHODOLOGY &amp; DATA FLOW</a:t>
            </a: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•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OPS243-C Doppler Radar (24.125 GHz, 0-200m range)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•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IMX500 AI Camera (3.1 TOPS NPU, 87ms inference)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•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Sensors (Airport API + DHT22 local)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 (300ms End-to-End)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T+0-50ms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Radar detects vehicle → UART → Redis Pub/Sub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T+50-150ms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Parallel processing (Camera AI + Weather + Consolidation)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T+150-300ms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SQLite persistence + WebSocket broadcast to web dashboard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17 data handoffs across microservices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Redis message broker (Pub/Sub, Streams, Key-Value)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SQLite database (90-day retention, batch writes)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Nginx reverse proxy (TLS, WebSocket upgrade)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Real-time multi-sensor fusion with correlation IDs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Secure WebSocket streaming (Socket.IO over TLS)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RESTful API for historical queries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Sub-second latency from detection to dashboard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62545" y="20968854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RESULTS &amp; PERFORMANCE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Inference Performance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 Primary Vehicle Classifications: 85-95% accuracy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 Inference Latency: Sub-100ms on IMX500 NPU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 Detection Ranges: Camera 5-50m, Radar 2-200m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 Multi-Vehicle Tracking: SORT algorithm with Kalman filtering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 Total Event Latency: &lt;350ms (sensor → storage)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System Metrics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 CPU Usage: 100% reduction for AI processing (hardware-accelerated on NPU) 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Inference Speed: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25-50x faster than software AI (sub-100ms vs 2-5 seconds)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Storage Optimization: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94% reduction through intelligent data management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Continuous Uptime: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24+ hours with automated monitoring and recovery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Real-Time Latency: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Sub-second WebSocket streaming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Storage Efficiency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Database: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SQLite with normalized schema, 90-day retention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Automated Cleanup: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Image age limits (24 hours), log rotation (30 days)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Emergency Management: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90% threshold triggers cleanup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External Storage: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2TB SSD with tmpfs optimization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3258800" y="20968854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INNOVATIONS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Radar-Triggered Edge AI: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Novel approach using radar as primary detector to trigger on-camera AI processing, achieving significant power and storage savings while maintaining detection accuracy.</a:t>
            </a:r>
          </a:p>
          <a:p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Privacy-Preserving Architecture: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AI processing occurs on-device using Sony IMX500's built-in neural processing unit, eliminating need to transmit raw video data. </a:t>
            </a:r>
          </a:p>
          <a:p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 Solution: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architecture supports easy replication</a:t>
            </a:r>
          </a:p>
          <a:p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Barrier to Entry: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~$1,000 hardware cost for complete system</a:t>
            </a:r>
          </a:p>
          <a:p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 Potential: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Docker-based deployment simplifies distribution</a:t>
            </a:r>
          </a:p>
          <a:p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AI-Assisted Development Methodology: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code within this project was generated using Visual Studio Code and Microsoft Copilot</a:t>
            </a:r>
          </a:p>
          <a:p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AI-assisted methodology enabled: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 prototyping of microservices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 code quality across 12 containerized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debugging through AI-powered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generation aligned with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855055" y="20968854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CONCLUSIONS &amp; IMPACT</a:t>
            </a: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Project Achievements: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• Complete Microservices Implementation: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12 containerized services + 1 host service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• Production-Ready Deployment: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24/7 continuous operation with health monitoring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•  Hardware-Accelerated AI: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100% CPU reduction for inference via IMX500 NPU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•  Multi-Sensor Fusion: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Radar, camera, and environmental data correlation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• Secure Remote Access: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Tailscale VPN with HTTPS/TLS encryption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• Cloud Integration: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GitHub Pages dashboard for historical analytics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• Automated Operations: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Health checks, restart policies, storage management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• Real-Time Streaming: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WebSocket broadcasting with sub-second latency 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Research Contribution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• Demonstrated viability of edge AI for traffic monitoring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• Validated multi-sensor fusion architecture for enhanced accuracy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• Established microservices pattern for embedded IoT systems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• Documented AI-assisted methodology for complex projects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02" y="33417164"/>
            <a:ext cx="36576000" cy="3158835"/>
          </a:xfrm>
          <a:prstGeom prst="rect">
            <a:avLst/>
          </a:prstGeom>
          <a:solidFill>
            <a:srgbClr val="A269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i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I would like to acknowledge ....</a:t>
            </a:r>
            <a:br>
              <a:rPr lang="en-US" sz="6600" i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6600" i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Dr. Aiman Darwiche (Faculty Advisor), Grand Canyon University Computer Science Department, my workplace managers and finally my family and their unending support and confidence.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53" y="1026391"/>
            <a:ext cx="2540000" cy="2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C94FDD-EED8-D83F-BC4C-795177B05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8149" y="10820854"/>
            <a:ext cx="9518906" cy="535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3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A2D19B44CEB84096BF732DE0C55A0F" ma:contentTypeVersion="2373" ma:contentTypeDescription="Create a new document." ma:contentTypeScope="" ma:versionID="893763ede173a64d1d274252a41ae1b2">
  <xsd:schema xmlns:xsd="http://www.w3.org/2001/XMLSchema" xmlns:xs="http://www.w3.org/2001/XMLSchema" xmlns:p="http://schemas.microsoft.com/office/2006/metadata/properties" xmlns:ns1="http://schemas.microsoft.com/sharepoint/v3" xmlns:ns2="b3b59848-949a-4ed4-8036-feb011ce2b52" xmlns:ns3="37d47695-dda2-48a2-87bc-2a1f7ac7fedc" targetNamespace="http://schemas.microsoft.com/office/2006/metadata/properties" ma:root="true" ma:fieldsID="e9673881d9736d6cb1ca37eed258e20f" ns1:_="" ns2:_="" ns3:_="">
    <xsd:import namespace="http://schemas.microsoft.com/sharepoint/v3"/>
    <xsd:import namespace="b3b59848-949a-4ed4-8036-feb011ce2b52"/>
    <xsd:import namespace="37d47695-dda2-48a2-87bc-2a1f7ac7fe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59848-949a-4ed4-8036-feb011ce2b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d47695-dda2-48a2-87bc-2a1f7ac7fedc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75D57A-1DE3-4E26-8DF8-E86CB675CB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FCE02-D0E2-4F65-BAB7-71F99F529C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1A81ED50-25E7-4D26-9394-70F1F5424B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3b59848-949a-4ed4-8036-feb011ce2b52"/>
    <ds:schemaRef ds:uri="37d47695-dda2-48a2-87bc-2a1f7ac7fe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</TotalTime>
  <Words>876</Words>
  <Application>Microsoft Office PowerPoint</Application>
  <PresentationFormat>Custom</PresentationFormat>
  <Paragraphs>146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 Merkling</cp:lastModifiedBy>
  <cp:revision>48</cp:revision>
  <dcterms:created xsi:type="dcterms:W3CDTF">2017-11-09T18:58:10Z</dcterms:created>
  <dcterms:modified xsi:type="dcterms:W3CDTF">2025-10-03T14:16:10Z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0x01010022A2D19B44CEB84096BF732DE0C55A0F</vt:lpwstr>
  </property>
</Properties>
</file>