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79" r:id="rId4"/>
    <p:sldId id="258" r:id="rId5"/>
    <p:sldId id="260" r:id="rId6"/>
    <p:sldId id="263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1" r:id="rId15"/>
    <p:sldId id="278" r:id="rId16"/>
    <p:sldId id="272" r:id="rId17"/>
    <p:sldId id="273" r:id="rId18"/>
    <p:sldId id="274" r:id="rId19"/>
    <p:sldId id="280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A5E"/>
    <a:srgbClr val="6DB5C2"/>
    <a:srgbClr val="A2B1B7"/>
    <a:srgbClr val="BC6C70"/>
    <a:srgbClr val="ADA49A"/>
    <a:srgbClr val="6C7075"/>
    <a:srgbClr val="FF7800"/>
    <a:srgbClr val="B676C9"/>
    <a:srgbClr val="D6BE71"/>
    <a:srgbClr val="96B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>
      <p:cViewPr>
        <p:scale>
          <a:sx n="100" d="100"/>
          <a:sy n="100" d="100"/>
        </p:scale>
        <p:origin x="6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8930-0528-4170-A3F2-EE34E4E3A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99487-AEEB-442E-A7C7-EF370C664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2A9F-3F57-4B43-95E3-683B1C76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22BC-D789-4C58-A95C-0B6F8E86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68BF-F556-4E71-81FB-04C800F6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407-052B-4F5B-AF19-EF6F146F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D7891-48FC-4AFC-918A-F5F9C881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309A-651C-49AE-A1E1-26DE64DE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8B48-0133-436C-AC86-56E4B85A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4C9C-9F94-4408-95FD-CA293842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6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14832-5F1B-42E8-A08A-04B62FD3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9D0E-57BE-4EFA-85D4-A1C5862F7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80E8-AFC4-491D-A030-8E21919C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37C2-B054-4972-A809-CCCEE39F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51AE-DEAF-48BF-9A33-5AC66FBF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0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2A93-CFAC-4E11-A145-11A9CDD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24AF-4459-436F-A8A6-41C64115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FDE8-EEDC-4B55-A394-F06E953A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2252-F09F-4110-86A4-E0AB278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26261-9D50-4371-939B-0186434E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0AC9-7D8E-4593-A8E4-46887C49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C7B2-7EB4-46A4-B4AB-0E6E58EE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56F7-20B1-43B3-BD8C-36A2E6F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F568-A408-4FE7-A24B-F0F11A20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FDDD-5523-4AE0-87A3-3F432BB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1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3140-D2B5-4C28-83E1-4486D4CA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AA6B-C230-42AF-98F6-12622D63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DF17-79F2-4823-B94E-77B1760BB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AE936-B1F0-4F4E-BDC3-C3422B6D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93675-B140-4DA1-9ABA-884C404A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62A2-03FC-471D-97FB-DD00F806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61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166-6674-46D2-A5DF-20C15D84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5CA6-60E1-4655-BBAE-4CE564BA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B6A6-0CA0-4327-854D-D72A8D2D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1171B-543D-446B-9428-5A1DFDB09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6B55-55BA-40E1-9169-4E16992B1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3768-E900-4D17-A186-A554CA4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28A1-F9B2-4FE1-9E81-D3C9205E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F8EB4-572A-4655-93A0-4D20855E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466-1551-44B9-BBB9-82352EC0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2A0E2-1FB2-46BE-A417-2C9E68B7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85858-26DC-4CD1-AA93-C18605BB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41431-5021-41BD-B42F-4F4A6464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39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5CA3F-A689-472B-8FB4-3096F545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33C95-B29F-40BC-8853-3897CA5F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E151E-9DF3-4154-8BC2-C4E9E61B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87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77FF-9C84-4372-9018-2216C5D2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71C0-9018-4E46-9D9D-3EC9068D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A35E-BC11-485F-ABC2-0C133ECF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05B9-409B-4CC0-90F0-8CDB6B8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6BCE-1418-49D2-B9A7-0725E9AE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5CB7-F8E3-42A3-8F0B-C3C57FE9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DD4-7CBA-4313-BBB2-92F44D27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5C835-61D9-49E8-B945-7E18719CC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8065-73E5-4808-9029-7766CAA4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89C1-398E-4FA3-B4ED-8569EF06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4CF1-6F8E-4859-ADC5-41702081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4D575-DE91-40F3-B2B8-F50C54FF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45ABF-F62F-4826-BA80-8AE47B48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1268-E3E6-4EBA-99C6-893C7444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862D-86F6-49F7-A615-A03127BA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6768-9369-493E-8273-6F084088AC6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15C5-8FAA-410A-9A5F-5F1FDE78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D5E-C15F-4356-AE4A-12D6FA43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284D-28F7-4569-B00A-011D604B18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2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2617365" y="5050172"/>
            <a:ext cx="921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Candidato: Guilherme Cunha Rodrigues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75B5AE-71DF-4B15-A99C-9FD3A27E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6" y="392631"/>
            <a:ext cx="8687560" cy="28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32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Número de correntistas que utilizam os apps Itaú: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numeroCorrentistas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15_100_000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1_300_000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76C84-3F0D-4A51-81DA-65D49BE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51" y="1692772"/>
            <a:ext cx="6465898" cy="3659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2E7A6F-81E5-4F80-B365-01CAE063EAAF}"/>
              </a:ext>
            </a:extLst>
          </p:cNvPr>
          <p:cNvSpPr/>
          <p:nvPr/>
        </p:nvSpPr>
        <p:spPr>
          <a:xfrm>
            <a:off x="2961314" y="2541864"/>
            <a:ext cx="2558642" cy="1333850"/>
          </a:xfrm>
          <a:prstGeom prst="rect">
            <a:avLst/>
          </a:prstGeom>
          <a:noFill/>
          <a:ln w="3810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8991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Quantidade de acessos por correntista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Ao deparar-se com 3 fontes de informação: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Relatório –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Adjust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+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https://a.storyblok.com/f/47007/x/9aea270027/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mobile_finance_report_2020_apptopia.pdf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875C7-C146-48D9-B832-9D828AF0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33" y="3177493"/>
            <a:ext cx="882138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Relatórios gratuitos –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https://apptopia.com/free-competitive-intelligence-report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Relatório 1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4D87A-704B-411A-B0CF-0E3E48FD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93" y="2608748"/>
            <a:ext cx="4531428" cy="300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3CCC7-321C-4D34-BB70-7ED587FD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33" y="2608747"/>
            <a:ext cx="5515638" cy="30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Relatórios gratuitos –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https://apptopia.com/free-competitive-intelligence-report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Relatório 2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32DC9-B308-4EAF-8A2D-A9778CC7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10" y="2608746"/>
            <a:ext cx="4390359" cy="3007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29A23-BFF1-45EF-8A7D-9BCCAA1D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57" y="2608746"/>
            <a:ext cx="5622013" cy="30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Os relatórios gratuitos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mostram uma discrepância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entre o número de correntistas e a quantidade de correntistas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ativos no mês. Isso nos mostra que nem todos os correntistas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acessam os apps pelo menos uma vez no mês. Além disso, é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necessário inserir o app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iti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na base de apps para que o número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de correntistas informados no relatório de informações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institucionais seja coerente com o relatório gratuito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appItau</a:t>
            </a:r>
            <a:r>
              <a:rPr lang="pt-BR" sz="2000" dirty="0" err="1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append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‘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iti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banco digital do Itaú’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080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Os dados do relatório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Adjust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+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informa-nos a quantidade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de acessos por usuário (correntista) e os relatórios gratuitos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informa-nos quantidade de correntistas ativos diariamente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e mensalmente.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Relatório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Adjust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+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 quantidade de acessos que um usuário faz por dia é dado por esse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relatório como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sessions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per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Para a solução do case, usuários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ativos. Apenas, os acessos orgânicos serão considerados.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sessoesAdjust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1.62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1.68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mediaSessoesAdjust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D6BE7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statistics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sessoesAdjust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Relatórios gratuitos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 razão usuários ativos diariamente sobre usuários ativos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mensalmente nos fornece a proporção entre a quantidade total de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usuários e aqueles que utilizam-na diariamente.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acessosGratuitosApptopia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0.36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0.43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# DAU/MAU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mediaApptopia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D6BE7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statistics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acessosGratuitosApptopia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752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Segue uma comparação com os aplicativos de outras empresas.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Percebe-se a correlação com os dados anteriores não levando em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conta o tamanho da amostra.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06BB9-16BE-4EEA-8D01-11B884E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69" y="2132699"/>
            <a:ext cx="4588303" cy="3143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A8068-4F59-4D42-8202-245717AB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18" y="2132699"/>
            <a:ext cx="5213206" cy="31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Uma última consideração a ser feita é a quantidade de usuários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ativos. O relatório gratuito 2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aponta 9,2 milhões de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correntistas, mas deve-se ter em mente que há a possibilidade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de acesso de todos os correntistas em um mês. Então, serão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considerados todos os correntistas informados no relatório de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apresentação institucional. Portanto, a variável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numeroCorrentistas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permanece inalterada.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quantidadeAcessosDiario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numeroCorrentistas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15.600.00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		 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mediaApptopia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0,395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		 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mediaSessoesAdjust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1,65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quantidadeAcessosMensal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quantidadeAcessosDiario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C79A5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30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quantidadeAcessosMensal</a:t>
            </a:r>
            <a:endParaRPr lang="pt-BR" sz="2000" dirty="0">
              <a:solidFill>
                <a:srgbClr val="BC6C7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 err="1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‘__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main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case</a:t>
            </a: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“Quantos acessos o app do Itaú tem por mês?”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solucao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solucaoCase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case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solucao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82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Portanto, 10.688.700 acessos diários e 320.661.000 acessos por mês aos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apps Itaú.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6CF13-10E0-4FAE-9EAC-201B51BE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399892"/>
            <a:ext cx="813548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Comentário final</a:t>
            </a: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Insights da pesquisa: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quantidade de acessos a aplicativos financeiros no Brasil e globalmente aumentaram.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 brasileiro é uma das populações que mais passam tempo em aplicativos.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quantidade de acessos diários a aplicativos de investimento chegam a ser duas vezes maiores do que aplicativos apenas para a conta bancária.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Os </a:t>
            </a:r>
            <a:r>
              <a:rPr lang="pt-BR" sz="20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super-apps</a:t>
            </a: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é uma tendência para aplicativos móveis que continuam em alta. Um relatório da KPMG mostra que os </a:t>
            </a:r>
            <a:r>
              <a:rPr lang="pt-BR" sz="20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super-apps</a:t>
            </a:r>
            <a:r>
              <a:rPr lang="pt-BR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poderão ser uma força disruptiva para o setor financeiro. </a:t>
            </a:r>
          </a:p>
        </p:txBody>
      </p:sp>
    </p:spTree>
    <p:extLst>
      <p:ext uri="{BB962C8B-B14F-4D97-AF65-F5344CB8AC3E}">
        <p14:creationId xmlns:p14="http://schemas.microsoft.com/office/powerpoint/2010/main" val="30632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4A8A6B7-D0F3-4B0E-8026-2976C1D49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481" b="-1"/>
          <a:stretch/>
        </p:blipFill>
        <p:spPr>
          <a:xfrm>
            <a:off x="151534" y="989683"/>
            <a:ext cx="11888931" cy="5473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77504" y="251669"/>
            <a:ext cx="4941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Apresentação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2D0941-CE27-454C-9B08-0A193376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9" y="1540236"/>
            <a:ext cx="7354165" cy="49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2827089" y="5712902"/>
            <a:ext cx="921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Candidato: Guilherme Cunha Rodrigues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75B5AE-71DF-4B15-A99C-9FD3A27E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6" y="392631"/>
            <a:ext cx="8687560" cy="2895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D5382-64E6-4E10-9AD2-B80B4D53C304}"/>
              </a:ext>
            </a:extLst>
          </p:cNvPr>
          <p:cNvSpPr txBox="1"/>
          <p:nvPr/>
        </p:nvSpPr>
        <p:spPr>
          <a:xfrm>
            <a:off x="1490444" y="4039028"/>
            <a:ext cx="9211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6477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D5C34-2A3E-4BD6-8810-43F3671D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04" y="970027"/>
            <a:ext cx="8268991" cy="55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77504" y="251669"/>
            <a:ext cx="1147614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 err="1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D6BE7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os</a:t>
            </a:r>
          </a:p>
          <a:p>
            <a:r>
              <a:rPr lang="pt-BR" sz="2000" dirty="0" err="1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D6BE7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statistics</a:t>
            </a:r>
            <a:endParaRPr lang="pt-BR" sz="2000" dirty="0">
              <a:solidFill>
                <a:srgbClr val="D6BE7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 err="1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solucaoCase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case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):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“””Esta é uma forma de raciocínio que adotei para resolver este 		   case.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  O problema foi dividido em 4 etapas: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    1. Descobrir as fontes de dados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    2. Determinar as condições de contorno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    3. Coletar e filtrar os dados relevantes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    4. Estimar a quantidade de acessos ao app Itaú por mês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“””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1. Descobrindo as fontes de dados:</a:t>
            </a: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googleSearch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‘app Itaú’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‘Quantidade de acessos a aplicativos bancários’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3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77504" y="251669"/>
            <a:ext cx="1147614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Surgem alguns insights ao navegar por alguns links: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 1. Existe mais de um app Itaú. 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 2. Nota-se que existem alguns dados referentes a acessos de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	 usuários informados por algumas consultorias (App Annie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	 e </a:t>
            </a:r>
            <a:r>
              <a:rPr lang="pt-BR" sz="2000" dirty="0" err="1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Apptopia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).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64E1F-A5BA-46D7-A7BE-73114586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32" y="2833150"/>
            <a:ext cx="3978128" cy="369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03F33-A38B-4042-9B9F-B6F30B618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47"/>
          <a:stretch/>
        </p:blipFill>
        <p:spPr>
          <a:xfrm>
            <a:off x="7134488" y="2833150"/>
            <a:ext cx="3863178" cy="36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4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77504" y="251669"/>
            <a:ext cx="1147614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No site do Itaú: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 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	 	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Então, temos duas possibilidades de acesso ao app Itaú: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 1. Pessoa física com diversos aplicativos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  2. Pessoa jurídica com um aplicativo</a:t>
            </a:r>
          </a:p>
          <a:p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2BA1E-0A75-4FE4-9FBB-2E10ACC8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23" y="1560353"/>
            <a:ext cx="4372125" cy="3455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6C6EC-28E3-431F-8745-387CA686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305" y="1560353"/>
            <a:ext cx="4676114" cy="34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77504" y="251669"/>
            <a:ext cx="1147614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Ao pesquisar na Google Play Store a palavra-chave “Itaú” recebemos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os seguintes apps: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512D8-3FDB-4256-AF6F-C6CDD010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05" y="2164360"/>
            <a:ext cx="7475990" cy="3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77504" y="251669"/>
            <a:ext cx="114761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2. Determinando as condições de contorno</a:t>
            </a:r>
          </a:p>
          <a:p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Os apps Itaú considerados serão os relativos ao Brasil. Então, o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número de acessos efetuados ao apps Itaú serão dados pela 	  	# quantidade de correntistas que utilizam os meios digitais.</a:t>
            </a:r>
          </a:p>
          <a:p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Portanto, a lista de aplicativos referentes ao Itaú são diversos.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Assim, serão utilizados, inicialmente, os seguintes apps: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appItau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‘Banco Itaú’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‘Itaú Light: Conta Bancária’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‘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Itaucard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Cartão de crédito’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‘Banco Itaú 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Personnalité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‘Itaú Empresas: Conta PJ e MEI’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27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4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C86BF9-6FBA-47BE-B2FB-095E1EA13D3F}"/>
              </a:ext>
            </a:extLst>
          </p:cNvPr>
          <p:cNvSpPr txBox="1"/>
          <p:nvPr/>
        </p:nvSpPr>
        <p:spPr>
          <a:xfrm>
            <a:off x="357930" y="251669"/>
            <a:ext cx="114761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Solução de Caso</a:t>
            </a:r>
          </a:p>
          <a:p>
            <a:endParaRPr lang="pt-BR" sz="20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3. Coletando e filtrando dados de acesso.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Os dados de acesso não são informados diretamente, mas, é 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possível, ter acesso a pesquisas e relatórios de consultoria.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Ademais, consegue-se informações importantes no relatório de 		# apresentação institucional no site de relações com investidores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# https://www.itau.com.br/relacoes-com-investidores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caminho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'C:/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Users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guicr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/Desktop/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itauBootcamp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/pesquisa/'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arquivos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D6BE7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os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listdir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caminho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pt-BR" sz="2000" dirty="0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arquivo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arquivos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pt-BR" sz="2000" dirty="0" err="1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with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open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caminho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arquivo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B676C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arquivoObjeto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</a:t>
            </a:r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Ao ler cada pesquisa filtram-se os dados necessários</a:t>
            </a:r>
          </a:p>
          <a:p>
            <a:r>
              <a:rPr lang="pt-BR" sz="2000" dirty="0">
                <a:solidFill>
                  <a:srgbClr val="6C70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# para a solução do problema</a:t>
            </a:r>
            <a:endParaRPr lang="pt-BR" sz="2000" dirty="0">
              <a:solidFill>
                <a:srgbClr val="96BC8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conteudo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pt-BR" sz="2000" dirty="0" err="1">
                <a:solidFill>
                  <a:srgbClr val="BC6C7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arquivoObjeto</a:t>
            </a:r>
            <a:r>
              <a:rPr lang="pt-BR" sz="2000" dirty="0" err="1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pt-BR" sz="2000" dirty="0" err="1">
                <a:solidFill>
                  <a:srgbClr val="6DB5C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lang="pt-BR" sz="2000" dirty="0">
                <a:solidFill>
                  <a:srgbClr val="A2B1B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</a:p>
          <a:p>
            <a:r>
              <a:rPr lang="pt-BR" sz="2000" dirty="0">
                <a:solidFill>
                  <a:srgbClr val="96BC8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endParaRPr lang="pt-BR" sz="2000" dirty="0">
              <a:solidFill>
                <a:srgbClr val="6C70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1429</Words>
  <Application>Microsoft Office PowerPoint</Application>
  <PresentationFormat>Widescreen</PresentationFormat>
  <Paragraphs>278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Cunha Rodrigues</dc:creator>
  <cp:lastModifiedBy>Guilherme Cunha Rodrigues</cp:lastModifiedBy>
  <cp:revision>27</cp:revision>
  <dcterms:created xsi:type="dcterms:W3CDTF">2021-09-28T14:17:42Z</dcterms:created>
  <dcterms:modified xsi:type="dcterms:W3CDTF">2021-09-29T13:58:11Z</dcterms:modified>
</cp:coreProperties>
</file>