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6" r:id="rId7"/>
    <p:sldId id="258" r:id="rId8"/>
    <p:sldId id="259" r:id="rId9"/>
    <p:sldId id="265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4"/>
    <p:restoredTop sz="94718"/>
  </p:normalViewPr>
  <p:slideViewPr>
    <p:cSldViewPr snapToGrid="0">
      <p:cViewPr>
        <p:scale>
          <a:sx n="82" d="100"/>
          <a:sy n="82" d="100"/>
        </p:scale>
        <p:origin x="13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1E2E-867A-24A0-5DB9-2C6D2A8FB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4D06-7785-574B-138E-27D4ADF5C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0924-C557-5E35-9D86-CB0F964C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22D4-AD5C-36D6-C35B-531DE974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C2C8-BE2D-249F-6F1C-320D2029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9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8460-0AC7-16F4-56A6-8430DF93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1525F-1A42-8F36-3299-86B2D475E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BE7D-3DE7-46F5-1CA2-6C5531C8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3295-5D2C-BC1F-9E4A-7C98C225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08EC-EC24-975E-55BC-B9CD4BB6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85D92-651D-1245-3609-5A286CEB0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75AAB-C453-961A-0896-FA9DCB2DF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B351-68FB-8739-9570-5CA38986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E6F5D-E19F-9694-0AA2-C88F2987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1FED-371F-9A7E-CFFB-597971EB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7147-06C6-22B3-CEF2-04FF4B4A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3F44-63DE-6F99-FBB0-BF7863B2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EFD0-6499-1F69-0215-F9A080BF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BD79-2791-22C1-5A6E-79B07684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8DBF-1A15-1BDC-A8B4-F1072678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7B94-3F2E-D657-01B0-117AEF72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975AC-93CB-2C12-6237-ECBD2B84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965B-92D4-C2AD-79F8-AE3F8B9E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1D10-E796-B2DD-0720-0E041FA1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F58CA-0021-7AF4-A7A9-8981FF05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26D2-81F7-C69F-3EE5-C756D44B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EB6-C333-4589-5DA6-3596845D4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3C88E-F262-8D0E-44B9-7FCCA5367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42EAA-9F8F-A20C-4E75-19E78CF0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F9883-D0D7-A8CD-A3FD-102F2EC8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8ADE8-271D-2DA1-2073-8DCB6FB9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4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49B9-4F28-8512-A28B-D8372D0B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2F07F-E17B-90BC-941E-DADD4C60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311C8-D520-3B79-5CC6-17BE9321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D390B-6B1A-D53B-855B-EDB384590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8CC4A-A01A-615F-8F19-9EF46091F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8F9D5-C5B7-D592-3D83-A099A531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5D13F-DD70-395A-B6F7-D7CCB442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58655-2BE0-7A87-CAF6-9C96F238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A16E-F899-484B-C833-D53A169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713DB-8E66-F17C-52A0-A3E9BF80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94DC0-FEFB-E7BC-D857-CBB4AB09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5F05B-4E17-DCE4-2A48-77EE86CF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5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03E4D-9DCC-79A6-DB51-1C8259D5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5A31E-9BA5-9709-44EA-79EC3E9E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C543D-44BD-F5F5-0749-1F8B41C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A80-36E7-CF6C-5B79-A6AE9EAD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A9-669C-1A1E-05DA-6ED7DC59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33AD-354F-7795-D65C-F83F4775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B769-A646-AB00-C00F-32D8689F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20566-8FAC-CBAF-C1D6-4493BC28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B1B67-06BC-7B2C-C1C4-4DA06AF9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F5D2-FEAC-69F3-2D3A-1A7FBB94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47C9B-E311-8BB4-765C-625EC9F8E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5180C-C1E5-1F8B-AF3B-EA146FC47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4EAE4-57AA-ADDA-62CF-E1A1DF8C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FBFBE-6EC8-41E7-6CD7-1F2543D8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17A81-CF3B-4823-1F0E-CC5DE791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B2AA5-E6D3-D2DE-4074-20546850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6467-D857-8A23-428B-980162C8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9F25-95DD-6FC1-A6F5-2594EF0A2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4BAF-71EB-5048-9755-8A13931907A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227E-8267-007C-D1F4-41CDA1E26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4C6E-812F-C08C-014F-96D507093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A6C-C143-9D40-AEAB-DCA373D7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27C0-DCAD-25F9-56F3-ABEFB598C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ASD 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D7EFC-75F1-E063-048E-7091401AE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GC - JOR</a:t>
            </a:r>
          </a:p>
        </p:txBody>
      </p:sp>
    </p:spTree>
    <p:extLst>
      <p:ext uri="{BB962C8B-B14F-4D97-AF65-F5344CB8AC3E}">
        <p14:creationId xmlns:p14="http://schemas.microsoft.com/office/powerpoint/2010/main" val="197957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2142-7485-1D9E-A2F5-37F7C9FC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Corncob regression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539-5473-7CC4-04A7-EEB17E67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36" y="1253331"/>
            <a:ext cx="7374320" cy="4351338"/>
          </a:xfrm>
        </p:spPr>
        <p:txBody>
          <a:bodyPr/>
          <a:lstStyle/>
          <a:p>
            <a:r>
              <a:rPr lang="en-US" sz="2000" dirty="0"/>
              <a:t>Identifies taxa that are significantly associated with a continuous predictor - In this case </a:t>
            </a:r>
            <a:r>
              <a:rPr lang="en-US" sz="2000" dirty="0" err="1"/>
              <a:t>pH.</a:t>
            </a:r>
            <a:r>
              <a:rPr lang="en-US" sz="2000" dirty="0"/>
              <a:t> </a:t>
            </a:r>
          </a:p>
          <a:p>
            <a:r>
              <a:rPr lang="en-US" sz="2000" dirty="0"/>
              <a:t>Without 55 </a:t>
            </a:r>
            <a:r>
              <a:rPr lang="en-US" sz="2000" dirty="0" err="1"/>
              <a:t>dat</a:t>
            </a:r>
            <a:r>
              <a:rPr lang="en-US" sz="2000" dirty="0"/>
              <a:t> point</a:t>
            </a:r>
          </a:p>
          <a:p>
            <a:r>
              <a:rPr lang="en-US" sz="2000" dirty="0"/>
              <a:t>Same figure with different levels of taxonomy. </a:t>
            </a:r>
          </a:p>
          <a:p>
            <a:r>
              <a:rPr lang="en-US" sz="2000" dirty="0"/>
              <a:t>Fairly consistent responses of firmicutes and other groups. </a:t>
            </a:r>
          </a:p>
          <a:p>
            <a:r>
              <a:rPr lang="en-US" sz="2000" dirty="0"/>
              <a:t>This could be re-run at different levels of taxonomy as well. (see small graph at phylum level)</a:t>
            </a:r>
          </a:p>
          <a:p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94D7D29-C718-BB24-B38D-7E6729B80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224" y="4676726"/>
            <a:ext cx="4572138" cy="2181274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4B636D6-252D-6C5D-FDCD-36081841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1175"/>
            <a:ext cx="4763436" cy="2209014"/>
          </a:xfrm>
          <a:prstGeom prst="rect">
            <a:avLst/>
          </a:prstGeom>
        </p:spPr>
      </p:pic>
      <p:pic>
        <p:nvPicPr>
          <p:cNvPr id="6" name="Picture 5" descr="A graph with red lines&#10;&#10;Description automatically generated">
            <a:extLst>
              <a:ext uri="{FF2B5EF4-FFF2-40B4-BE49-F238E27FC236}">
                <a16:creationId xmlns:a16="http://schemas.microsoft.com/office/drawing/2014/main" id="{5F48B4F8-4D66-E2D6-D701-DFD99FEA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157" y="765877"/>
            <a:ext cx="3227205" cy="184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0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A769-809E-DC46-4B06-7EECDEE1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Indicators </a:t>
            </a:r>
          </a:p>
        </p:txBody>
      </p:sp>
      <p:pic>
        <p:nvPicPr>
          <p:cNvPr id="5" name="Content Placeholder 4" descr="A graph with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692949C3-1B78-69AE-2E7F-0C9C98C95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100" y="2801144"/>
            <a:ext cx="4241800" cy="2400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9B008-6310-162A-D53F-3B5FA4C8D01B}"/>
              </a:ext>
            </a:extLst>
          </p:cNvPr>
          <p:cNvSpPr txBox="1"/>
          <p:nvPr/>
        </p:nvSpPr>
        <p:spPr>
          <a:xfrm>
            <a:off x="2308485" y="2338466"/>
            <a:ext cx="270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55 </a:t>
            </a:r>
            <a:r>
              <a:rPr lang="en-US" dirty="0" err="1"/>
              <a:t>dat</a:t>
            </a:r>
            <a:r>
              <a:rPr lang="en-US" dirty="0"/>
              <a:t> (post planting)</a:t>
            </a:r>
          </a:p>
        </p:txBody>
      </p:sp>
    </p:spTree>
    <p:extLst>
      <p:ext uri="{BB962C8B-B14F-4D97-AF65-F5344CB8AC3E}">
        <p14:creationId xmlns:p14="http://schemas.microsoft.com/office/powerpoint/2010/main" val="13370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BD24-21CD-226C-D19C-CD1D9CFD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BA1B-8F7A-BA12-EF75-9A10A546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UTC for all analyses</a:t>
            </a:r>
          </a:p>
          <a:p>
            <a:endParaRPr lang="en-US" dirty="0"/>
          </a:p>
          <a:p>
            <a:r>
              <a:rPr lang="en-US" dirty="0"/>
              <a:t>Kept 55 </a:t>
            </a:r>
            <a:r>
              <a:rPr lang="en-US" dirty="0" err="1"/>
              <a:t>dat</a:t>
            </a:r>
            <a:r>
              <a:rPr lang="en-US" dirty="0"/>
              <a:t> (after plating) point for microbiome analyses to say if planting erased effect. </a:t>
            </a:r>
          </a:p>
          <a:p>
            <a:endParaRPr lang="en-US" dirty="0"/>
          </a:p>
          <a:p>
            <a:r>
              <a:rPr lang="en-US" dirty="0"/>
              <a:t>55 </a:t>
            </a:r>
            <a:r>
              <a:rPr lang="en-US" dirty="0" err="1"/>
              <a:t>Dat</a:t>
            </a:r>
            <a:r>
              <a:rPr lang="en-US" dirty="0"/>
              <a:t> was removed for nutrient </a:t>
            </a:r>
            <a:r>
              <a:rPr lang="en-US" dirty="0" err="1"/>
              <a:t>etc</a:t>
            </a:r>
            <a:r>
              <a:rPr lang="en-US" dirty="0"/>
              <a:t> analyses. We can include it if we deem it necessary.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AE42E2F-0BB2-98EA-6B44-668276EC5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6" y="488011"/>
            <a:ext cx="3509726" cy="2123440"/>
          </a:xfrm>
        </p:spPr>
      </p:pic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7FB83878-A710-BF3B-B952-2FB7CF5E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2" y="3429000"/>
            <a:ext cx="3432712" cy="2123440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A0FC337-E8E3-BBCD-E2D3-0A322830E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209" y="3368836"/>
            <a:ext cx="3564740" cy="2156448"/>
          </a:xfrm>
          <a:prstGeom prst="rect">
            <a:avLst/>
          </a:prstGeom>
        </p:spPr>
      </p:pic>
      <p:pic>
        <p:nvPicPr>
          <p:cNvPr id="11" name="Picture 10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2AD06212-AAA2-8924-818F-628FD6A94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529" y="3368836"/>
            <a:ext cx="3498726" cy="212344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62852FB-84CE-5EF8-C4C8-7D3AD2B63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49980"/>
              </p:ext>
            </p:extLst>
          </p:nvPr>
        </p:nvGraphicFramePr>
        <p:xfrm>
          <a:off x="3799113" y="304005"/>
          <a:ext cx="83642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25">
                  <a:extLst>
                    <a:ext uri="{9D8B030D-6E8A-4147-A177-3AD203B41FA5}">
                      <a16:colId xmlns:a16="http://schemas.microsoft.com/office/drawing/2014/main" val="3294226573"/>
                    </a:ext>
                  </a:extLst>
                </a:gridCol>
                <a:gridCol w="836425">
                  <a:extLst>
                    <a:ext uri="{9D8B030D-6E8A-4147-A177-3AD203B41FA5}">
                      <a16:colId xmlns:a16="http://schemas.microsoft.com/office/drawing/2014/main" val="1055014164"/>
                    </a:ext>
                  </a:extLst>
                </a:gridCol>
                <a:gridCol w="836425">
                  <a:extLst>
                    <a:ext uri="{9D8B030D-6E8A-4147-A177-3AD203B41FA5}">
                      <a16:colId xmlns:a16="http://schemas.microsoft.com/office/drawing/2014/main" val="2972482740"/>
                    </a:ext>
                  </a:extLst>
                </a:gridCol>
                <a:gridCol w="836425">
                  <a:extLst>
                    <a:ext uri="{9D8B030D-6E8A-4147-A177-3AD203B41FA5}">
                      <a16:colId xmlns:a16="http://schemas.microsoft.com/office/drawing/2014/main" val="3797014396"/>
                    </a:ext>
                  </a:extLst>
                </a:gridCol>
                <a:gridCol w="836425">
                  <a:extLst>
                    <a:ext uri="{9D8B030D-6E8A-4147-A177-3AD203B41FA5}">
                      <a16:colId xmlns:a16="http://schemas.microsoft.com/office/drawing/2014/main" val="2176778410"/>
                    </a:ext>
                  </a:extLst>
                </a:gridCol>
                <a:gridCol w="836425">
                  <a:extLst>
                    <a:ext uri="{9D8B030D-6E8A-4147-A177-3AD203B41FA5}">
                      <a16:colId xmlns:a16="http://schemas.microsoft.com/office/drawing/2014/main" val="451783516"/>
                    </a:ext>
                  </a:extLst>
                </a:gridCol>
                <a:gridCol w="836425">
                  <a:extLst>
                    <a:ext uri="{9D8B030D-6E8A-4147-A177-3AD203B41FA5}">
                      <a16:colId xmlns:a16="http://schemas.microsoft.com/office/drawing/2014/main" val="849110207"/>
                    </a:ext>
                  </a:extLst>
                </a:gridCol>
                <a:gridCol w="836425">
                  <a:extLst>
                    <a:ext uri="{9D8B030D-6E8A-4147-A177-3AD203B41FA5}">
                      <a16:colId xmlns:a16="http://schemas.microsoft.com/office/drawing/2014/main" val="1546035328"/>
                    </a:ext>
                  </a:extLst>
                </a:gridCol>
                <a:gridCol w="836425">
                  <a:extLst>
                    <a:ext uri="{9D8B030D-6E8A-4147-A177-3AD203B41FA5}">
                      <a16:colId xmlns:a16="http://schemas.microsoft.com/office/drawing/2014/main" val="4067539197"/>
                    </a:ext>
                  </a:extLst>
                </a:gridCol>
                <a:gridCol w="836425">
                  <a:extLst>
                    <a:ext uri="{9D8B030D-6E8A-4147-A177-3AD203B41FA5}">
                      <a16:colId xmlns:a16="http://schemas.microsoft.com/office/drawing/2014/main" val="285399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2spp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2spp+wm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CC+wm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F+WM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Tr+WM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1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 (+TRWM)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8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9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411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838626-30A2-8177-8867-A19D5A242024}"/>
              </a:ext>
            </a:extLst>
          </p:cNvPr>
          <p:cNvSpPr txBox="1"/>
          <p:nvPr/>
        </p:nvSpPr>
        <p:spPr>
          <a:xfrm>
            <a:off x="677157" y="6369990"/>
            <a:ext cx="274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Non-parametric regression </a:t>
            </a:r>
          </a:p>
        </p:txBody>
      </p:sp>
    </p:spTree>
    <p:extLst>
      <p:ext uri="{BB962C8B-B14F-4D97-AF65-F5344CB8AC3E}">
        <p14:creationId xmlns:p14="http://schemas.microsoft.com/office/powerpoint/2010/main" val="174989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9DA2-633A-D444-A310-C68B4AE3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Edaphic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9D5B8-937D-0780-60C2-0B9DF902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0" y="1417757"/>
            <a:ext cx="6832600" cy="4267200"/>
          </a:xfrm>
          <a:prstGeom prst="rect">
            <a:avLst/>
          </a:prstGeom>
        </p:spPr>
      </p:pic>
      <p:pic>
        <p:nvPicPr>
          <p:cNvPr id="10" name="Content Placeholder 9" descr="A yellow and orange color lines&#10;&#10;Description automatically generated with medium confidence">
            <a:extLst>
              <a:ext uri="{FF2B5EF4-FFF2-40B4-BE49-F238E27FC236}">
                <a16:creationId xmlns:a16="http://schemas.microsoft.com/office/drawing/2014/main" id="{8415510C-61B8-85FA-939A-9277D856C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1688" y="1170254"/>
            <a:ext cx="4771904" cy="476220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1EE906-8FA7-9711-4A8D-D16FEA7654E1}"/>
              </a:ext>
            </a:extLst>
          </p:cNvPr>
          <p:cNvSpPr txBox="1"/>
          <p:nvPr/>
        </p:nvSpPr>
        <p:spPr>
          <a:xfrm>
            <a:off x="393032" y="6091257"/>
            <a:ext cx="1140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 time points group together, early timepoints group together. There doesn’t seem to be a clustering by treatment,  although the effect was significant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35778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4BEF-0347-AAD4-BD51-7702DFE6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Edaphic </a:t>
            </a:r>
            <a:r>
              <a:rPr lang="en-US" dirty="0" err="1"/>
              <a:t>adoins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CED4-CBCC-6E29-EECB-FA37875B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adonis2(formula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md_dist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Covercrop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WheatM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Timepoint, data = md, strata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md$Timepoint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SumOfSqs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R2      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Covercrop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     1526 0.04638  5.794  0.001 ***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WheatM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     1558 0.04734 17.742  0.001 ***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Timepoint   6    12522 0.38059 23.771  0.001 ***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 197    17295 0.52568          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207    32901 1.00000          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40817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FAA3-F5E8-9C1C-2128-7797A9EB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34" y="2675731"/>
            <a:ext cx="10515600" cy="1325563"/>
          </a:xfrm>
        </p:spPr>
        <p:txBody>
          <a:bodyPr/>
          <a:lstStyle/>
          <a:p>
            <a:r>
              <a:rPr lang="en-US" dirty="0"/>
              <a:t>Community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81BC-D616-E2D2-C685-DA03D974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15EF-E99F-7789-B0E3-89441846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73" y="279813"/>
            <a:ext cx="3314075" cy="1325563"/>
          </a:xfrm>
        </p:spPr>
        <p:txBody>
          <a:bodyPr/>
          <a:lstStyle/>
          <a:p>
            <a:r>
              <a:rPr lang="en-US" dirty="0"/>
              <a:t>Alpha Diversity</a:t>
            </a:r>
          </a:p>
        </p:txBody>
      </p:sp>
      <p:pic>
        <p:nvPicPr>
          <p:cNvPr id="5" name="Content Placeholder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B8BFB75-5C81-6678-92D6-E56EA153F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94" y="3945207"/>
            <a:ext cx="4051300" cy="25019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CA27B6-4CBF-5498-939A-7BCBAC5EE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5813"/>
              </p:ext>
            </p:extLst>
          </p:nvPr>
        </p:nvGraphicFramePr>
        <p:xfrm>
          <a:off x="2735309" y="398193"/>
          <a:ext cx="9006990" cy="187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99">
                  <a:extLst>
                    <a:ext uri="{9D8B030D-6E8A-4147-A177-3AD203B41FA5}">
                      <a16:colId xmlns:a16="http://schemas.microsoft.com/office/drawing/2014/main" val="3294226573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val="1055014164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val="2972482740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val="3797014396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val="2176778410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val="451783516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val="849110207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val="1546035328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val="4067539197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val="285399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2spp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2spp+wm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CC+wm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F+WM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Tr+WM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14981"/>
                  </a:ext>
                </a:extLst>
              </a:tr>
              <a:tr h="493305">
                <a:tc>
                  <a:txBody>
                    <a:bodyPr/>
                    <a:lstStyle/>
                    <a:p>
                      <a:r>
                        <a:rPr lang="en-US" sz="14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8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67698"/>
                  </a:ext>
                </a:extLst>
              </a:tr>
            </a:tbl>
          </a:graphicData>
        </a:graphic>
      </p:graphicFrame>
      <p:pic>
        <p:nvPicPr>
          <p:cNvPr id="8" name="Picture 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DA1EA91-6799-B879-B251-7A6BD428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07" y="3952316"/>
            <a:ext cx="4127500" cy="252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38B14-9454-94A7-2C75-8A01D2F4FD86}"/>
              </a:ext>
            </a:extLst>
          </p:cNvPr>
          <p:cNvSpPr txBox="1"/>
          <p:nvPr/>
        </p:nvSpPr>
        <p:spPr>
          <a:xfrm>
            <a:off x="621700" y="2895293"/>
            <a:ext cx="1121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pH affects Shannon diversity, richness, and </a:t>
            </a:r>
            <a:r>
              <a:rPr lang="en-US" dirty="0" err="1"/>
              <a:t>simpson</a:t>
            </a:r>
            <a:r>
              <a:rPr lang="en-US" dirty="0"/>
              <a:t> in the. Tr and CC plots. This may be worth exploring further.</a:t>
            </a:r>
          </a:p>
          <a:p>
            <a:r>
              <a:rPr lang="en-US" dirty="0"/>
              <a:t>Limited effects on </a:t>
            </a:r>
            <a:r>
              <a:rPr lang="en-US" dirty="0" err="1"/>
              <a:t>eveness</a:t>
            </a:r>
            <a:r>
              <a:rPr lang="en-US" dirty="0"/>
              <a:t>, seems to be a positive effect across the board for Shannon and richness.   </a:t>
            </a:r>
          </a:p>
        </p:txBody>
      </p:sp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7130CCB-571E-CE3D-9B4F-626A8ED94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507" y="3905606"/>
            <a:ext cx="4168971" cy="25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4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9890-AE67-B3CD-D95A-EC1F1D54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F780AFDC-87AE-9FD4-C73E-04501115A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53331"/>
            <a:ext cx="670060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2C715-228D-0024-E8B0-67C580C73915}"/>
              </a:ext>
            </a:extLst>
          </p:cNvPr>
          <p:cNvSpPr txBox="1"/>
          <p:nvPr/>
        </p:nvSpPr>
        <p:spPr>
          <a:xfrm>
            <a:off x="440363" y="5934670"/>
            <a:ext cx="1091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gradient of pH driving community structure along axis 1. pH (p &lt; 0.001) + slope, left side of axis is later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CB25E-690B-3658-57CA-D59D9020EA43}"/>
              </a:ext>
            </a:extLst>
          </p:cNvPr>
          <p:cNvSpPr txBox="1"/>
          <p:nvPr/>
        </p:nvSpPr>
        <p:spPr>
          <a:xfrm>
            <a:off x="6700602" y="1894111"/>
            <a:ext cx="5411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Adonis of all time points and treatments together: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vegan::adonis2(formula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physeq_dist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WheatM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Covercrop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Timepoint + pH, data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md_tab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permutations = 100)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SumOfSqs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R2       F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WheatM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    1.007 0.03048  6.2814 0.009901 **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Covercrop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3    1.589 0.04811  3.3042 0.009901 **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Timepoint   5    1.434 0.04340  1.7886 0.009901 **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pH          1    2.552 0.07724 15.9161 0.009901 **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 165   26.455 0.80076            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175   33.037 1.00000 </a:t>
            </a:r>
          </a:p>
        </p:txBody>
      </p:sp>
      <p:pic>
        <p:nvPicPr>
          <p:cNvPr id="4" name="Picture 3" descr="A graph showing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16A5DB76-6710-7303-EE23-9EEBA453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907" y="4429763"/>
            <a:ext cx="2461893" cy="15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0714-DC0D-DD92-9943-30CEA56C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by time point – </a:t>
            </a:r>
            <a:r>
              <a:rPr lang="en-US" dirty="0" err="1"/>
              <a:t>Pvalue</a:t>
            </a:r>
            <a:r>
              <a:rPr lang="en-US" dirty="0"/>
              <a:t> of each significant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EBA2-4199-9D85-C624-1D6C371D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D0: </a:t>
            </a:r>
            <a:r>
              <a:rPr lang="en-US" dirty="0" err="1"/>
              <a:t>WheatM</a:t>
            </a:r>
            <a:r>
              <a:rPr lang="en-US" dirty="0"/>
              <a:t> - </a:t>
            </a:r>
            <a:r>
              <a:rPr lang="en-US" u="sng" dirty="0"/>
              <a:t>0.07</a:t>
            </a:r>
            <a:r>
              <a:rPr lang="en-US" dirty="0"/>
              <a:t>, pH - 0.009</a:t>
            </a:r>
          </a:p>
          <a:p>
            <a:r>
              <a:rPr lang="en-US" dirty="0"/>
              <a:t>D2: </a:t>
            </a:r>
            <a:r>
              <a:rPr lang="en-US" dirty="0" err="1"/>
              <a:t>WheatM</a:t>
            </a:r>
            <a:r>
              <a:rPr lang="en-US" dirty="0"/>
              <a:t> – 0.009, pH – 0.009</a:t>
            </a:r>
          </a:p>
          <a:p>
            <a:r>
              <a:rPr lang="en-US" dirty="0"/>
              <a:t>D7: </a:t>
            </a:r>
            <a:r>
              <a:rPr lang="en-US" dirty="0" err="1"/>
              <a:t>WheatM</a:t>
            </a:r>
            <a:r>
              <a:rPr lang="en-US" dirty="0"/>
              <a:t> – 0.02, pH – 0.009</a:t>
            </a:r>
          </a:p>
          <a:p>
            <a:r>
              <a:rPr lang="en-US" dirty="0"/>
              <a:t>D14: </a:t>
            </a:r>
            <a:r>
              <a:rPr lang="en-US" dirty="0" err="1"/>
              <a:t>Covercrop</a:t>
            </a:r>
            <a:r>
              <a:rPr lang="en-US" dirty="0"/>
              <a:t> – 0.02, pH 0.009</a:t>
            </a:r>
          </a:p>
          <a:p>
            <a:r>
              <a:rPr lang="en-US" dirty="0"/>
              <a:t>D21: </a:t>
            </a:r>
            <a:r>
              <a:rPr lang="en-US" dirty="0" err="1"/>
              <a:t>Covercrop</a:t>
            </a:r>
            <a:r>
              <a:rPr lang="en-US" dirty="0"/>
              <a:t> – 0.03, </a:t>
            </a:r>
            <a:r>
              <a:rPr lang="en-US" dirty="0" err="1"/>
              <a:t>WheatM</a:t>
            </a:r>
            <a:r>
              <a:rPr lang="en-US" dirty="0"/>
              <a:t> – 0.03, pH 0.009</a:t>
            </a:r>
          </a:p>
          <a:p>
            <a:r>
              <a:rPr lang="en-US" dirty="0"/>
              <a:t>D55: pH-0.009</a:t>
            </a:r>
          </a:p>
        </p:txBody>
      </p:sp>
      <p:pic>
        <p:nvPicPr>
          <p:cNvPr id="5" name="Picture 4" descr="A diagram of dots with numbers&#10;&#10;Description automatically generated with medium confidence">
            <a:extLst>
              <a:ext uri="{FF2B5EF4-FFF2-40B4-BE49-F238E27FC236}">
                <a16:creationId xmlns:a16="http://schemas.microsoft.com/office/drawing/2014/main" id="{AD675D2A-1002-827E-5D96-F217FC4A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89" y="1394085"/>
            <a:ext cx="3550379" cy="2079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3B6EFB-3899-7E60-707B-D6F4CC0FCF49}"/>
              </a:ext>
            </a:extLst>
          </p:cNvPr>
          <p:cNvSpPr txBox="1"/>
          <p:nvPr/>
        </p:nvSpPr>
        <p:spPr>
          <a:xfrm>
            <a:off x="8754499" y="3378433"/>
            <a:ext cx="2757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clear trend of pH along axis 1. This is from D2, but all time points have a similar trend. Treatments are scattered, and pH drives major diffs. </a:t>
            </a:r>
          </a:p>
        </p:txBody>
      </p:sp>
    </p:spTree>
    <p:extLst>
      <p:ext uri="{BB962C8B-B14F-4D97-AF65-F5344CB8AC3E}">
        <p14:creationId xmlns:p14="http://schemas.microsoft.com/office/powerpoint/2010/main" val="309947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632</Words>
  <Application>Microsoft Macintosh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ASD Preliminary Results</vt:lpstr>
      <vt:lpstr>PowerPoint Presentation</vt:lpstr>
      <vt:lpstr>PowerPoint Presentation</vt:lpstr>
      <vt:lpstr>Edaphic Conditions</vt:lpstr>
      <vt:lpstr>Edaphic adoins</vt:lpstr>
      <vt:lpstr>Community data</vt:lpstr>
      <vt:lpstr>Alpha Diversity</vt:lpstr>
      <vt:lpstr>Beta Diversity</vt:lpstr>
      <vt:lpstr>Split by time point – Pvalue of each significant predictor</vt:lpstr>
      <vt:lpstr>Corncob regression modeling</vt:lpstr>
      <vt:lpstr>Indicators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 Preliminary Results</dc:title>
  <dc:creator>Custer, Gordon</dc:creator>
  <cp:lastModifiedBy>Custer, Gordon</cp:lastModifiedBy>
  <cp:revision>9</cp:revision>
  <dcterms:created xsi:type="dcterms:W3CDTF">2024-03-01T14:22:10Z</dcterms:created>
  <dcterms:modified xsi:type="dcterms:W3CDTF">2024-03-05T14:23:16Z</dcterms:modified>
</cp:coreProperties>
</file>