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9"/>
    <p:restoredTop sz="96197"/>
  </p:normalViewPr>
  <p:slideViewPr>
    <p:cSldViewPr snapToGrid="0">
      <p:cViewPr>
        <p:scale>
          <a:sx n="70" d="100"/>
          <a:sy n="70" d="100"/>
        </p:scale>
        <p:origin x="800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83E8-8B46-61C7-F4E7-C6B6DC9FE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601D2-CBEE-F28A-9967-050A555B3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5EF0-86E2-26FD-E23A-356E4472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D7CE-D08C-7E47-9137-646E855AAA37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D80DA-6F23-2154-33BB-EDD84471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E05D0-1603-617F-921A-DF7AB66B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BFE-AFF0-F24B-9A8D-8595DEB2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1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37EE-6716-C2E7-E2A8-04B8979A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516AE-BCB4-2971-5ECF-FC6744246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06476-D5B2-9FC0-CEC5-3CA1F8CD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D7CE-D08C-7E47-9137-646E855AAA37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14D30-7210-3C03-118F-1EAFA5A9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52C6B-8C1E-2197-3629-7EF66ECE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BFE-AFF0-F24B-9A8D-8595DEB2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5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1A66E-9C51-B8F0-29C0-812DB0309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23E6F-C925-6CA9-0525-82C926E02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4013D-13B9-FE6C-A025-DD3435CA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D7CE-D08C-7E47-9137-646E855AAA37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1320E-1CC9-DB06-6C5A-98B1348C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ED6C-96C9-F869-BE5A-7C6BE265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BFE-AFF0-F24B-9A8D-8595DEB2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8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30DA-4D49-893B-9605-806DCA86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980B-2519-4407-E32A-E7CE3A291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64409-FA90-F229-B91B-BDCF708F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D7CE-D08C-7E47-9137-646E855AAA37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0A299-E5EF-F1A3-0C1E-AE95A400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1D902-0A68-1599-1B08-296A697F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BFE-AFF0-F24B-9A8D-8595DEB2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9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4708-6E7A-EDF0-BD3C-C0BFA931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B509F-39F5-8E41-5694-3F20277D0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922E5-6E9E-EC89-0DAE-E6FB015E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D7CE-D08C-7E47-9137-646E855AAA37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13573-DB37-F709-62A1-CEF443D2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87F91-BF2B-9F51-1221-32B25443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BFE-AFF0-F24B-9A8D-8595DEB2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F42B-8566-F7BE-F1EA-3D098F9B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A6184-8FC5-3BD9-D51C-22E6ADFAF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20EF8-4739-B302-E408-C7DDFD0DF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7ADE9-E5E7-257C-11F0-50DCB04E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D7CE-D08C-7E47-9137-646E855AAA37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0D359-6D61-9B9D-5215-FDDF58EC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A9395-FBE6-CA1C-DB6C-681589EE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BFE-AFF0-F24B-9A8D-8595DEB2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6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EE8D-DCB8-F6A6-807D-F9BF6D45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F8EC4-FA1D-889F-CBE7-1A319E922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FA230-B331-EABB-64C4-DA6F088C9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16176-C188-172E-CE7C-186AC7332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56300-4071-1C64-1B70-300D430AE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AEDAC-9EBA-3356-AB84-75F8EADB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D7CE-D08C-7E47-9137-646E855AAA37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D42C8-34F6-9565-A776-694ADB8D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097BB-487A-8798-2BDF-8AEFB909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BFE-AFF0-F24B-9A8D-8595DEB2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8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AFB5-5ADF-53FB-1F84-EF1CC757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F9675-096E-A50E-40C9-4AD5E4F6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D7CE-D08C-7E47-9137-646E855AAA37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26859-4287-2EE9-4287-35169C73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1E628-150D-21D6-64A4-DF8AA350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BFE-AFF0-F24B-9A8D-8595DEB2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87812-4D38-24B7-E564-84CC683F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D7CE-D08C-7E47-9137-646E855AAA37}" type="datetimeFigureOut">
              <a:rPr lang="en-US" smtClean="0"/>
              <a:t>3/5/24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9914E-0320-49A9-D4DF-F507CFE8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6923E-0AF2-9AED-5FEF-931C2AD0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BFE-AFF0-F24B-9A8D-8595DEB2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2F65-4E5A-7264-FD8A-BFAC0C3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C365-8146-58E4-4D61-F1063232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D415C-F31E-37FF-9ECA-EC89C8A5B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05F9F-2B64-6917-BFDC-4D6B0B6B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D7CE-D08C-7E47-9137-646E855AAA37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D4BAC-3E26-AF8B-40D3-DD4711F1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8EFF2-D0B9-C228-3EE0-4F46256D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BFE-AFF0-F24B-9A8D-8595DEB2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001C-DD88-B1EE-751C-7A2275D45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D3DCE-560A-7B92-3E99-7A573DC86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3B65E-200B-EA91-A4FA-CE0C8714D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E3523-118E-9105-CDD9-B0658C8D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D7CE-D08C-7E47-9137-646E855AAA37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98F6B-81DD-8ADF-4534-DEF4FA69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C7E1C-630C-9A01-2525-E7B9A710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BFE-AFF0-F24B-9A8D-8595DEB2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0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AF7A10-9398-ADE3-A9F0-30276F08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AFE49-4421-A877-2020-AE67C31FC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B47B1-D6F8-BA95-1EC3-49965F225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EED7CE-D08C-7E47-9137-646E855AAA37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284FB-44EE-0C76-2337-E7C12EFC5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260EA-4E58-1CB8-45E2-F77300C59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E7DBFE-AFF0-F24B-9A8D-8595DEB2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2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es on a honeycomb&#10;&#10;Description automatically generated">
            <a:extLst>
              <a:ext uri="{FF2B5EF4-FFF2-40B4-BE49-F238E27FC236}">
                <a16:creationId xmlns:a16="http://schemas.microsoft.com/office/drawing/2014/main" id="{AEF632CE-4596-5329-A8E8-B86960609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612867" y="3541895"/>
            <a:ext cx="2727966" cy="390424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0ED0A24-2F19-C2C1-1477-2B3CF8840E59}"/>
              </a:ext>
            </a:extLst>
          </p:cNvPr>
          <p:cNvGrpSpPr/>
          <p:nvPr/>
        </p:nvGrpSpPr>
        <p:grpSpPr>
          <a:xfrm>
            <a:off x="340673" y="70219"/>
            <a:ext cx="6561664" cy="3189192"/>
            <a:chOff x="1055800" y="2974425"/>
            <a:chExt cx="7587220" cy="40750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08B80C-8C71-558D-BF7C-B7C57B3E7139}"/>
                </a:ext>
              </a:extLst>
            </p:cNvPr>
            <p:cNvSpPr txBox="1"/>
            <p:nvPr/>
          </p:nvSpPr>
          <p:spPr>
            <a:xfrm>
              <a:off x="1112736" y="2980235"/>
              <a:ext cx="1612717" cy="664100"/>
            </a:xfrm>
            <a:prstGeom prst="rect">
              <a:avLst/>
            </a:prstGeom>
            <a:solidFill>
              <a:srgbClr val="7570B3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Conventional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[Amitraz]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164D64-627F-41D8-4D35-1A9041F06FED}"/>
                </a:ext>
              </a:extLst>
            </p:cNvPr>
            <p:cNvSpPr txBox="1"/>
            <p:nvPr/>
          </p:nvSpPr>
          <p:spPr>
            <a:xfrm>
              <a:off x="3303592" y="2983664"/>
              <a:ext cx="1612717" cy="664100"/>
            </a:xfrm>
            <a:prstGeom prst="rect">
              <a:avLst/>
            </a:prstGeom>
            <a:solidFill>
              <a:srgbClr val="66A61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Organic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[Formic Acid]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FE7951-7014-9FCB-4768-E8068AE1A640}"/>
                </a:ext>
              </a:extLst>
            </p:cNvPr>
            <p:cNvSpPr txBox="1"/>
            <p:nvPr/>
          </p:nvSpPr>
          <p:spPr>
            <a:xfrm>
              <a:off x="5585210" y="3301585"/>
              <a:ext cx="161271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Chemical-free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616EAC-99CB-5220-D7DE-B4E8D84DFF8D}"/>
                </a:ext>
              </a:extLst>
            </p:cNvPr>
            <p:cNvSpPr txBox="1"/>
            <p:nvPr/>
          </p:nvSpPr>
          <p:spPr>
            <a:xfrm>
              <a:off x="5494448" y="2974425"/>
              <a:ext cx="1612717" cy="664100"/>
            </a:xfrm>
            <a:prstGeom prst="rect">
              <a:avLst/>
            </a:prstGeom>
            <a:solidFill>
              <a:srgbClr val="D95F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Miticide-free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[Control]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984F5CB-5970-64E9-75B3-FCB947269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5800" y="3646988"/>
              <a:ext cx="1726590" cy="339943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F8EDC60-E322-5F87-3449-E53848FB2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5057" y="3646988"/>
              <a:ext cx="3237963" cy="340247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521AA90-7365-8503-77B7-EDBDD404A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5416" y="3645997"/>
              <a:ext cx="1777165" cy="3399434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86768E7-926F-BEB6-0BFC-F109469038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" r="57959" b="-653"/>
          <a:stretch/>
        </p:blipFill>
        <p:spPr>
          <a:xfrm>
            <a:off x="5502191" y="1874619"/>
            <a:ext cx="6561664" cy="597049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7566E3F-B0D7-6E49-BDF9-BF89EB2D4402}"/>
              </a:ext>
            </a:extLst>
          </p:cNvPr>
          <p:cNvSpPr/>
          <p:nvPr/>
        </p:nvSpPr>
        <p:spPr>
          <a:xfrm>
            <a:off x="11665682" y="2030506"/>
            <a:ext cx="676656" cy="444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9B3BF-CBC6-7BA3-464B-090C864D3A59}"/>
              </a:ext>
            </a:extLst>
          </p:cNvPr>
          <p:cNvSpPr txBox="1"/>
          <p:nvPr/>
        </p:nvSpPr>
        <p:spPr>
          <a:xfrm>
            <a:off x="7130915" y="766623"/>
            <a:ext cx="4932940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Consistent 15-member core microbiome across miticide treatment groups and sampling locations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7C6AE-FC53-9D09-204E-0A79D8ADE8FD}"/>
              </a:ext>
            </a:extLst>
          </p:cNvPr>
          <p:cNvSpPr txBox="1"/>
          <p:nvPr/>
        </p:nvSpPr>
        <p:spPr>
          <a:xfrm>
            <a:off x="536620" y="3309787"/>
            <a:ext cx="4932940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Bee bread was exposed to three different miticide treatments</a:t>
            </a:r>
          </a:p>
        </p:txBody>
      </p:sp>
    </p:spTree>
    <p:extLst>
      <p:ext uri="{BB962C8B-B14F-4D97-AF65-F5344CB8AC3E}">
        <p14:creationId xmlns:p14="http://schemas.microsoft.com/office/powerpoint/2010/main" val="278115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es on a honeycomb&#10;&#10;Description automatically generated">
            <a:extLst>
              <a:ext uri="{FF2B5EF4-FFF2-40B4-BE49-F238E27FC236}">
                <a16:creationId xmlns:a16="http://schemas.microsoft.com/office/drawing/2014/main" id="{AEF632CE-4596-5329-A8E8-B86960609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619415" y="-532043"/>
            <a:ext cx="2727966" cy="390424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0ED0A24-2F19-C2C1-1477-2B3CF8840E59}"/>
              </a:ext>
            </a:extLst>
          </p:cNvPr>
          <p:cNvGrpSpPr/>
          <p:nvPr/>
        </p:nvGrpSpPr>
        <p:grpSpPr>
          <a:xfrm>
            <a:off x="246424" y="3643893"/>
            <a:ext cx="6561664" cy="3189192"/>
            <a:chOff x="1055800" y="2974425"/>
            <a:chExt cx="7587220" cy="40750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08B80C-8C71-558D-BF7C-B7C57B3E7139}"/>
                </a:ext>
              </a:extLst>
            </p:cNvPr>
            <p:cNvSpPr txBox="1"/>
            <p:nvPr/>
          </p:nvSpPr>
          <p:spPr>
            <a:xfrm>
              <a:off x="1112736" y="2980235"/>
              <a:ext cx="1612717" cy="664100"/>
            </a:xfrm>
            <a:prstGeom prst="rect">
              <a:avLst/>
            </a:prstGeom>
            <a:solidFill>
              <a:srgbClr val="7570B3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Conventional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[Amitraz]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164D64-627F-41D8-4D35-1A9041F06FED}"/>
                </a:ext>
              </a:extLst>
            </p:cNvPr>
            <p:cNvSpPr txBox="1"/>
            <p:nvPr/>
          </p:nvSpPr>
          <p:spPr>
            <a:xfrm>
              <a:off x="3303592" y="2983664"/>
              <a:ext cx="1612717" cy="664100"/>
            </a:xfrm>
            <a:prstGeom prst="rect">
              <a:avLst/>
            </a:prstGeom>
            <a:solidFill>
              <a:srgbClr val="66A61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Organic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[Formic Acid]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FE7951-7014-9FCB-4768-E8068AE1A640}"/>
                </a:ext>
              </a:extLst>
            </p:cNvPr>
            <p:cNvSpPr txBox="1"/>
            <p:nvPr/>
          </p:nvSpPr>
          <p:spPr>
            <a:xfrm>
              <a:off x="5585210" y="3301585"/>
              <a:ext cx="161271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Chemical-free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616EAC-99CB-5220-D7DE-B4E8D84DFF8D}"/>
                </a:ext>
              </a:extLst>
            </p:cNvPr>
            <p:cNvSpPr txBox="1"/>
            <p:nvPr/>
          </p:nvSpPr>
          <p:spPr>
            <a:xfrm>
              <a:off x="5494448" y="2974425"/>
              <a:ext cx="1612717" cy="664100"/>
            </a:xfrm>
            <a:prstGeom prst="rect">
              <a:avLst/>
            </a:prstGeom>
            <a:solidFill>
              <a:srgbClr val="D95F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Miticide-free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[Control]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984F5CB-5970-64E9-75B3-FCB947269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5800" y="3646988"/>
              <a:ext cx="1726590" cy="339943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F8EDC60-E322-5F87-3449-E53848FB2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5057" y="3646988"/>
              <a:ext cx="3237963" cy="340247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521AA90-7365-8503-77B7-EDBDD404A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5416" y="3645997"/>
              <a:ext cx="1777165" cy="3399434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86768E7-926F-BEB6-0BFC-F109469038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" r="57959" b="-653"/>
          <a:stretch/>
        </p:blipFill>
        <p:spPr>
          <a:xfrm>
            <a:off x="5558327" y="-26713"/>
            <a:ext cx="6561664" cy="597049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7566E3F-B0D7-6E49-BDF9-BF89EB2D4402}"/>
              </a:ext>
            </a:extLst>
          </p:cNvPr>
          <p:cNvSpPr/>
          <p:nvPr/>
        </p:nvSpPr>
        <p:spPr>
          <a:xfrm>
            <a:off x="11781663" y="72555"/>
            <a:ext cx="676656" cy="444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9B3BF-CBC6-7BA3-464B-090C864D3A59}"/>
              </a:ext>
            </a:extLst>
          </p:cNvPr>
          <p:cNvSpPr txBox="1"/>
          <p:nvPr/>
        </p:nvSpPr>
        <p:spPr>
          <a:xfrm>
            <a:off x="6844530" y="5205614"/>
            <a:ext cx="4932940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Consistent 15-member core microbiome across miticide treatment groups and sampling locations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7C6AE-FC53-9D09-204E-0A79D8ADE8FD}"/>
              </a:ext>
            </a:extLst>
          </p:cNvPr>
          <p:cNvSpPr txBox="1"/>
          <p:nvPr/>
        </p:nvSpPr>
        <p:spPr>
          <a:xfrm>
            <a:off x="423595" y="2837876"/>
            <a:ext cx="4932940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Bee bread was exposed to three different miticide treatments</a:t>
            </a:r>
          </a:p>
        </p:txBody>
      </p:sp>
    </p:spTree>
    <p:extLst>
      <p:ext uri="{BB962C8B-B14F-4D97-AF65-F5344CB8AC3E}">
        <p14:creationId xmlns:p14="http://schemas.microsoft.com/office/powerpoint/2010/main" val="19663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68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Custer, Gordon</dc:creator>
  <cp:lastModifiedBy>Custer, Gordon</cp:lastModifiedBy>
  <cp:revision>4</cp:revision>
  <dcterms:created xsi:type="dcterms:W3CDTF">2024-03-05T15:39:56Z</dcterms:created>
  <dcterms:modified xsi:type="dcterms:W3CDTF">2024-03-05T16:04:41Z</dcterms:modified>
</cp:coreProperties>
</file>