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0"/>
    <p:restoredTop sz="94683"/>
  </p:normalViewPr>
  <p:slideViewPr>
    <p:cSldViewPr snapToGrid="0">
      <p:cViewPr varScale="1">
        <p:scale>
          <a:sx n="78" d="100"/>
          <a:sy n="78" d="100"/>
        </p:scale>
        <p:origin x="192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7557-9732-133D-7C14-DC858315B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EF7D3-A9B4-D0DC-043B-F55485E8E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2160-BC1C-8D12-5F11-509331D0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C029-61A2-BAEF-7BA8-94FE7614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1AA4-B1F5-87E4-81BF-E661350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0352-BFEE-0CF3-F2FB-A194F427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70458-E56D-FC8E-5CD6-25B7EEBF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BEF6-E95E-1987-A70D-083A19B1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A103-5846-45C9-7637-DBFB3CE2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07C5-2842-633A-7586-704B3D45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76FF9-6911-D0CA-09EB-70B8AEB9F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DDA69-7CF7-27C8-FED1-59E55880F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ED14-6882-ECDD-11BA-861B5777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B1EE-C224-884A-0D8D-ECF53C42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3C07-894A-6A1F-C6EC-2024F497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CD6-68E3-E6F8-9909-9CB873E1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471E-3DCF-3C3C-C511-EBFCC49F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4E65-D95B-DB48-DC95-50316E8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D013-E921-B586-99A8-438C97F5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5BCE-6F3B-BD80-5B7F-56624159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F202-F98F-884F-236E-8219D00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946D-C6F9-CF28-4740-B6D0FC87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E316-17B3-982F-5237-5E7848B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42D4-4F05-6006-55EC-4388284D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B3A6A-2911-FE50-7F81-CABAD06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4230-65F5-DA79-6319-9F383D1D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AE9A-C1BE-40C5-7C48-C28D9C219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75083-4193-9442-EC74-FD8C4793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72DD-9FBF-39A7-3F0B-6A20D1E8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DA00-ACC5-F00A-49AA-81C97F5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7C8E-B96D-76B5-72AC-BC24945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C3DE-7188-795D-5A5D-F398CA09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E369-36D5-CEA7-0F01-F7DEF2AD3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DED4B-1DE7-25D6-B2B1-B1F3BA69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A2B0C-E3D5-F2D7-8F3E-BB5905FD3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8F14E-92BE-1414-9A0C-1DDF4229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D3ED0-2654-4C35-BF07-265C2EA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2C2AE-B595-8C2E-2242-D4E9E607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33ED1-6D83-BCB9-C18B-1427CDED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C639-EE5F-1228-2F92-9EAF7012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E2F40-1470-DA97-6D0B-AD1BDB1D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73A99-F615-BC88-720C-849B637D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5255-2ACA-C8F1-8D50-54D5BE2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E3412-6940-2BC0-AC2A-A9AE5C74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66B28-1602-364A-5E9B-2EC2BE6B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F4A9B-5F9F-629D-0935-B043BB66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11FB-CB99-A821-B0C1-368C6280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4D8C-0E96-D824-9B6B-F0129093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881F-B202-0F45-8170-344D7002A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0DD1-BE0A-07A4-8C45-C598CFB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7B573-26ED-3002-3F57-9C89BD5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DC03-14EC-3702-18A2-CA81E60E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099E-138C-0ED7-2D8D-93B17A10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614E9-C97F-6CD8-002F-9C6CE5CC2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CBB66-2D3C-7A10-CB63-24E734DBC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C6F3-7ED9-8262-5A84-4144E3CE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6B07A-5861-ED9A-6708-C6751E95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3A10-F6CB-A6B2-6CC7-B6F6BE92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2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31E88-6DCE-D19D-B91B-1A1DEC99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9FD8-7CF8-6868-6D43-B5E206D2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C67F-1143-A4EB-60B0-0C18F33A2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75F3E-98C6-D749-8378-74A85624D84A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D464-7E06-71D2-2B09-A2CCB400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359D-8E97-8DFA-B8E2-47B8432A2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B496-0E07-0F4E-BDF4-31A850166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5041-227A-40C9-6DF6-7F353B2DE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16S Mouse </a:t>
            </a:r>
            <a:r>
              <a:rPr lang="en-US" dirty="0" err="1"/>
              <a:t>Ayayee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5BE8E-57B1-FDBA-CED2-80C0D0B23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GC</a:t>
            </a:r>
          </a:p>
          <a:p>
            <a:r>
              <a:rPr lang="en-US" dirty="0"/>
              <a:t>2/8/23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5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EB69-4CFB-CD1F-E762-0BCC771B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1F44-C6F3-A4E9-63C6-B1EAF494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282 ASVs in entire dataset</a:t>
            </a:r>
          </a:p>
          <a:p>
            <a:r>
              <a:rPr lang="en-US" dirty="0"/>
              <a:t>rarefied to 1400 reads </a:t>
            </a:r>
            <a:r>
              <a:rPr lang="en-US" dirty="0" err="1"/>
              <a:t>bc</a:t>
            </a:r>
            <a:r>
              <a:rPr lang="en-US" dirty="0"/>
              <a:t> GF samples had low counts</a:t>
            </a:r>
          </a:p>
          <a:p>
            <a:pPr lvl="1"/>
            <a:r>
              <a:rPr lang="en-US" dirty="0"/>
              <a:t>rarefaction removed 111 ASVs, </a:t>
            </a:r>
          </a:p>
          <a:p>
            <a:pPr lvl="1"/>
            <a:r>
              <a:rPr lang="en-US" dirty="0"/>
              <a:t>Rarefied dataset has 171 ASVs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D0A-1D6D-4F14-9822-F022DE8B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606F4BA-A703-E813-A42D-66DC58814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1107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82DDE-2A91-0784-6BA1-B15506A6826E}"/>
              </a:ext>
            </a:extLst>
          </p:cNvPr>
          <p:cNvSpPr txBox="1"/>
          <p:nvPr/>
        </p:nvSpPr>
        <p:spPr>
          <a:xfrm>
            <a:off x="7696201" y="34290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Kruskal-Wallis rank sum test data: </a:t>
            </a:r>
          </a:p>
          <a:p>
            <a:r>
              <a:rPr lang="en-US" dirty="0" err="1"/>
              <a:t>rich_dat$Shannon</a:t>
            </a:r>
            <a:r>
              <a:rPr lang="en-US" dirty="0"/>
              <a:t> and </a:t>
            </a:r>
            <a:r>
              <a:rPr lang="en-US" dirty="0" err="1"/>
              <a:t>rich_dat$Group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Kruskal-Wallis chi-squared = 7.5, </a:t>
            </a:r>
            <a:r>
              <a:rPr lang="en-US" dirty="0" err="1"/>
              <a:t>df</a:t>
            </a:r>
            <a:r>
              <a:rPr lang="en-US" dirty="0"/>
              <a:t> = 1, p-value = 0.00617</a:t>
            </a:r>
          </a:p>
        </p:txBody>
      </p:sp>
    </p:spTree>
    <p:extLst>
      <p:ext uri="{BB962C8B-B14F-4D97-AF65-F5344CB8AC3E}">
        <p14:creationId xmlns:p14="http://schemas.microsoft.com/office/powerpoint/2010/main" val="426072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3495-108E-DDA5-5CD7-7805FDF6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6AB3B45-845F-C2BF-17BB-C33515EE1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466" y="0"/>
            <a:ext cx="8131692" cy="6633749"/>
          </a:xfrm>
        </p:spPr>
      </p:pic>
    </p:spTree>
    <p:extLst>
      <p:ext uri="{BB962C8B-B14F-4D97-AF65-F5344CB8AC3E}">
        <p14:creationId xmlns:p14="http://schemas.microsoft.com/office/powerpoint/2010/main" val="20413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C998-36D4-064B-017B-EEE49DF80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610042"/>
            <a:ext cx="6050280" cy="4351338"/>
          </a:xfrm>
        </p:spPr>
        <p:txBody>
          <a:bodyPr>
            <a:normAutofit/>
          </a:bodyPr>
          <a:lstStyle/>
          <a:p>
            <a:r>
              <a:rPr lang="en-US" sz="1100" dirty="0">
                <a:latin typeface="Courier" pitchFamily="2" charset="0"/>
              </a:rPr>
              <a:t>&gt; adonis2(</a:t>
            </a:r>
            <a:r>
              <a:rPr lang="en-US" sz="1100" dirty="0" err="1">
                <a:latin typeface="Courier" pitchFamily="2" charset="0"/>
              </a:rPr>
              <a:t>dist_w</a:t>
            </a:r>
            <a:r>
              <a:rPr lang="en-US" sz="1100" dirty="0">
                <a:latin typeface="Courier" pitchFamily="2" charset="0"/>
              </a:rPr>
              <a:t> ~  Groups, data= </a:t>
            </a:r>
            <a:r>
              <a:rPr lang="en-US" sz="1100" dirty="0" err="1">
                <a:latin typeface="Courier" pitchFamily="2" charset="0"/>
              </a:rPr>
              <a:t>sd_adonis</a:t>
            </a:r>
            <a:r>
              <a:rPr lang="en-US" sz="1100" dirty="0">
                <a:latin typeface="Courier" pitchFamily="2" charset="0"/>
              </a:rPr>
              <a:t>, permutations = 10000)</a:t>
            </a:r>
          </a:p>
          <a:p>
            <a:r>
              <a:rPr lang="en-US" sz="1100" dirty="0">
                <a:latin typeface="Courier" pitchFamily="2" charset="0"/>
              </a:rPr>
              <a:t>Permutation test for </a:t>
            </a:r>
            <a:r>
              <a:rPr lang="en-US" sz="1100" dirty="0" err="1">
                <a:latin typeface="Courier" pitchFamily="2" charset="0"/>
              </a:rPr>
              <a:t>adonis</a:t>
            </a:r>
            <a:r>
              <a:rPr lang="en-US" sz="1100" dirty="0">
                <a:latin typeface="Courier" pitchFamily="2" charset="0"/>
              </a:rPr>
              <a:t> under reduced model</a:t>
            </a:r>
          </a:p>
          <a:p>
            <a:r>
              <a:rPr lang="en-US" sz="1100" dirty="0">
                <a:latin typeface="Courier" pitchFamily="2" charset="0"/>
              </a:rPr>
              <a:t>Terms added sequentially (first to last)</a:t>
            </a:r>
          </a:p>
          <a:p>
            <a:r>
              <a:rPr lang="en-US" sz="1100" dirty="0">
                <a:latin typeface="Courier" pitchFamily="2" charset="0"/>
              </a:rPr>
              <a:t>Permutation: free</a:t>
            </a:r>
          </a:p>
          <a:p>
            <a:r>
              <a:rPr lang="en-US" sz="1100" dirty="0">
                <a:latin typeface="Courier" pitchFamily="2" charset="0"/>
              </a:rPr>
              <a:t>Number of permutations: 10000</a:t>
            </a:r>
          </a:p>
          <a:p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adonis2(formula = </a:t>
            </a:r>
            <a:r>
              <a:rPr lang="en-US" sz="1100" dirty="0" err="1">
                <a:latin typeface="Courier" pitchFamily="2" charset="0"/>
              </a:rPr>
              <a:t>dist_w</a:t>
            </a:r>
            <a:r>
              <a:rPr lang="en-US" sz="1100" dirty="0">
                <a:latin typeface="Courier" pitchFamily="2" charset="0"/>
              </a:rPr>
              <a:t> ~ Groups, data = </a:t>
            </a:r>
            <a:r>
              <a:rPr lang="en-US" sz="1100" dirty="0" err="1">
                <a:latin typeface="Courier" pitchFamily="2" charset="0"/>
              </a:rPr>
              <a:t>sd_adonis</a:t>
            </a:r>
            <a:r>
              <a:rPr lang="en-US" sz="1100" dirty="0">
                <a:latin typeface="Courier" pitchFamily="2" charset="0"/>
              </a:rPr>
              <a:t>, permutations = 10000)</a:t>
            </a:r>
          </a:p>
          <a:p>
            <a:r>
              <a:rPr lang="en-US" sz="1100" dirty="0">
                <a:latin typeface="Courier" pitchFamily="2" charset="0"/>
              </a:rPr>
              <a:t>        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SumOfSqs</a:t>
            </a:r>
            <a:r>
              <a:rPr lang="en-US" sz="1100" dirty="0">
                <a:latin typeface="Courier" pitchFamily="2" charset="0"/>
              </a:rPr>
              <a:t>     R2      F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(&gt;F)   </a:t>
            </a:r>
          </a:p>
          <a:p>
            <a:r>
              <a:rPr lang="en-US" sz="1100" dirty="0">
                <a:latin typeface="Courier" pitchFamily="2" charset="0"/>
              </a:rPr>
              <a:t>Groups    1  0.36756 0.8744 62.654 0.0038 **</a:t>
            </a:r>
          </a:p>
          <a:p>
            <a:r>
              <a:rPr lang="en-US" sz="1100" dirty="0">
                <a:latin typeface="Courier" pitchFamily="2" charset="0"/>
              </a:rPr>
              <a:t>Residual  9  0.05280 0.1256                 </a:t>
            </a:r>
          </a:p>
          <a:p>
            <a:r>
              <a:rPr lang="en-US" sz="1100" dirty="0">
                <a:latin typeface="Courier" pitchFamily="2" charset="0"/>
              </a:rPr>
              <a:t>Total    10  0.42036 1.0000                 </a:t>
            </a:r>
          </a:p>
          <a:p>
            <a:r>
              <a:rPr lang="en-US" sz="1100" dirty="0">
                <a:latin typeface="Courier" pitchFamily="2" charset="0"/>
              </a:rPr>
              <a:t>---</a:t>
            </a:r>
          </a:p>
          <a:p>
            <a:r>
              <a:rPr lang="en-US" sz="1100" dirty="0" err="1">
                <a:latin typeface="Courier" pitchFamily="2" charset="0"/>
              </a:rPr>
              <a:t>Signif</a:t>
            </a:r>
            <a:r>
              <a:rPr lang="en-US" sz="1100" dirty="0">
                <a:latin typeface="Courier" pitchFamily="2" charset="0"/>
              </a:rPr>
              <a:t>. codes:  0 ‘***’ 0.001 ‘**’ 0.01 ‘*’ 0.05 ‘.’ 0.1 ‘ ’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5F91C9-5C85-49CC-502E-DE4323D155E4}"/>
              </a:ext>
            </a:extLst>
          </p:cNvPr>
          <p:cNvSpPr txBox="1">
            <a:spLocks/>
          </p:cNvSpPr>
          <p:nvPr/>
        </p:nvSpPr>
        <p:spPr>
          <a:xfrm>
            <a:off x="6141720" y="1610042"/>
            <a:ext cx="6050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ourier" pitchFamily="2" charset="0"/>
              </a:rPr>
              <a:t>&gt; adonis2(</a:t>
            </a:r>
            <a:r>
              <a:rPr lang="en-US" sz="1100" dirty="0" err="1">
                <a:latin typeface="Courier" pitchFamily="2" charset="0"/>
              </a:rPr>
              <a:t>dist_uw</a:t>
            </a:r>
            <a:r>
              <a:rPr lang="en-US" sz="1100" dirty="0">
                <a:latin typeface="Courier" pitchFamily="2" charset="0"/>
              </a:rPr>
              <a:t> ~  Groups, data= </a:t>
            </a:r>
            <a:r>
              <a:rPr lang="en-US" sz="1100" dirty="0" err="1">
                <a:latin typeface="Courier" pitchFamily="2" charset="0"/>
              </a:rPr>
              <a:t>sd_adonis</a:t>
            </a:r>
            <a:r>
              <a:rPr lang="en-US" sz="1100" dirty="0">
                <a:latin typeface="Courier" pitchFamily="2" charset="0"/>
              </a:rPr>
              <a:t>, permutations = 10000)</a:t>
            </a:r>
          </a:p>
          <a:p>
            <a:r>
              <a:rPr lang="en-US" sz="1100" dirty="0">
                <a:latin typeface="Courier" pitchFamily="2" charset="0"/>
              </a:rPr>
              <a:t>Permutation test for </a:t>
            </a:r>
            <a:r>
              <a:rPr lang="en-US" sz="1100" dirty="0" err="1">
                <a:latin typeface="Courier" pitchFamily="2" charset="0"/>
              </a:rPr>
              <a:t>adonis</a:t>
            </a:r>
            <a:r>
              <a:rPr lang="en-US" sz="1100" dirty="0">
                <a:latin typeface="Courier" pitchFamily="2" charset="0"/>
              </a:rPr>
              <a:t> under reduced model</a:t>
            </a:r>
          </a:p>
          <a:p>
            <a:r>
              <a:rPr lang="en-US" sz="1100" dirty="0">
                <a:latin typeface="Courier" pitchFamily="2" charset="0"/>
              </a:rPr>
              <a:t>Terms added sequentially (first to last)</a:t>
            </a:r>
          </a:p>
          <a:p>
            <a:r>
              <a:rPr lang="en-US" sz="1100" dirty="0">
                <a:latin typeface="Courier" pitchFamily="2" charset="0"/>
              </a:rPr>
              <a:t>Permutation: free</a:t>
            </a:r>
          </a:p>
          <a:p>
            <a:r>
              <a:rPr lang="en-US" sz="1100" dirty="0">
                <a:latin typeface="Courier" pitchFamily="2" charset="0"/>
              </a:rPr>
              <a:t>Number of permutations: 10000</a:t>
            </a:r>
          </a:p>
          <a:p>
            <a:endParaRPr lang="en-US" sz="1100" dirty="0">
              <a:latin typeface="Courier" pitchFamily="2" charset="0"/>
            </a:endParaRPr>
          </a:p>
          <a:p>
            <a:r>
              <a:rPr lang="en-US" sz="1100" dirty="0">
                <a:latin typeface="Courier" pitchFamily="2" charset="0"/>
              </a:rPr>
              <a:t>adonis2(formula = </a:t>
            </a:r>
            <a:r>
              <a:rPr lang="en-US" sz="1100" dirty="0" err="1">
                <a:latin typeface="Courier" pitchFamily="2" charset="0"/>
              </a:rPr>
              <a:t>dist_uw</a:t>
            </a:r>
            <a:r>
              <a:rPr lang="en-US" sz="1100" dirty="0">
                <a:latin typeface="Courier" pitchFamily="2" charset="0"/>
              </a:rPr>
              <a:t> ~ Groups, data = </a:t>
            </a:r>
            <a:r>
              <a:rPr lang="en-US" sz="1100" dirty="0" err="1">
                <a:latin typeface="Courier" pitchFamily="2" charset="0"/>
              </a:rPr>
              <a:t>sd_adonis</a:t>
            </a:r>
            <a:r>
              <a:rPr lang="en-US" sz="1100" dirty="0">
                <a:latin typeface="Courier" pitchFamily="2" charset="0"/>
              </a:rPr>
              <a:t>, permutations = 10000)</a:t>
            </a:r>
          </a:p>
          <a:p>
            <a:r>
              <a:rPr lang="en-US" sz="1100" dirty="0">
                <a:latin typeface="Courier" pitchFamily="2" charset="0"/>
              </a:rPr>
              <a:t>         </a:t>
            </a:r>
            <a:r>
              <a:rPr lang="en-US" sz="1100" dirty="0" err="1">
                <a:latin typeface="Courier" pitchFamily="2" charset="0"/>
              </a:rPr>
              <a:t>Df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SumOfSqs</a:t>
            </a:r>
            <a:r>
              <a:rPr lang="en-US" sz="1100" dirty="0">
                <a:latin typeface="Courier" pitchFamily="2" charset="0"/>
              </a:rPr>
              <a:t>      R2      F  </a:t>
            </a:r>
            <a:r>
              <a:rPr lang="en-US" sz="1100" dirty="0" err="1">
                <a:latin typeface="Courier" pitchFamily="2" charset="0"/>
              </a:rPr>
              <a:t>Pr</a:t>
            </a:r>
            <a:r>
              <a:rPr lang="en-US" sz="1100" dirty="0">
                <a:latin typeface="Courier" pitchFamily="2" charset="0"/>
              </a:rPr>
              <a:t>(&gt;F)  </a:t>
            </a:r>
          </a:p>
          <a:p>
            <a:r>
              <a:rPr lang="en-US" sz="1100" dirty="0">
                <a:latin typeface="Courier" pitchFamily="2" charset="0"/>
              </a:rPr>
              <a:t>Groups    1  0.49843 0.16751 1.8109 0.08209 .</a:t>
            </a:r>
          </a:p>
          <a:p>
            <a:r>
              <a:rPr lang="en-US" sz="1100" dirty="0">
                <a:latin typeface="Courier" pitchFamily="2" charset="0"/>
              </a:rPr>
              <a:t>Residual  9  2.47717 0.83249                 </a:t>
            </a:r>
          </a:p>
          <a:p>
            <a:r>
              <a:rPr lang="en-US" sz="1100" dirty="0">
                <a:latin typeface="Courier" pitchFamily="2" charset="0"/>
              </a:rPr>
              <a:t>Total    10  2.97560 1.00000                 </a:t>
            </a:r>
          </a:p>
          <a:p>
            <a:r>
              <a:rPr lang="en-US" sz="1100" dirty="0">
                <a:latin typeface="Courier" pitchFamily="2" charset="0"/>
              </a:rPr>
              <a:t>---</a:t>
            </a:r>
          </a:p>
          <a:p>
            <a:r>
              <a:rPr lang="en-US" sz="1100" dirty="0" err="1">
                <a:latin typeface="Courier" pitchFamily="2" charset="0"/>
              </a:rPr>
              <a:t>Signif</a:t>
            </a:r>
            <a:r>
              <a:rPr lang="en-US" sz="1100" dirty="0">
                <a:latin typeface="Courier" pitchFamily="2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3767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E6B3-3EF4-1C5B-5286-98943C53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Ordination looks like there are missing samples, but they are essentially identical.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7BFE-2693-46AD-954E-436F1AAF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236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&gt; </a:t>
            </a:r>
            <a:r>
              <a:rPr lang="en-US" dirty="0" err="1"/>
              <a:t>ord_plot</a:t>
            </a:r>
            <a:endParaRPr lang="en-US" dirty="0"/>
          </a:p>
          <a:p>
            <a:r>
              <a:rPr lang="en-US" dirty="0"/>
              <a:t>$sites</a:t>
            </a:r>
          </a:p>
          <a:p>
            <a:r>
              <a:rPr lang="en-US" dirty="0"/>
              <a:t>         NMDS1       NMDS2</a:t>
            </a:r>
          </a:p>
          <a:p>
            <a:r>
              <a:rPr lang="en-US" dirty="0"/>
              <a:t>CV1 -0.4872674  0.71301479</a:t>
            </a:r>
          </a:p>
          <a:p>
            <a:r>
              <a:rPr lang="en-US" dirty="0"/>
              <a:t>CV2 -0.6887961 -0.39478531</a:t>
            </a:r>
          </a:p>
          <a:p>
            <a:r>
              <a:rPr lang="en-US" dirty="0"/>
              <a:t>CV3 -0.6885675 -0.39572908</a:t>
            </a:r>
          </a:p>
          <a:p>
            <a:r>
              <a:rPr lang="en-US" dirty="0"/>
              <a:t>CV4 -0.4867408  0.71361215</a:t>
            </a:r>
          </a:p>
          <a:p>
            <a:r>
              <a:rPr lang="en-US" dirty="0"/>
              <a:t>CV5 -0.6886848 -0.39541468</a:t>
            </a:r>
          </a:p>
          <a:p>
            <a:r>
              <a:rPr lang="en-US" dirty="0"/>
              <a:t>GF1  0.5066586 -0.04010131</a:t>
            </a:r>
          </a:p>
          <a:p>
            <a:r>
              <a:rPr lang="en-US" dirty="0"/>
              <a:t>GF2  0.5066645 -0.04010320</a:t>
            </a:r>
          </a:p>
          <a:p>
            <a:r>
              <a:rPr lang="en-US" dirty="0"/>
              <a:t>GF3  0.5066599 -0.04012822</a:t>
            </a:r>
          </a:p>
          <a:p>
            <a:r>
              <a:rPr lang="en-US" dirty="0"/>
              <a:t>GF4  0.5066337 -0.04011160</a:t>
            </a:r>
          </a:p>
          <a:p>
            <a:r>
              <a:rPr lang="en-US" dirty="0"/>
              <a:t>GF5  0.5067486 -0.04013458</a:t>
            </a:r>
          </a:p>
          <a:p>
            <a:r>
              <a:rPr lang="en-US" dirty="0"/>
              <a:t>GF6  0.5066913 -0.04011898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BB3A244-8A8E-314A-69FB-3376BBE1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708" y="2286037"/>
            <a:ext cx="5322952" cy="34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0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AFE2-4832-18FC-0A54-8CB4FC15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PICRUST2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8EF3C-2BF0-3A1D-2686-2853C7D7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Kruskal-Wallis</a:t>
            </a:r>
          </a:p>
          <a:p>
            <a:endParaRPr lang="en-US" dirty="0"/>
          </a:p>
          <a:p>
            <a:r>
              <a:rPr lang="en-US" dirty="0"/>
              <a:t>p &lt; 0.005, 259 KOs differentially abundant between Groups</a:t>
            </a:r>
          </a:p>
          <a:p>
            <a:endParaRPr lang="en-US" dirty="0"/>
          </a:p>
          <a:p>
            <a:r>
              <a:rPr lang="en-US" dirty="0"/>
              <a:t>p &lt; 0.01, 178 Pathways differentially abundant between Groups</a:t>
            </a:r>
          </a:p>
          <a:p>
            <a:endParaRPr lang="en-US" dirty="0"/>
          </a:p>
          <a:p>
            <a:r>
              <a:rPr lang="en-US" dirty="0"/>
              <a:t>p &lt; 0.005, 79 ECs differentially abundant between Groups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367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16S Mouse Ayayee</vt:lpstr>
      <vt:lpstr>PowerPoint Presentation</vt:lpstr>
      <vt:lpstr>PowerPoint Presentation</vt:lpstr>
      <vt:lpstr>PowerPoint Presentation</vt:lpstr>
      <vt:lpstr>PowerPoint Presentation</vt:lpstr>
      <vt:lpstr>Ordination looks like there are missing samples, but they are essentially identical. </vt:lpstr>
      <vt:lpstr>PICRUST2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16S Mouse Ayayee</dc:title>
  <dc:creator>Custer, Gordon</dc:creator>
  <cp:lastModifiedBy>Custer, Gordon</cp:lastModifiedBy>
  <cp:revision>2</cp:revision>
  <dcterms:created xsi:type="dcterms:W3CDTF">2023-02-08T14:49:51Z</dcterms:created>
  <dcterms:modified xsi:type="dcterms:W3CDTF">2023-02-08T16:54:27Z</dcterms:modified>
</cp:coreProperties>
</file>