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3" r:id="rId7"/>
    <p:sldId id="266" r:id="rId8"/>
    <p:sldId id="267" r:id="rId9"/>
    <p:sldId id="268" r:id="rId10"/>
    <p:sldId id="273" r:id="rId11"/>
    <p:sldId id="259" r:id="rId12"/>
    <p:sldId id="269" r:id="rId13"/>
    <p:sldId id="264" r:id="rId14"/>
    <p:sldId id="274" r:id="rId15"/>
    <p:sldId id="275" r:id="rId16"/>
    <p:sldId id="265" r:id="rId17"/>
    <p:sldId id="276" r:id="rId18"/>
    <p:sldId id="277"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D:\Tesis%20Maestria\GenerateData\KagglerDataProcess\KagglerDataProcess\bin\Debug\kaggler_train_sentences.t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a:t>Sentencias por sentimiento</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0"/>
          <c:order val="0"/>
          <c:tx>
            <c:strRef>
              <c:f>kaggler_train_sentences!$I$4</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kaggler_train_sentences!$H$5:$H$9</c:f>
              <c:numCache>
                <c:formatCode>General</c:formatCode>
                <c:ptCount val="5"/>
                <c:pt idx="0">
                  <c:v>0</c:v>
                </c:pt>
                <c:pt idx="1">
                  <c:v>1</c:v>
                </c:pt>
                <c:pt idx="2">
                  <c:v>2</c:v>
                </c:pt>
                <c:pt idx="3">
                  <c:v>3</c:v>
                </c:pt>
                <c:pt idx="4">
                  <c:v>4</c:v>
                </c:pt>
              </c:numCache>
            </c:numRef>
          </c:cat>
          <c:val>
            <c:numRef>
              <c:f>kaggler_train_sentences!$I$5:$I$9</c:f>
              <c:numCache>
                <c:formatCode>General</c:formatCode>
                <c:ptCount val="5"/>
                <c:pt idx="0">
                  <c:v>1072</c:v>
                </c:pt>
                <c:pt idx="1">
                  <c:v>2199</c:v>
                </c:pt>
                <c:pt idx="2">
                  <c:v>1655</c:v>
                </c:pt>
                <c:pt idx="3">
                  <c:v>2321</c:v>
                </c:pt>
                <c:pt idx="4">
                  <c:v>1280</c:v>
                </c:pt>
              </c:numCache>
            </c:numRef>
          </c:val>
          <c:extLst>
            <c:ext xmlns:c16="http://schemas.microsoft.com/office/drawing/2014/chart" uri="{C3380CC4-5D6E-409C-BE32-E72D297353CC}">
              <c16:uniqueId val="{00000000-C0E1-4F19-9E05-56BF1DF98FD1}"/>
            </c:ext>
          </c:extLst>
        </c:ser>
        <c:dLbls>
          <c:dLblPos val="outEnd"/>
          <c:showLegendKey val="0"/>
          <c:showVal val="1"/>
          <c:showCatName val="0"/>
          <c:showSerName val="0"/>
          <c:showPercent val="0"/>
          <c:showBubbleSize val="0"/>
        </c:dLbls>
        <c:gapWidth val="219"/>
        <c:overlap val="-27"/>
        <c:axId val="531297288"/>
        <c:axId val="531297944"/>
      </c:barChart>
      <c:catAx>
        <c:axId val="53129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531297944"/>
        <c:crosses val="autoZero"/>
        <c:auto val="1"/>
        <c:lblAlgn val="ctr"/>
        <c:lblOffset val="100"/>
        <c:noMultiLvlLbl val="0"/>
      </c:catAx>
      <c:valAx>
        <c:axId val="531297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531297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518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63067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60075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498392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162319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72950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34130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858610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92172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534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08254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88956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B73182-2C42-4AA8-891F-542F612085F1}"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45011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B73182-2C42-4AA8-891F-542F612085F1}"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414204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73182-2C42-4AA8-891F-542F612085F1}"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77527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39094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32789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73182-2C42-4AA8-891F-542F612085F1}" type="datetimeFigureOut">
              <a:rPr lang="en-US" smtClean="0"/>
              <a:t>11/30/2015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718B5-0CDB-4189-8B26-A92C95379D04}" type="slidenum">
              <a:rPr lang="en-US" smtClean="0"/>
              <a:t>‹#›</a:t>
            </a:fld>
            <a:endParaRPr lang="en-US"/>
          </a:p>
        </p:txBody>
      </p:sp>
    </p:spTree>
    <p:extLst>
      <p:ext uri="{BB962C8B-B14F-4D97-AF65-F5344CB8AC3E}">
        <p14:creationId xmlns:p14="http://schemas.microsoft.com/office/powerpoint/2010/main" val="18745074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mantria.com/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PE" b="1" dirty="0"/>
              <a:t>Análisis</a:t>
            </a:r>
            <a:r>
              <a:rPr lang="es-ES" b="1" dirty="0"/>
              <a:t> de sentimientos en reseñas de películas mediante el uso de </a:t>
            </a:r>
            <a:r>
              <a:rPr lang="es-ES" b="1" dirty="0" err="1"/>
              <a:t>recursive</a:t>
            </a:r>
            <a:r>
              <a:rPr lang="es-ES" b="1" dirty="0"/>
              <a:t> neural tensor </a:t>
            </a:r>
            <a:r>
              <a:rPr lang="es-ES" b="1" dirty="0" err="1"/>
              <a:t>networks</a:t>
            </a:r>
            <a:r>
              <a:rPr lang="es-ES" b="1" dirty="0" smtClean="0"/>
              <a:t>.</a:t>
            </a:r>
            <a:endParaRPr lang="en-US" dirty="0"/>
          </a:p>
        </p:txBody>
      </p:sp>
      <p:sp>
        <p:nvSpPr>
          <p:cNvPr id="3" name="Subtitle 2"/>
          <p:cNvSpPr>
            <a:spLocks noGrp="1"/>
          </p:cNvSpPr>
          <p:nvPr>
            <p:ph type="subTitle" idx="1"/>
          </p:nvPr>
        </p:nvSpPr>
        <p:spPr/>
        <p:txBody>
          <a:bodyPr/>
          <a:lstStyle/>
          <a:p>
            <a:r>
              <a:rPr lang="en-US" dirty="0" smtClean="0"/>
              <a:t>Gregory Cesar </a:t>
            </a:r>
            <a:r>
              <a:rPr lang="en-US" dirty="0" err="1" smtClean="0"/>
              <a:t>Valderrama</a:t>
            </a:r>
            <a:r>
              <a:rPr lang="en-US" dirty="0" smtClean="0"/>
              <a:t> </a:t>
            </a:r>
            <a:r>
              <a:rPr lang="en-US" dirty="0" err="1" smtClean="0"/>
              <a:t>Vilca</a:t>
            </a:r>
            <a:endParaRPr lang="en-US" dirty="0"/>
          </a:p>
        </p:txBody>
      </p:sp>
    </p:spTree>
    <p:extLst>
      <p:ext uri="{BB962C8B-B14F-4D97-AF65-F5344CB8AC3E}">
        <p14:creationId xmlns:p14="http://schemas.microsoft.com/office/powerpoint/2010/main" val="68328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Stanford NLP Sentimental </a:t>
            </a:r>
            <a:r>
              <a:rPr lang="es-PE" dirty="0" err="1" smtClean="0"/>
              <a:t>Analysis</a:t>
            </a:r>
            <a:r>
              <a:rPr lang="es-PE" dirty="0" smtClean="0"/>
              <a:t> </a:t>
            </a:r>
            <a:endParaRPr lang="es-PE" dirty="0"/>
          </a:p>
        </p:txBody>
      </p:sp>
      <p:sp>
        <p:nvSpPr>
          <p:cNvPr id="3" name="Content Placeholder 2"/>
          <p:cNvSpPr>
            <a:spLocks noGrp="1"/>
          </p:cNvSpPr>
          <p:nvPr>
            <p:ph idx="1"/>
          </p:nvPr>
        </p:nvSpPr>
        <p:spPr>
          <a:xfrm>
            <a:off x="1484311" y="2666999"/>
            <a:ext cx="6272324" cy="3124201"/>
          </a:xfrm>
        </p:spPr>
        <p:txBody>
          <a:bodyPr>
            <a:normAutofit fontScale="85000" lnSpcReduction="20000"/>
          </a:bodyPr>
          <a:lstStyle/>
          <a:p>
            <a:r>
              <a:rPr lang="es-PE" dirty="0" smtClean="0"/>
              <a:t>Necesitamos </a:t>
            </a:r>
            <a:r>
              <a:rPr lang="es-PE" dirty="0" err="1" smtClean="0"/>
              <a:t>parsear</a:t>
            </a:r>
            <a:r>
              <a:rPr lang="es-PE" dirty="0" smtClean="0"/>
              <a:t>, dividir , </a:t>
            </a:r>
            <a:r>
              <a:rPr lang="es-PE" dirty="0" err="1" smtClean="0"/>
              <a:t>tokenizar</a:t>
            </a:r>
            <a:r>
              <a:rPr lang="es-PE" dirty="0" smtClean="0"/>
              <a:t>  y anotar las frases objetivo</a:t>
            </a:r>
            <a:endParaRPr lang="es-PE" dirty="0" smtClean="0"/>
          </a:p>
          <a:p>
            <a:r>
              <a:rPr lang="es-PE" dirty="0" smtClean="0"/>
              <a:t>Para </a:t>
            </a:r>
            <a:r>
              <a:rPr lang="es-PE" dirty="0" smtClean="0"/>
              <a:t>tener un </a:t>
            </a:r>
            <a:r>
              <a:rPr lang="es-PE" dirty="0" smtClean="0"/>
              <a:t>set </a:t>
            </a:r>
            <a:r>
              <a:rPr lang="es-PE" dirty="0" smtClean="0"/>
              <a:t>de datos de entrenamiento es necesario llevar nuestras sentencias a una forma de representación conocida como </a:t>
            </a:r>
            <a:r>
              <a:rPr lang="es-PE" dirty="0" err="1" smtClean="0"/>
              <a:t>TreeBank</a:t>
            </a:r>
            <a:r>
              <a:rPr lang="es-PE" dirty="0" smtClean="0"/>
              <a:t> donde cada combinación  términos debe tener una categoría de sentimiento asignada.</a:t>
            </a:r>
            <a:endParaRPr lang="es-PE" dirty="0" smtClean="0"/>
          </a:p>
          <a:p>
            <a:r>
              <a:rPr lang="en-US" dirty="0"/>
              <a:t>“You could hate it for the same reason</a:t>
            </a:r>
            <a:r>
              <a:rPr lang="en-US" dirty="0" smtClean="0"/>
              <a:t>”</a:t>
            </a:r>
          </a:p>
          <a:p>
            <a:r>
              <a:rPr lang="en-US" dirty="0"/>
              <a:t>“(1 (1 You) (1 (0 (2 could) (1 (0 (0 hate) (1 it)) (2 (1 for) (2 (1 the) (2 (2 same) (2 reason)))))) (1 .)))”</a:t>
            </a:r>
            <a:endParaRPr lang="es-PE" dirty="0"/>
          </a:p>
          <a:p>
            <a:endParaRPr lang="es-PE" dirty="0"/>
          </a:p>
          <a:p>
            <a:endParaRPr lang="es-PE" dirty="0"/>
          </a:p>
        </p:txBody>
      </p:sp>
      <p:pic>
        <p:nvPicPr>
          <p:cNvPr id="4" name="Picture 3"/>
          <p:cNvPicPr>
            <a:picLocks noChangeAspect="1"/>
          </p:cNvPicPr>
          <p:nvPr/>
        </p:nvPicPr>
        <p:blipFill>
          <a:blip r:embed="rId2"/>
          <a:stretch>
            <a:fillRect/>
          </a:stretch>
        </p:blipFill>
        <p:spPr>
          <a:xfrm>
            <a:off x="7906322" y="2343807"/>
            <a:ext cx="4002382" cy="2438400"/>
          </a:xfrm>
          <a:prstGeom prst="rect">
            <a:avLst/>
          </a:prstGeom>
        </p:spPr>
      </p:pic>
    </p:spTree>
    <p:extLst>
      <p:ext uri="{BB962C8B-B14F-4D97-AF65-F5344CB8AC3E}">
        <p14:creationId xmlns:p14="http://schemas.microsoft.com/office/powerpoint/2010/main" val="417375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a:t>
            </a:r>
            <a:r>
              <a:rPr lang="es-PE" dirty="0" err="1" smtClean="0"/>
              <a:t>Kaggle</a:t>
            </a:r>
            <a:endParaRPr lang="es-PE" dirty="0"/>
          </a:p>
        </p:txBody>
      </p:sp>
      <p:sp>
        <p:nvSpPr>
          <p:cNvPr id="3" name="Content Placeholder 2"/>
          <p:cNvSpPr>
            <a:spLocks noGrp="1"/>
          </p:cNvSpPr>
          <p:nvPr>
            <p:ph idx="1"/>
          </p:nvPr>
        </p:nvSpPr>
        <p:spPr/>
        <p:txBody>
          <a:bodyPr>
            <a:normAutofit/>
          </a:bodyPr>
          <a:lstStyle/>
          <a:p>
            <a:r>
              <a:rPr lang="es-ES" dirty="0"/>
              <a:t>http://www.rottentomatoes.com/</a:t>
            </a:r>
            <a:endParaRPr lang="es-PE" dirty="0" smtClean="0"/>
          </a:p>
          <a:p>
            <a:r>
              <a:rPr lang="es-PE" dirty="0" smtClean="0"/>
              <a:t>Train –Data : 8530 sentencias, 156060 frases</a:t>
            </a:r>
          </a:p>
          <a:p>
            <a:pPr lvl="1"/>
            <a:r>
              <a:rPr lang="es-PE" dirty="0" smtClean="0"/>
              <a:t>0 negativo, 1 algo negativo, 2 normal , 3 bueno, 4 muy bueno </a:t>
            </a:r>
          </a:p>
          <a:p>
            <a:r>
              <a:rPr lang="es-PE" dirty="0" smtClean="0"/>
              <a:t>Test Data sin valor de sentimiento, evaluable en </a:t>
            </a:r>
            <a:r>
              <a:rPr lang="es-PE" dirty="0" err="1" smtClean="0"/>
              <a:t>Kaggle</a:t>
            </a:r>
            <a:endParaRPr lang="es-PE" dirty="0" smtClean="0"/>
          </a:p>
          <a:p>
            <a:pPr lvl="1"/>
            <a:r>
              <a:rPr lang="es-PE" dirty="0" smtClean="0"/>
              <a:t>3310 sentencias , 66291 frases</a:t>
            </a:r>
          </a:p>
          <a:p>
            <a:pPr lvl="1"/>
            <a:endParaRPr lang="es-PE" dirty="0" smtClean="0"/>
          </a:p>
        </p:txBody>
      </p:sp>
      <p:pic>
        <p:nvPicPr>
          <p:cNvPr id="5" name="Picture 4"/>
          <p:cNvPicPr>
            <a:picLocks noChangeAspect="1"/>
          </p:cNvPicPr>
          <p:nvPr/>
        </p:nvPicPr>
        <p:blipFill>
          <a:blip r:embed="rId2"/>
          <a:stretch>
            <a:fillRect/>
          </a:stretch>
        </p:blipFill>
        <p:spPr>
          <a:xfrm>
            <a:off x="9360251" y="3526221"/>
            <a:ext cx="1848481" cy="838200"/>
          </a:xfrm>
          <a:prstGeom prst="rect">
            <a:avLst/>
          </a:prstGeom>
        </p:spPr>
      </p:pic>
    </p:spTree>
    <p:extLst>
      <p:ext uri="{BB962C8B-B14F-4D97-AF65-F5344CB8AC3E}">
        <p14:creationId xmlns:p14="http://schemas.microsoft.com/office/powerpoint/2010/main" val="42655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Experimentos </a:t>
            </a:r>
            <a:r>
              <a:rPr lang="es-PE" dirty="0"/>
              <a:t>- </a:t>
            </a:r>
            <a:r>
              <a:rPr lang="es-PE" dirty="0" err="1"/>
              <a:t>Kaggle</a:t>
            </a:r>
            <a:endParaRPr lang="es-PE" dirty="0"/>
          </a:p>
        </p:txBody>
      </p:sp>
      <p:sp>
        <p:nvSpPr>
          <p:cNvPr id="3" name="Content Placeholder 2"/>
          <p:cNvSpPr>
            <a:spLocks noGrp="1"/>
          </p:cNvSpPr>
          <p:nvPr>
            <p:ph idx="1"/>
          </p:nvPr>
        </p:nvSpPr>
        <p:spPr>
          <a:xfrm>
            <a:off x="1484310" y="2666999"/>
            <a:ext cx="5368435" cy="3124201"/>
          </a:xfrm>
        </p:spPr>
        <p:txBody>
          <a:bodyPr/>
          <a:lstStyle/>
          <a:p>
            <a:r>
              <a:rPr lang="es-PE" dirty="0"/>
              <a:t>Para nuestro trabajo dividimos el </a:t>
            </a:r>
            <a:r>
              <a:rPr lang="es-PE" dirty="0" err="1"/>
              <a:t>train</a:t>
            </a:r>
            <a:r>
              <a:rPr lang="es-PE" dirty="0"/>
              <a:t> data de la siguiente manera</a:t>
            </a:r>
          </a:p>
          <a:p>
            <a:pPr lvl="1"/>
            <a:r>
              <a:rPr lang="es-PE" dirty="0"/>
              <a:t>250 sentencias (</a:t>
            </a:r>
            <a:r>
              <a:rPr lang="es-PE" dirty="0" err="1"/>
              <a:t>Dev</a:t>
            </a:r>
            <a:r>
              <a:rPr lang="es-PE" dirty="0"/>
              <a:t>)</a:t>
            </a:r>
          </a:p>
          <a:p>
            <a:pPr lvl="1"/>
            <a:r>
              <a:rPr lang="es-PE" dirty="0"/>
              <a:t>250 sentencias (Test)</a:t>
            </a:r>
          </a:p>
          <a:p>
            <a:pPr lvl="1"/>
            <a:r>
              <a:rPr lang="es-PE" dirty="0"/>
              <a:t>8030 Sentencias (Train)</a:t>
            </a:r>
          </a:p>
          <a:p>
            <a:endParaRPr lang="es-PE" dirty="0"/>
          </a:p>
        </p:txBody>
      </p:sp>
      <p:graphicFrame>
        <p:nvGraphicFramePr>
          <p:cNvPr id="4" name="Chart 3"/>
          <p:cNvGraphicFramePr>
            <a:graphicFrameLocks/>
          </p:cNvGraphicFramePr>
          <p:nvPr>
            <p:extLst>
              <p:ext uri="{D42A27DB-BD31-4B8C-83A1-F6EECF244321}">
                <p14:modId xmlns:p14="http://schemas.microsoft.com/office/powerpoint/2010/main" val="340303243"/>
              </p:ext>
            </p:extLst>
          </p:nvPr>
        </p:nvGraphicFramePr>
        <p:xfrm>
          <a:off x="7162250" y="285749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153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Utilizando el modelo proporcionado por la universidad de </a:t>
            </a:r>
            <a:r>
              <a:rPr lang="es-PE" dirty="0"/>
              <a:t>S</a:t>
            </a:r>
            <a:r>
              <a:rPr lang="es-PE" dirty="0" smtClean="0"/>
              <a:t>tanford</a:t>
            </a:r>
            <a:endParaRPr lang="es-PE" dirty="0"/>
          </a:p>
        </p:txBody>
      </p:sp>
      <p:sp>
        <p:nvSpPr>
          <p:cNvPr id="3" name="Content Placeholder 2"/>
          <p:cNvSpPr>
            <a:spLocks noGrp="1"/>
          </p:cNvSpPr>
          <p:nvPr>
            <p:ph idx="1"/>
          </p:nvPr>
        </p:nvSpPr>
        <p:spPr>
          <a:xfrm>
            <a:off x="1484310" y="2666999"/>
            <a:ext cx="4874449" cy="3124201"/>
          </a:xfrm>
        </p:spPr>
        <p:txBody>
          <a:bodyPr>
            <a:normAutofit lnSpcReduction="10000"/>
          </a:bodyPr>
          <a:lstStyle/>
          <a:p>
            <a:r>
              <a:rPr lang="es-PE" dirty="0" smtClean="0"/>
              <a:t>Datos de entrenamiento finamente categorizados</a:t>
            </a:r>
          </a:p>
          <a:p>
            <a:r>
              <a:rPr lang="es-PE" dirty="0" smtClean="0"/>
              <a:t>11585 sentencias , 215154 frases </a:t>
            </a:r>
          </a:p>
          <a:p>
            <a:r>
              <a:rPr lang="es-ES" i="1" dirty="0" smtClean="0"/>
              <a:t>“</a:t>
            </a:r>
            <a:r>
              <a:rPr lang="es-ES" i="1" dirty="0" err="1"/>
              <a:t>this</a:t>
            </a:r>
            <a:r>
              <a:rPr lang="es-ES" i="1" dirty="0"/>
              <a:t> </a:t>
            </a:r>
            <a:r>
              <a:rPr lang="es-ES" i="1" dirty="0" err="1"/>
              <a:t>is</a:t>
            </a:r>
            <a:r>
              <a:rPr lang="es-ES" i="1" dirty="0"/>
              <a:t> </a:t>
            </a:r>
            <a:r>
              <a:rPr lang="es-ES" i="1" dirty="0" err="1"/>
              <a:t>the</a:t>
            </a:r>
            <a:r>
              <a:rPr lang="es-ES" i="1" dirty="0"/>
              <a:t> </a:t>
            </a:r>
            <a:r>
              <a:rPr lang="es-ES" i="1" dirty="0" err="1"/>
              <a:t>opposite</a:t>
            </a:r>
            <a:r>
              <a:rPr lang="es-ES" i="1" dirty="0"/>
              <a:t> of a </a:t>
            </a:r>
            <a:r>
              <a:rPr lang="es-ES" i="1" dirty="0" err="1"/>
              <a:t>truly</a:t>
            </a:r>
            <a:r>
              <a:rPr lang="es-ES" i="1" dirty="0"/>
              <a:t> </a:t>
            </a:r>
            <a:r>
              <a:rPr lang="es-ES" i="1" dirty="0" err="1"/>
              <a:t>magical</a:t>
            </a:r>
            <a:r>
              <a:rPr lang="es-ES" i="1" dirty="0"/>
              <a:t> </a:t>
            </a:r>
            <a:r>
              <a:rPr lang="es-ES" i="1" dirty="0" err="1"/>
              <a:t>movie</a:t>
            </a:r>
            <a:r>
              <a:rPr lang="es-ES" i="1" dirty="0" smtClean="0"/>
              <a:t>.”</a:t>
            </a:r>
          </a:p>
          <a:p>
            <a:r>
              <a:rPr lang="es-ES" dirty="0"/>
              <a:t>Resultado </a:t>
            </a:r>
            <a:r>
              <a:rPr lang="es-ES" dirty="0" smtClean="0"/>
              <a:t>evaluador </a:t>
            </a:r>
            <a:r>
              <a:rPr lang="es-ES" dirty="0" err="1"/>
              <a:t>Kaggler</a:t>
            </a:r>
            <a:r>
              <a:rPr lang="es-ES" dirty="0"/>
              <a:t> </a:t>
            </a:r>
            <a:r>
              <a:rPr lang="es-ES" dirty="0" smtClean="0"/>
              <a:t> 64.5%</a:t>
            </a:r>
            <a:endParaRPr lang="es-PE" dirty="0"/>
          </a:p>
          <a:p>
            <a:endParaRPr lang="es-PE" dirty="0"/>
          </a:p>
        </p:txBody>
      </p:sp>
      <p:graphicFrame>
        <p:nvGraphicFramePr>
          <p:cNvPr id="7" name="Table 6"/>
          <p:cNvGraphicFramePr>
            <a:graphicFrameLocks noGrp="1"/>
          </p:cNvGraphicFramePr>
          <p:nvPr>
            <p:extLst>
              <p:ext uri="{D42A27DB-BD31-4B8C-83A1-F6EECF244321}">
                <p14:modId xmlns:p14="http://schemas.microsoft.com/office/powerpoint/2010/main" val="1508393503"/>
              </p:ext>
            </p:extLst>
          </p:nvPr>
        </p:nvGraphicFramePr>
        <p:xfrm>
          <a:off x="6657841" y="2438399"/>
          <a:ext cx="4078290" cy="1636060"/>
        </p:xfrm>
        <a:graphic>
          <a:graphicData uri="http://schemas.openxmlformats.org/drawingml/2006/table">
            <a:tbl>
              <a:tblPr/>
              <a:tblGrid>
                <a:gridCol w="1752653">
                  <a:extLst>
                    <a:ext uri="{9D8B030D-6E8A-4147-A177-3AD203B41FA5}">
                      <a16:colId xmlns:a16="http://schemas.microsoft.com/office/drawing/2014/main" val="3402749088"/>
                    </a:ext>
                  </a:extLst>
                </a:gridCol>
                <a:gridCol w="1196523">
                  <a:extLst>
                    <a:ext uri="{9D8B030D-6E8A-4147-A177-3AD203B41FA5}">
                      <a16:colId xmlns:a16="http://schemas.microsoft.com/office/drawing/2014/main" val="3233490860"/>
                    </a:ext>
                  </a:extLst>
                </a:gridCol>
                <a:gridCol w="1129114">
                  <a:extLst>
                    <a:ext uri="{9D8B030D-6E8A-4147-A177-3AD203B41FA5}">
                      <a16:colId xmlns:a16="http://schemas.microsoft.com/office/drawing/2014/main" val="1231564868"/>
                    </a:ext>
                  </a:extLst>
                </a:gridCol>
              </a:tblGrid>
              <a:tr h="327212">
                <a:tc>
                  <a:txBody>
                    <a:bodyPr/>
                    <a:lstStyle/>
                    <a:p>
                      <a:pPr algn="l" fontAlgn="b"/>
                      <a:r>
                        <a:rPr lang="es-PE" sz="1100" b="1"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100" b="1" i="0" u="none" strike="noStrike">
                          <a:solidFill>
                            <a:srgbClr val="000000"/>
                          </a:solidFill>
                          <a:effectLst/>
                          <a:latin typeface="Calibri" panose="020F0502020204030204" pitchFamily="34" charset="0"/>
                        </a:rPr>
                        <a:t>Frases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100" b="1" i="0" u="none" strike="noStrike">
                          <a:solidFill>
                            <a:srgbClr val="000000"/>
                          </a:solidFill>
                          <a:effectLst/>
                          <a:latin typeface="Calibri" panose="020F0502020204030204" pitchFamily="34" charset="0"/>
                        </a:rPr>
                        <a:t>Sentencias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756501"/>
                  </a:ext>
                </a:extLst>
              </a:tr>
              <a:tr h="327212">
                <a:tc>
                  <a:txBody>
                    <a:bodyPr/>
                    <a:lstStyle/>
                    <a:p>
                      <a:pPr algn="l" fontAlgn="b"/>
                      <a:r>
                        <a:rPr lang="es-PE" sz="1100" b="0" i="0" u="none" strike="noStrike" dirty="0">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8898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250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48043825"/>
                  </a:ext>
                </a:extLst>
              </a:tr>
              <a:tr h="327212">
                <a:tc>
                  <a:txBody>
                    <a:bodyPr/>
                    <a:lstStyle/>
                    <a:p>
                      <a:pPr algn="l" fontAlgn="b"/>
                      <a:r>
                        <a:rPr lang="es-PE" sz="1100" b="0" i="0" u="none" strike="noStrike">
                          <a:solidFill>
                            <a:srgbClr val="000000"/>
                          </a:solidFill>
                          <a:effectLst/>
                          <a:latin typeface="Calibri" panose="020F0502020204030204" pitchFamily="34" charset="0"/>
                        </a:rPr>
                        <a:t>Correctas</a:t>
                      </a:r>
                    </a:p>
                  </a:txBody>
                  <a:tcPr marL="9525" marR="9525" marT="9525" marB="0" anchor="b">
                    <a:lnL>
                      <a:noFill/>
                    </a:lnL>
                    <a:lnR>
                      <a:noFill/>
                    </a:lnR>
                    <a:lnT>
                      <a:noFill/>
                    </a:lnT>
                    <a:lnB>
                      <a:noFill/>
                    </a:lnB>
                  </a:tcPr>
                </a:tc>
                <a:tc>
                  <a:txBody>
                    <a:bodyPr/>
                    <a:lstStyle/>
                    <a:p>
                      <a:pPr algn="r" fontAlgn="b"/>
                      <a:r>
                        <a:rPr lang="es-PE" sz="1100" b="0" i="0" u="none" strike="noStrike">
                          <a:solidFill>
                            <a:srgbClr val="000000"/>
                          </a:solidFill>
                          <a:effectLst/>
                          <a:latin typeface="Calibri" panose="020F0502020204030204" pitchFamily="34" charset="0"/>
                        </a:rPr>
                        <a:t>4843</a:t>
                      </a:r>
                    </a:p>
                  </a:txBody>
                  <a:tcPr marL="9525" marR="9525" marT="9525" marB="0" anchor="b">
                    <a:lnL>
                      <a:noFill/>
                    </a:lnL>
                    <a:lnR>
                      <a:noFill/>
                    </a:lnR>
                    <a:lnT>
                      <a:noFill/>
                    </a:lnT>
                    <a:lnB>
                      <a:noFill/>
                    </a:lnB>
                  </a:tcPr>
                </a:tc>
                <a:tc>
                  <a:txBody>
                    <a:bodyPr/>
                    <a:lstStyle/>
                    <a:p>
                      <a:pPr algn="r" fontAlgn="b"/>
                      <a:r>
                        <a:rPr lang="es-PE" sz="11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a:noFill/>
                    </a:lnB>
                  </a:tcPr>
                </a:tc>
                <a:extLst>
                  <a:ext uri="{0D108BD9-81ED-4DB2-BD59-A6C34878D82A}">
                    <a16:rowId xmlns:a16="http://schemas.microsoft.com/office/drawing/2014/main" val="3386720443"/>
                  </a:ext>
                </a:extLst>
              </a:tr>
              <a:tr h="327212">
                <a:tc>
                  <a:txBody>
                    <a:bodyPr/>
                    <a:lstStyle/>
                    <a:p>
                      <a:pPr algn="l" fontAlgn="b"/>
                      <a:r>
                        <a:rPr lang="es-PE" sz="1100" b="0" i="0" u="none" strike="noStrike">
                          <a:solidFill>
                            <a:srgbClr val="000000"/>
                          </a:solidFill>
                          <a:effectLst/>
                          <a:latin typeface="Calibri" panose="020F0502020204030204" pitchFamily="34" charset="0"/>
                        </a:rPr>
                        <a:t>Incorrectas</a:t>
                      </a:r>
                    </a:p>
                  </a:txBody>
                  <a:tcPr marL="9525" marR="9525" marT="9525" marB="0" anchor="b">
                    <a:lnL>
                      <a:noFill/>
                    </a:lnL>
                    <a:lnR>
                      <a:noFill/>
                    </a:lnR>
                    <a:lnT>
                      <a:noFill/>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4055</a:t>
                      </a:r>
                    </a:p>
                  </a:txBody>
                  <a:tcPr marL="9525" marR="9525" marT="9525" marB="0" anchor="b">
                    <a:lnL>
                      <a:noFill/>
                    </a:lnL>
                    <a:lnR>
                      <a:noFill/>
                    </a:lnR>
                    <a:lnT>
                      <a:noFill/>
                    </a:lnT>
                    <a:lnB>
                      <a:noFill/>
                    </a:lnB>
                    <a:solidFill>
                      <a:srgbClr val="D9D9D9"/>
                    </a:solidFill>
                  </a:tcPr>
                </a:tc>
                <a:tc>
                  <a:txBody>
                    <a:bodyPr/>
                    <a:lstStyle/>
                    <a:p>
                      <a:pPr algn="r" fontAlgn="b"/>
                      <a:r>
                        <a:rPr lang="es-PE" sz="1100" b="0" i="0" u="none" strike="noStrike">
                          <a:solidFill>
                            <a:srgbClr val="000000"/>
                          </a:solidFill>
                          <a:effectLst/>
                          <a:latin typeface="Calibri" panose="020F0502020204030204" pitchFamily="34" charset="0"/>
                        </a:rPr>
                        <a:t>109</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452491323"/>
                  </a:ext>
                </a:extLst>
              </a:tr>
              <a:tr h="327212">
                <a:tc>
                  <a:txBody>
                    <a:bodyPr/>
                    <a:lstStyle/>
                    <a:p>
                      <a:pPr algn="l" fontAlgn="b"/>
                      <a:r>
                        <a:rPr lang="es-PE" sz="1100" b="0" i="0" u="none" strike="noStrike">
                          <a:solidFill>
                            <a:srgbClr val="000000"/>
                          </a:solidFill>
                          <a:effectLst/>
                          <a:latin typeface="Calibri" panose="020F0502020204030204" pitchFamily="34" charset="0"/>
                        </a:rPr>
                        <a:t>Exactitud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PE" sz="1100" b="0" i="0" u="none" strike="noStrike">
                          <a:solidFill>
                            <a:srgbClr val="000000"/>
                          </a:solidFill>
                          <a:effectLst/>
                          <a:latin typeface="Calibri" panose="020F0502020204030204" pitchFamily="34" charset="0"/>
                        </a:rPr>
                        <a:t>0.54428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PE" sz="1100" b="0" i="0" u="none" strike="noStrike" dirty="0">
                          <a:solidFill>
                            <a:srgbClr val="000000"/>
                          </a:solidFill>
                          <a:effectLst/>
                          <a:latin typeface="Calibri" panose="020F0502020204030204" pitchFamily="34" charset="0"/>
                        </a:rPr>
                        <a:t>0.564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080273"/>
                  </a:ext>
                </a:extLst>
              </a:tr>
            </a:tbl>
          </a:graphicData>
        </a:graphic>
      </p:graphicFrame>
      <p:sp>
        <p:nvSpPr>
          <p:cNvPr id="11" name="Rectangle 2"/>
          <p:cNvSpPr>
            <a:spLocks noChangeArrowheads="1"/>
          </p:cNvSpPr>
          <p:nvPr/>
        </p:nvSpPr>
        <p:spPr bwMode="auto">
          <a:xfrm>
            <a:off x="7227997" y="37210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3" name="Table 12"/>
          <p:cNvGraphicFramePr>
            <a:graphicFrameLocks noGrp="1"/>
          </p:cNvGraphicFramePr>
          <p:nvPr>
            <p:extLst>
              <p:ext uri="{D42A27DB-BD31-4B8C-83A1-F6EECF244321}">
                <p14:modId xmlns:p14="http://schemas.microsoft.com/office/powerpoint/2010/main" val="3157509168"/>
              </p:ext>
            </p:extLst>
          </p:nvPr>
        </p:nvGraphicFramePr>
        <p:xfrm>
          <a:off x="6657841" y="4229099"/>
          <a:ext cx="4239654" cy="1422248"/>
        </p:xfrm>
        <a:graphic>
          <a:graphicData uri="http://schemas.openxmlformats.org/drawingml/2006/table">
            <a:tbl>
              <a:tblPr firstRow="1" firstCol="1" bandRow="1"/>
              <a:tblGrid>
                <a:gridCol w="1822000">
                  <a:extLst>
                    <a:ext uri="{9D8B030D-6E8A-4147-A177-3AD203B41FA5}">
                      <a16:colId xmlns:a16="http://schemas.microsoft.com/office/drawing/2014/main" val="4136456804"/>
                    </a:ext>
                  </a:extLst>
                </a:gridCol>
                <a:gridCol w="1243865">
                  <a:extLst>
                    <a:ext uri="{9D8B030D-6E8A-4147-A177-3AD203B41FA5}">
                      <a16:colId xmlns:a16="http://schemas.microsoft.com/office/drawing/2014/main" val="3993283437"/>
                    </a:ext>
                  </a:extLst>
                </a:gridCol>
                <a:gridCol w="1173789">
                  <a:extLst>
                    <a:ext uri="{9D8B030D-6E8A-4147-A177-3AD203B41FA5}">
                      <a16:colId xmlns:a16="http://schemas.microsoft.com/office/drawing/2014/main" val="3803586812"/>
                    </a:ext>
                  </a:extLst>
                </a:gridCol>
              </a:tblGrid>
              <a:tr h="355562">
                <a:tc>
                  <a:txBody>
                    <a:bodyPr/>
                    <a:lstStyle/>
                    <a:p>
                      <a:pPr marL="0" marR="0" algn="just">
                        <a:lnSpc>
                          <a:spcPct val="105000"/>
                        </a:lnSpc>
                        <a:spcBef>
                          <a:spcPts val="0"/>
                        </a:spcBef>
                        <a:spcAft>
                          <a:spcPts val="0"/>
                        </a:spcAft>
                      </a:pPr>
                      <a:r>
                        <a:rPr lang="es-PE" sz="1100" b="1" dirty="0">
                          <a:effectLst/>
                          <a:latin typeface="Calibri" panose="020F050202020403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b="1">
                          <a:effectLst/>
                          <a:latin typeface="Calibri" panose="020F0502020204030204" pitchFamily="34" charset="0"/>
                          <a:ea typeface="MS Mincho" panose="02020609040205080304" pitchFamily="49" charset="-128"/>
                          <a:cs typeface="Times New Roman" panose="02020603050405020304" pitchFamily="18" charset="0"/>
                        </a:rPr>
                        <a:t>Frase</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b="1">
                          <a:effectLst/>
                          <a:latin typeface="Calibri" panose="020F0502020204030204" pitchFamily="34" charset="0"/>
                          <a:ea typeface="MS Mincho" panose="02020609040205080304" pitchFamily="49" charset="-128"/>
                          <a:cs typeface="Times New Roman" panose="02020603050405020304" pitchFamily="18" charset="0"/>
                        </a:rPr>
                        <a:t>Sentencia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256012"/>
                  </a:ext>
                </a:extLst>
              </a:tr>
              <a:tr h="355562">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Exactitud Negativa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0.372148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276024"/>
                  </a:ext>
                </a:extLst>
              </a:tr>
              <a:tr h="355562">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Exactitud Positiva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0.440451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024607"/>
                  </a:ext>
                </a:extLst>
              </a:tr>
              <a:tr h="355562">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Promedio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a:effectLst/>
                          <a:latin typeface="Calibri" panose="020F0502020204030204" pitchFamily="34" charset="0"/>
                          <a:ea typeface="MS Mincho" panose="02020609040205080304" pitchFamily="49" charset="-128"/>
                          <a:cs typeface="Times New Roman" panose="02020603050405020304" pitchFamily="18" charset="0"/>
                        </a:rPr>
                        <a:t>0.408178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s-PE" sz="1100" dirty="0">
                          <a:effectLst/>
                          <a:latin typeface="Calibri" panose="020F0502020204030204" pitchFamily="34" charset="0"/>
                          <a:ea typeface="MS Mincho" panose="02020609040205080304" pitchFamily="49" charset="-128"/>
                          <a:cs typeface="Times New Roman" panose="02020603050405020304" pitchFamily="18" charset="0"/>
                        </a:rPr>
                        <a:t>0.93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507920"/>
                  </a:ext>
                </a:extLst>
              </a:tr>
            </a:tbl>
          </a:graphicData>
        </a:graphic>
      </p:graphicFrame>
      <p:pic>
        <p:nvPicPr>
          <p:cNvPr id="15" name="Picture 14"/>
          <p:cNvPicPr>
            <a:picLocks noChangeAspect="1"/>
          </p:cNvPicPr>
          <p:nvPr/>
        </p:nvPicPr>
        <p:blipFill>
          <a:blip r:embed="rId2"/>
          <a:stretch>
            <a:fillRect/>
          </a:stretch>
        </p:blipFill>
        <p:spPr>
          <a:xfrm>
            <a:off x="3140074" y="6036162"/>
            <a:ext cx="8362950" cy="514350"/>
          </a:xfrm>
          <a:prstGeom prst="rect">
            <a:avLst/>
          </a:prstGeom>
        </p:spPr>
      </p:pic>
    </p:spTree>
    <p:extLst>
      <p:ext uri="{BB962C8B-B14F-4D97-AF65-F5344CB8AC3E}">
        <p14:creationId xmlns:p14="http://schemas.microsoft.com/office/powerpoint/2010/main" val="66122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Utilizando el modelo proporcionado por la universidad de </a:t>
            </a:r>
            <a:r>
              <a:rPr lang="es-PE" dirty="0" smtClean="0"/>
              <a:t>Stanford</a:t>
            </a:r>
            <a:br>
              <a:rPr lang="es-PE" dirty="0" smtClean="0"/>
            </a:br>
            <a:r>
              <a:rPr lang="es-PE" dirty="0" smtClean="0"/>
              <a:t>Frases</a:t>
            </a:r>
            <a:endParaRPr lang="es-PE" dirty="0"/>
          </a:p>
        </p:txBody>
      </p:sp>
      <p:graphicFrame>
        <p:nvGraphicFramePr>
          <p:cNvPr id="4" name="Table 3"/>
          <p:cNvGraphicFramePr>
            <a:graphicFrameLocks noGrp="1"/>
          </p:cNvGraphicFramePr>
          <p:nvPr>
            <p:extLst>
              <p:ext uri="{D42A27DB-BD31-4B8C-83A1-F6EECF244321}">
                <p14:modId xmlns:p14="http://schemas.microsoft.com/office/powerpoint/2010/main" val="347181634"/>
              </p:ext>
            </p:extLst>
          </p:nvPr>
        </p:nvGraphicFramePr>
        <p:xfrm>
          <a:off x="7794624" y="2438399"/>
          <a:ext cx="3708400" cy="1760728"/>
        </p:xfrm>
        <a:graphic>
          <a:graphicData uri="http://schemas.openxmlformats.org/drawingml/2006/table">
            <a:tbl>
              <a:tblPr firstRow="1" firstCol="1" bandRow="1"/>
              <a:tblGrid>
                <a:gridCol w="736600">
                  <a:extLst>
                    <a:ext uri="{9D8B030D-6E8A-4147-A177-3AD203B41FA5}">
                      <a16:colId xmlns:a16="http://schemas.microsoft.com/office/drawing/2014/main" val="1460264599"/>
                    </a:ext>
                  </a:extLst>
                </a:gridCol>
                <a:gridCol w="901700">
                  <a:extLst>
                    <a:ext uri="{9D8B030D-6E8A-4147-A177-3AD203B41FA5}">
                      <a16:colId xmlns:a16="http://schemas.microsoft.com/office/drawing/2014/main" val="3440493955"/>
                    </a:ext>
                  </a:extLst>
                </a:gridCol>
                <a:gridCol w="850900">
                  <a:extLst>
                    <a:ext uri="{9D8B030D-6E8A-4147-A177-3AD203B41FA5}">
                      <a16:colId xmlns:a16="http://schemas.microsoft.com/office/drawing/2014/main" val="3069130660"/>
                    </a:ext>
                  </a:extLst>
                </a:gridCol>
                <a:gridCol w="609600">
                  <a:extLst>
                    <a:ext uri="{9D8B030D-6E8A-4147-A177-3AD203B41FA5}">
                      <a16:colId xmlns:a16="http://schemas.microsoft.com/office/drawing/2014/main" val="3575248112"/>
                    </a:ext>
                  </a:extLst>
                </a:gridCol>
                <a:gridCol w="609600">
                  <a:extLst>
                    <a:ext uri="{9D8B030D-6E8A-4147-A177-3AD203B41FA5}">
                      <a16:colId xmlns:a16="http://schemas.microsoft.com/office/drawing/2014/main" val="273082259"/>
                    </a:ext>
                  </a:extLst>
                </a:gridCol>
              </a:tblGrid>
              <a:tr h="190500">
                <a:tc>
                  <a:txBody>
                    <a:bodyPr/>
                    <a:lstStyle/>
                    <a:p>
                      <a:pPr marL="0" marR="0" algn="just">
                        <a:lnSpc>
                          <a:spcPct val="105000"/>
                        </a:lnSpc>
                        <a:spcBef>
                          <a:spcPts val="0"/>
                        </a:spcBef>
                        <a:spcAft>
                          <a:spcPts val="0"/>
                        </a:spcAft>
                      </a:pPr>
                      <a:r>
                        <a:rPr lang="en-US" sz="1100" b="1" dirty="0">
                          <a:effectLst/>
                          <a:latin typeface="Calibri" panose="020F050202020403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568764"/>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0.73418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0.05888,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0.99735,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0.10902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3637219"/>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0.59592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0.41297,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0.94061,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0.48786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006842"/>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0.50927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0.89767,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0.43439,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0.64986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235744"/>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0.6311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0.47138,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0.53967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503093"/>
                  </a:ext>
                </a:extLst>
              </a:tr>
              <a:tr h="190500">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0.69231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0.13636,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0.99184,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0.22785</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2234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39175045"/>
              </p:ext>
            </p:extLst>
          </p:nvPr>
        </p:nvGraphicFramePr>
        <p:xfrm>
          <a:off x="1630442" y="2438396"/>
          <a:ext cx="5737309" cy="2364831"/>
        </p:xfrm>
        <a:graphic>
          <a:graphicData uri="http://schemas.openxmlformats.org/drawingml/2006/table">
            <a:tbl>
              <a:tblPr firstRow="1" firstCol="1" bandRow="1"/>
              <a:tblGrid>
                <a:gridCol w="993534">
                  <a:extLst>
                    <a:ext uri="{9D8B030D-6E8A-4147-A177-3AD203B41FA5}">
                      <a16:colId xmlns:a16="http://schemas.microsoft.com/office/drawing/2014/main" val="3974492558"/>
                    </a:ext>
                  </a:extLst>
                </a:gridCol>
                <a:gridCol w="937560">
                  <a:extLst>
                    <a:ext uri="{9D8B030D-6E8A-4147-A177-3AD203B41FA5}">
                      <a16:colId xmlns:a16="http://schemas.microsoft.com/office/drawing/2014/main" val="1710790365"/>
                    </a:ext>
                  </a:extLst>
                </a:gridCol>
                <a:gridCol w="671685">
                  <a:extLst>
                    <a:ext uri="{9D8B030D-6E8A-4147-A177-3AD203B41FA5}">
                      <a16:colId xmlns:a16="http://schemas.microsoft.com/office/drawing/2014/main" val="4033838981"/>
                    </a:ext>
                  </a:extLst>
                </a:gridCol>
                <a:gridCol w="671685">
                  <a:extLst>
                    <a:ext uri="{9D8B030D-6E8A-4147-A177-3AD203B41FA5}">
                      <a16:colId xmlns:a16="http://schemas.microsoft.com/office/drawing/2014/main" val="3399855619"/>
                    </a:ext>
                  </a:extLst>
                </a:gridCol>
                <a:gridCol w="671685">
                  <a:extLst>
                    <a:ext uri="{9D8B030D-6E8A-4147-A177-3AD203B41FA5}">
                      <a16:colId xmlns:a16="http://schemas.microsoft.com/office/drawing/2014/main" val="3076102486"/>
                    </a:ext>
                  </a:extLst>
                </a:gridCol>
                <a:gridCol w="671685">
                  <a:extLst>
                    <a:ext uri="{9D8B030D-6E8A-4147-A177-3AD203B41FA5}">
                      <a16:colId xmlns:a16="http://schemas.microsoft.com/office/drawing/2014/main" val="1230525553"/>
                    </a:ext>
                  </a:extLst>
                </a:gridCol>
                <a:gridCol w="1119475">
                  <a:extLst>
                    <a:ext uri="{9D8B030D-6E8A-4147-A177-3AD203B41FA5}">
                      <a16:colId xmlns:a16="http://schemas.microsoft.com/office/drawing/2014/main" val="3615666622"/>
                    </a:ext>
                  </a:extLst>
                </a:gridCol>
              </a:tblGrid>
              <a:tr h="337833">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Marg. (Guess)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278013"/>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79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627482"/>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230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643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162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1079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858795"/>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662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3158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868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6201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468506"/>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187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840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221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1331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498011"/>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144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208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048050"/>
                  </a:ext>
                </a:extLst>
              </a:tr>
              <a:tr h="337833">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Marg. (Gold)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1557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3518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1782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1056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5558287"/>
                  </a:ext>
                </a:extLst>
              </a:tr>
            </a:tbl>
          </a:graphicData>
        </a:graphic>
      </p:graphicFrame>
    </p:spTree>
    <p:extLst>
      <p:ext uri="{BB962C8B-B14F-4D97-AF65-F5344CB8AC3E}">
        <p14:creationId xmlns:p14="http://schemas.microsoft.com/office/powerpoint/2010/main" val="83068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Utilizando el modelo proporcionado por la universidad de Stanford</a:t>
            </a:r>
            <a:br>
              <a:rPr lang="es-PE" dirty="0"/>
            </a:br>
            <a:r>
              <a:rPr lang="es-PE" dirty="0" smtClean="0"/>
              <a:t>Sentencias</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336651408"/>
              </p:ext>
            </p:extLst>
          </p:nvPr>
        </p:nvGraphicFramePr>
        <p:xfrm>
          <a:off x="1316229" y="2605908"/>
          <a:ext cx="5893868" cy="1671803"/>
        </p:xfrm>
        <a:graphic>
          <a:graphicData uri="http://schemas.openxmlformats.org/drawingml/2006/table">
            <a:tbl>
              <a:tblPr firstRow="1" firstCol="1" bandRow="1"/>
              <a:tblGrid>
                <a:gridCol w="966431">
                  <a:extLst>
                    <a:ext uri="{9D8B030D-6E8A-4147-A177-3AD203B41FA5}">
                      <a16:colId xmlns:a16="http://schemas.microsoft.com/office/drawing/2014/main" val="3138071542"/>
                    </a:ext>
                  </a:extLst>
                </a:gridCol>
                <a:gridCol w="966431">
                  <a:extLst>
                    <a:ext uri="{9D8B030D-6E8A-4147-A177-3AD203B41FA5}">
                      <a16:colId xmlns:a16="http://schemas.microsoft.com/office/drawing/2014/main" val="2549484092"/>
                    </a:ext>
                  </a:extLst>
                </a:gridCol>
                <a:gridCol w="911984">
                  <a:extLst>
                    <a:ext uri="{9D8B030D-6E8A-4147-A177-3AD203B41FA5}">
                      <a16:colId xmlns:a16="http://schemas.microsoft.com/office/drawing/2014/main" val="3667625818"/>
                    </a:ext>
                  </a:extLst>
                </a:gridCol>
                <a:gridCol w="653362">
                  <a:extLst>
                    <a:ext uri="{9D8B030D-6E8A-4147-A177-3AD203B41FA5}">
                      <a16:colId xmlns:a16="http://schemas.microsoft.com/office/drawing/2014/main" val="3438318576"/>
                    </a:ext>
                  </a:extLst>
                </a:gridCol>
                <a:gridCol w="653362">
                  <a:extLst>
                    <a:ext uri="{9D8B030D-6E8A-4147-A177-3AD203B41FA5}">
                      <a16:colId xmlns:a16="http://schemas.microsoft.com/office/drawing/2014/main" val="619981929"/>
                    </a:ext>
                  </a:extLst>
                </a:gridCol>
                <a:gridCol w="653362">
                  <a:extLst>
                    <a:ext uri="{9D8B030D-6E8A-4147-A177-3AD203B41FA5}">
                      <a16:colId xmlns:a16="http://schemas.microsoft.com/office/drawing/2014/main" val="1645565611"/>
                    </a:ext>
                  </a:extLst>
                </a:gridCol>
                <a:gridCol w="1088936">
                  <a:extLst>
                    <a:ext uri="{9D8B030D-6E8A-4147-A177-3AD203B41FA5}">
                      <a16:colId xmlns:a16="http://schemas.microsoft.com/office/drawing/2014/main" val="518422095"/>
                    </a:ext>
                  </a:extLst>
                </a:gridCol>
              </a:tblGrid>
              <a:tr h="238829">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Marg. (Guess)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634775"/>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60492"/>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101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829464"/>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137517"/>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239903"/>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573152"/>
                  </a:ext>
                </a:extLst>
              </a:tr>
              <a:tr h="238829">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022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4724347"/>
              </p:ext>
            </p:extLst>
          </p:nvPr>
        </p:nvGraphicFramePr>
        <p:xfrm>
          <a:off x="7426242" y="2605908"/>
          <a:ext cx="4076781" cy="1577208"/>
        </p:xfrm>
        <a:graphic>
          <a:graphicData uri="http://schemas.openxmlformats.org/drawingml/2006/table">
            <a:tbl>
              <a:tblPr firstRow="1" firstCol="1" bandRow="1"/>
              <a:tblGrid>
                <a:gridCol w="949021">
                  <a:extLst>
                    <a:ext uri="{9D8B030D-6E8A-4147-A177-3AD203B41FA5}">
                      <a16:colId xmlns:a16="http://schemas.microsoft.com/office/drawing/2014/main" val="2698976336"/>
                    </a:ext>
                  </a:extLst>
                </a:gridCol>
                <a:gridCol w="949021">
                  <a:extLst>
                    <a:ext uri="{9D8B030D-6E8A-4147-A177-3AD203B41FA5}">
                      <a16:colId xmlns:a16="http://schemas.microsoft.com/office/drawing/2014/main" val="1982282173"/>
                    </a:ext>
                  </a:extLst>
                </a:gridCol>
                <a:gridCol w="895555">
                  <a:extLst>
                    <a:ext uri="{9D8B030D-6E8A-4147-A177-3AD203B41FA5}">
                      <a16:colId xmlns:a16="http://schemas.microsoft.com/office/drawing/2014/main" val="2409488657"/>
                    </a:ext>
                  </a:extLst>
                </a:gridCol>
                <a:gridCol w="641592">
                  <a:extLst>
                    <a:ext uri="{9D8B030D-6E8A-4147-A177-3AD203B41FA5}">
                      <a16:colId xmlns:a16="http://schemas.microsoft.com/office/drawing/2014/main" val="2251259454"/>
                    </a:ext>
                  </a:extLst>
                </a:gridCol>
                <a:gridCol w="641592">
                  <a:extLst>
                    <a:ext uri="{9D8B030D-6E8A-4147-A177-3AD203B41FA5}">
                      <a16:colId xmlns:a16="http://schemas.microsoft.com/office/drawing/2014/main" val="3730601073"/>
                    </a:ext>
                  </a:extLst>
                </a:gridCol>
              </a:tblGrid>
              <a:tr h="262868">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919336"/>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0.78571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0.34375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262923"/>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0.41584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0.705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0.55629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893203"/>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0.82609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0.52055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185811"/>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0.5122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0.63636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925414"/>
                  </a:ext>
                </a:extLst>
              </a:tr>
              <a:tr h="262868">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0.9</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a:effectLst/>
                          <a:latin typeface="Calibri" panose="020F0502020204030204" pitchFamily="34" charset="0"/>
                          <a:ea typeface="MS Mincho" panose="02020609040205080304" pitchFamily="49" charset="-128"/>
                          <a:cs typeface="Times New Roman" panose="02020603050405020304" pitchFamily="18" charset="0"/>
                        </a:rPr>
                        <a:t>0.985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0.675</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300500"/>
                  </a:ext>
                </a:extLst>
              </a:tr>
            </a:tbl>
          </a:graphicData>
        </a:graphic>
      </p:graphicFrame>
    </p:spTree>
    <p:extLst>
      <p:ext uri="{BB962C8B-B14F-4D97-AF65-F5344CB8AC3E}">
        <p14:creationId xmlns:p14="http://schemas.microsoft.com/office/powerpoint/2010/main" val="1994405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Entrenando el modelo con data de </a:t>
            </a:r>
            <a:r>
              <a:rPr lang="es-PE" dirty="0" err="1"/>
              <a:t>K</a:t>
            </a:r>
            <a:r>
              <a:rPr lang="es-PE" dirty="0" err="1" smtClean="0"/>
              <a:t>aggler</a:t>
            </a:r>
            <a:r>
              <a:rPr lang="es-PE" dirty="0" smtClean="0"/>
              <a:t> </a:t>
            </a:r>
            <a:endParaRPr lang="es-PE" dirty="0"/>
          </a:p>
        </p:txBody>
      </p:sp>
      <p:sp>
        <p:nvSpPr>
          <p:cNvPr id="3" name="Content Placeholder 2"/>
          <p:cNvSpPr>
            <a:spLocks noGrp="1"/>
          </p:cNvSpPr>
          <p:nvPr>
            <p:ph idx="1"/>
          </p:nvPr>
        </p:nvSpPr>
        <p:spPr>
          <a:xfrm>
            <a:off x="1484311" y="2666999"/>
            <a:ext cx="5147718" cy="3124201"/>
          </a:xfrm>
        </p:spPr>
        <p:txBody>
          <a:bodyPr>
            <a:normAutofit fontScale="85000" lnSpcReduction="10000"/>
          </a:bodyPr>
          <a:lstStyle/>
          <a:p>
            <a:r>
              <a:rPr lang="es-PE" dirty="0"/>
              <a:t>Datos de entrenamiento </a:t>
            </a:r>
            <a:r>
              <a:rPr lang="es-PE" dirty="0" smtClean="0"/>
              <a:t>de </a:t>
            </a:r>
            <a:r>
              <a:rPr lang="es-PE" dirty="0" err="1" smtClean="0"/>
              <a:t>kaggler</a:t>
            </a:r>
            <a:r>
              <a:rPr lang="es-PE" dirty="0" smtClean="0"/>
              <a:t> </a:t>
            </a:r>
          </a:p>
          <a:p>
            <a:r>
              <a:rPr lang="es-PE" dirty="0" smtClean="0"/>
              <a:t>8030 </a:t>
            </a:r>
            <a:r>
              <a:rPr lang="es-PE" dirty="0"/>
              <a:t>sentencias , </a:t>
            </a:r>
            <a:r>
              <a:rPr lang="es-PE" dirty="0" smtClean="0"/>
              <a:t>144439 frases</a:t>
            </a:r>
          </a:p>
          <a:p>
            <a:r>
              <a:rPr lang="es-ES" dirty="0"/>
              <a:t>Resultado evaluador </a:t>
            </a:r>
            <a:r>
              <a:rPr lang="es-ES" dirty="0" err="1"/>
              <a:t>Kaggler</a:t>
            </a:r>
            <a:r>
              <a:rPr lang="es-ES" dirty="0"/>
              <a:t>  </a:t>
            </a:r>
            <a:r>
              <a:rPr lang="es-ES" dirty="0"/>
              <a:t>58.165</a:t>
            </a:r>
            <a:r>
              <a:rPr lang="es-ES" dirty="0" smtClean="0"/>
              <a:t>%</a:t>
            </a:r>
          </a:p>
          <a:p>
            <a:r>
              <a:rPr lang="es-ES" dirty="0" smtClean="0"/>
              <a:t>“</a:t>
            </a:r>
            <a:r>
              <a:rPr lang="en-US" dirty="0"/>
              <a:t>the franchise 's best years are long past</a:t>
            </a:r>
            <a:r>
              <a:rPr lang="es-ES" dirty="0" smtClean="0"/>
              <a:t>”</a:t>
            </a:r>
            <a:endParaRPr lang="es-PE" dirty="0"/>
          </a:p>
          <a:p>
            <a:r>
              <a:rPr lang="en-US" dirty="0" smtClean="0"/>
              <a:t>offers </a:t>
            </a:r>
            <a:r>
              <a:rPr lang="en-US" dirty="0"/>
              <a:t>a desperately ingratiating </a:t>
            </a:r>
            <a:r>
              <a:rPr lang="en-US" dirty="0" smtClean="0"/>
              <a:t>performance </a:t>
            </a:r>
            <a:r>
              <a:rPr lang="en-US" dirty="0"/>
              <a:t>.	</a:t>
            </a:r>
            <a:r>
              <a:rPr lang="en-US" dirty="0" smtClean="0"/>
              <a:t>Sentiment 3</a:t>
            </a:r>
            <a:endParaRPr lang="en-US" dirty="0"/>
          </a:p>
          <a:p>
            <a:r>
              <a:rPr lang="en-US" dirty="0" smtClean="0"/>
              <a:t>offers </a:t>
            </a:r>
            <a:r>
              <a:rPr lang="en-US" dirty="0"/>
              <a:t>a desperately ingratiating performance	</a:t>
            </a:r>
            <a:r>
              <a:rPr lang="en-US" dirty="0" smtClean="0"/>
              <a:t>Sentiment 1</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1686548913"/>
              </p:ext>
            </p:extLst>
          </p:nvPr>
        </p:nvGraphicFramePr>
        <p:xfrm>
          <a:off x="7172679" y="2425260"/>
          <a:ext cx="3999818" cy="1236276"/>
        </p:xfrm>
        <a:graphic>
          <a:graphicData uri="http://schemas.openxmlformats.org/drawingml/2006/table">
            <a:tbl>
              <a:tblPr firstRow="1" firstCol="1" bandRow="1"/>
              <a:tblGrid>
                <a:gridCol w="1700522">
                  <a:extLst>
                    <a:ext uri="{9D8B030D-6E8A-4147-A177-3AD203B41FA5}">
                      <a16:colId xmlns:a16="http://schemas.microsoft.com/office/drawing/2014/main" val="192430996"/>
                    </a:ext>
                  </a:extLst>
                </a:gridCol>
                <a:gridCol w="1149648">
                  <a:extLst>
                    <a:ext uri="{9D8B030D-6E8A-4147-A177-3AD203B41FA5}">
                      <a16:colId xmlns:a16="http://schemas.microsoft.com/office/drawing/2014/main" val="2448070921"/>
                    </a:ext>
                  </a:extLst>
                </a:gridCol>
                <a:gridCol w="1149648">
                  <a:extLst>
                    <a:ext uri="{9D8B030D-6E8A-4147-A177-3AD203B41FA5}">
                      <a16:colId xmlns:a16="http://schemas.microsoft.com/office/drawing/2014/main" val="340634145"/>
                    </a:ext>
                  </a:extLst>
                </a:gridCol>
              </a:tblGrid>
              <a:tr h="389512">
                <a:tc>
                  <a:txBody>
                    <a:bodyPr/>
                    <a:lstStyle/>
                    <a:p>
                      <a:pPr marL="0" marR="0" algn="just">
                        <a:lnSpc>
                          <a:spcPct val="115000"/>
                        </a:lnSpc>
                        <a:spcBef>
                          <a:spcPts val="0"/>
                        </a:spcBef>
                        <a:spcAft>
                          <a:spcPts val="0"/>
                        </a:spcAft>
                      </a:pPr>
                      <a:r>
                        <a:rPr lang="en-US" sz="1000" b="1" dirty="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Frases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Sentencias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238988"/>
                  </a:ext>
                </a:extLst>
              </a:tr>
              <a:tr h="211691">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Total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8898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250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13208"/>
                  </a:ext>
                </a:extLst>
              </a:tr>
              <a:tr h="211691">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Correctas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3356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96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772609"/>
                  </a:ext>
                </a:extLst>
              </a:tr>
              <a:tr h="211691">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Incorrectas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5542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154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466764"/>
                  </a:ext>
                </a:extLst>
              </a:tr>
              <a:tr h="211691">
                <a:tc>
                  <a:txBody>
                    <a:bodyPr/>
                    <a:lstStyle/>
                    <a:p>
                      <a:pPr marL="0" marR="0" algn="just">
                        <a:lnSpc>
                          <a:spcPct val="115000"/>
                        </a:lnSpc>
                        <a:spcBef>
                          <a:spcPts val="0"/>
                        </a:spcBef>
                        <a:spcAft>
                          <a:spcPts val="0"/>
                        </a:spcAft>
                      </a:pPr>
                      <a:r>
                        <a:rPr lang="en-US" sz="1000" dirty="0" err="1">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Exactitud</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0.377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solidFill>
                            <a:srgbClr val="222222"/>
                          </a:solidFill>
                          <a:effectLst/>
                          <a:latin typeface="Arial" panose="020B0604020202020204" pitchFamily="34" charset="0"/>
                          <a:ea typeface="MS Mincho" panose="02020609040205080304" pitchFamily="49" charset="-128"/>
                          <a:cs typeface="Times New Roman" panose="02020603050405020304" pitchFamily="18" charset="0"/>
                        </a:rPr>
                        <a:t>0.38</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23005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6206697"/>
              </p:ext>
            </p:extLst>
          </p:nvPr>
        </p:nvGraphicFramePr>
        <p:xfrm>
          <a:off x="7172679" y="4058305"/>
          <a:ext cx="4330345" cy="1564728"/>
        </p:xfrm>
        <a:graphic>
          <a:graphicData uri="http://schemas.openxmlformats.org/drawingml/2006/table">
            <a:tbl>
              <a:tblPr firstRow="1" firstCol="1" bandRow="1"/>
              <a:tblGrid>
                <a:gridCol w="2040215">
                  <a:extLst>
                    <a:ext uri="{9D8B030D-6E8A-4147-A177-3AD203B41FA5}">
                      <a16:colId xmlns:a16="http://schemas.microsoft.com/office/drawing/2014/main" val="3187087369"/>
                    </a:ext>
                  </a:extLst>
                </a:gridCol>
                <a:gridCol w="1063275">
                  <a:extLst>
                    <a:ext uri="{9D8B030D-6E8A-4147-A177-3AD203B41FA5}">
                      <a16:colId xmlns:a16="http://schemas.microsoft.com/office/drawing/2014/main" val="2993094388"/>
                    </a:ext>
                  </a:extLst>
                </a:gridCol>
                <a:gridCol w="1226855">
                  <a:extLst>
                    <a:ext uri="{9D8B030D-6E8A-4147-A177-3AD203B41FA5}">
                      <a16:colId xmlns:a16="http://schemas.microsoft.com/office/drawing/2014/main" val="3878267366"/>
                    </a:ext>
                  </a:extLst>
                </a:gridCol>
              </a:tblGrid>
              <a:tr h="391182">
                <a:tc>
                  <a:txBody>
                    <a:bodyPr/>
                    <a:lstStyle/>
                    <a:p>
                      <a:pPr marL="0" marR="0" algn="just">
                        <a:lnSpc>
                          <a:spcPct val="115000"/>
                        </a:lnSpc>
                        <a:spcBef>
                          <a:spcPts val="0"/>
                        </a:spcBef>
                        <a:spcAft>
                          <a:spcPts val="0"/>
                        </a:spcAft>
                      </a:pPr>
                      <a:r>
                        <a:rPr lang="en-US" sz="1000" b="1" dirty="0">
                          <a:effectLst/>
                          <a:latin typeface="Calibri" panose="020F0502020204030204" pitchFamily="34" charset="0"/>
                          <a:ea typeface="MS Mincho" panose="02020609040205080304" pitchFamily="49" charset="-128"/>
                          <a:cs typeface="Times New Roman" panose="02020603050405020304" pitchFamily="18" charset="0"/>
                        </a:rPr>
                        <a:t>-</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Frase</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Sentencia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24748"/>
                  </a:ext>
                </a:extLst>
              </a:tr>
              <a:tr h="391182">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Exactitud Negativa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0.460661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84959"/>
                  </a:ext>
                </a:extLst>
              </a:tr>
              <a:tr h="391182">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Exactitud Positiva</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0.654686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889007"/>
                  </a:ext>
                </a:extLst>
              </a:tr>
              <a:tr h="391182">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Promedio</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0.563011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0.665</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360685"/>
                  </a:ext>
                </a:extLst>
              </a:tr>
            </a:tbl>
          </a:graphicData>
        </a:graphic>
      </p:graphicFrame>
      <p:pic>
        <p:nvPicPr>
          <p:cNvPr id="8" name="Picture 7"/>
          <p:cNvPicPr>
            <a:picLocks noChangeAspect="1"/>
          </p:cNvPicPr>
          <p:nvPr/>
        </p:nvPicPr>
        <p:blipFill>
          <a:blip r:embed="rId2"/>
          <a:stretch>
            <a:fillRect/>
          </a:stretch>
        </p:blipFill>
        <p:spPr>
          <a:xfrm>
            <a:off x="3694325" y="6019800"/>
            <a:ext cx="7928384" cy="514350"/>
          </a:xfrm>
          <a:prstGeom prst="rect">
            <a:avLst/>
          </a:prstGeom>
        </p:spPr>
      </p:pic>
    </p:spTree>
    <p:extLst>
      <p:ext uri="{BB962C8B-B14F-4D97-AF65-F5344CB8AC3E}">
        <p14:creationId xmlns:p14="http://schemas.microsoft.com/office/powerpoint/2010/main" val="130635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Entrenando el modelo con data de </a:t>
            </a:r>
            <a:r>
              <a:rPr lang="es-PE" dirty="0" err="1"/>
              <a:t>Kaggler</a:t>
            </a:r>
            <a:r>
              <a:rPr lang="es-PE" dirty="0"/>
              <a:t> </a:t>
            </a:r>
            <a:r>
              <a:rPr lang="es-PE" dirty="0" smtClean="0"/>
              <a:t/>
            </a:r>
            <a:br>
              <a:rPr lang="es-PE" dirty="0" smtClean="0"/>
            </a:br>
            <a:r>
              <a:rPr lang="es-PE" dirty="0" smtClean="0"/>
              <a:t>Frases</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2063360490"/>
              </p:ext>
            </p:extLst>
          </p:nvPr>
        </p:nvGraphicFramePr>
        <p:xfrm>
          <a:off x="1301340" y="2616419"/>
          <a:ext cx="5477833" cy="2449566"/>
        </p:xfrm>
        <a:graphic>
          <a:graphicData uri="http://schemas.openxmlformats.org/drawingml/2006/table">
            <a:tbl>
              <a:tblPr firstRow="1" firstCol="1" bandRow="1"/>
              <a:tblGrid>
                <a:gridCol w="999810">
                  <a:extLst>
                    <a:ext uri="{9D8B030D-6E8A-4147-A177-3AD203B41FA5}">
                      <a16:colId xmlns:a16="http://schemas.microsoft.com/office/drawing/2014/main" val="2308285222"/>
                    </a:ext>
                  </a:extLst>
                </a:gridCol>
                <a:gridCol w="675928">
                  <a:extLst>
                    <a:ext uri="{9D8B030D-6E8A-4147-A177-3AD203B41FA5}">
                      <a16:colId xmlns:a16="http://schemas.microsoft.com/office/drawing/2014/main" val="2614679030"/>
                    </a:ext>
                  </a:extLst>
                </a:gridCol>
                <a:gridCol w="675928">
                  <a:extLst>
                    <a:ext uri="{9D8B030D-6E8A-4147-A177-3AD203B41FA5}">
                      <a16:colId xmlns:a16="http://schemas.microsoft.com/office/drawing/2014/main" val="1740672697"/>
                    </a:ext>
                  </a:extLst>
                </a:gridCol>
                <a:gridCol w="675928">
                  <a:extLst>
                    <a:ext uri="{9D8B030D-6E8A-4147-A177-3AD203B41FA5}">
                      <a16:colId xmlns:a16="http://schemas.microsoft.com/office/drawing/2014/main" val="945246945"/>
                    </a:ext>
                  </a:extLst>
                </a:gridCol>
                <a:gridCol w="675928">
                  <a:extLst>
                    <a:ext uri="{9D8B030D-6E8A-4147-A177-3AD203B41FA5}">
                      <a16:colId xmlns:a16="http://schemas.microsoft.com/office/drawing/2014/main" val="785332509"/>
                    </a:ext>
                  </a:extLst>
                </a:gridCol>
                <a:gridCol w="675928">
                  <a:extLst>
                    <a:ext uri="{9D8B030D-6E8A-4147-A177-3AD203B41FA5}">
                      <a16:colId xmlns:a16="http://schemas.microsoft.com/office/drawing/2014/main" val="3247584294"/>
                    </a:ext>
                  </a:extLst>
                </a:gridCol>
                <a:gridCol w="1098383">
                  <a:extLst>
                    <a:ext uri="{9D8B030D-6E8A-4147-A177-3AD203B41FA5}">
                      <a16:colId xmlns:a16="http://schemas.microsoft.com/office/drawing/2014/main" val="683697961"/>
                    </a:ext>
                  </a:extLst>
                </a:gridCol>
              </a:tblGrid>
              <a:tr h="349938">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Marg.(Guess)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905251"/>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480567"/>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395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634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752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189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2288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934791"/>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330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1542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364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545608"/>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390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1021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949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624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3492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705288"/>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147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439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7100352"/>
                  </a:ext>
                </a:extLst>
              </a:tr>
              <a:tr h="349938">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1557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3518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1782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1056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84503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48419977"/>
              </p:ext>
            </p:extLst>
          </p:nvPr>
        </p:nvGraphicFramePr>
        <p:xfrm>
          <a:off x="7009772" y="2616418"/>
          <a:ext cx="4493251" cy="2249871"/>
        </p:xfrm>
        <a:graphic>
          <a:graphicData uri="http://schemas.openxmlformats.org/drawingml/2006/table">
            <a:tbl>
              <a:tblPr firstRow="1" firstCol="1" bandRow="1"/>
              <a:tblGrid>
                <a:gridCol w="1213007">
                  <a:extLst>
                    <a:ext uri="{9D8B030D-6E8A-4147-A177-3AD203B41FA5}">
                      <a16:colId xmlns:a16="http://schemas.microsoft.com/office/drawing/2014/main" val="991321906"/>
                    </a:ext>
                  </a:extLst>
                </a:gridCol>
                <a:gridCol w="820061">
                  <a:extLst>
                    <a:ext uri="{9D8B030D-6E8A-4147-A177-3AD203B41FA5}">
                      <a16:colId xmlns:a16="http://schemas.microsoft.com/office/drawing/2014/main" val="582947303"/>
                    </a:ext>
                  </a:extLst>
                </a:gridCol>
                <a:gridCol w="820061">
                  <a:extLst>
                    <a:ext uri="{9D8B030D-6E8A-4147-A177-3AD203B41FA5}">
                      <a16:colId xmlns:a16="http://schemas.microsoft.com/office/drawing/2014/main" val="14028321"/>
                    </a:ext>
                  </a:extLst>
                </a:gridCol>
                <a:gridCol w="820061">
                  <a:extLst>
                    <a:ext uri="{9D8B030D-6E8A-4147-A177-3AD203B41FA5}">
                      <a16:colId xmlns:a16="http://schemas.microsoft.com/office/drawing/2014/main" val="2043989054"/>
                    </a:ext>
                  </a:extLst>
                </a:gridCol>
                <a:gridCol w="820061">
                  <a:extLst>
                    <a:ext uri="{9D8B030D-6E8A-4147-A177-3AD203B41FA5}">
                      <a16:colId xmlns:a16="http://schemas.microsoft.com/office/drawing/2014/main" val="503174711"/>
                    </a:ext>
                  </a:extLst>
                </a:gridCol>
              </a:tblGrid>
              <a:tr h="565836">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696595"/>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0.33871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0.08528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0.97927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0.13625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0148149"/>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0.2771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0.40719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0.77469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0.32978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484853"/>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0.63431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0.43832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0.83476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0.51841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50372"/>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0.27176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0.53255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0.64264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0.35988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98438"/>
                  </a:ext>
                </a:extLst>
              </a:tr>
              <a:tr h="336807">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0.33485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0.1392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0.96276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0.19666</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095208"/>
                  </a:ext>
                </a:extLst>
              </a:tr>
            </a:tbl>
          </a:graphicData>
        </a:graphic>
      </p:graphicFrame>
    </p:spTree>
    <p:extLst>
      <p:ext uri="{BB962C8B-B14F-4D97-AF65-F5344CB8AC3E}">
        <p14:creationId xmlns:p14="http://schemas.microsoft.com/office/powerpoint/2010/main" val="38960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a:t>Experimento – Entrenando el modelo con data de </a:t>
            </a:r>
            <a:r>
              <a:rPr lang="es-PE" dirty="0" err="1"/>
              <a:t>Kaggler</a:t>
            </a:r>
            <a:r>
              <a:rPr lang="es-PE" dirty="0"/>
              <a:t> </a:t>
            </a:r>
            <a:br>
              <a:rPr lang="es-PE" dirty="0"/>
            </a:br>
            <a:r>
              <a:rPr lang="es-PE" dirty="0" smtClean="0"/>
              <a:t>Sentencias</a:t>
            </a:r>
            <a:endParaRPr lang="es-PE" dirty="0"/>
          </a:p>
        </p:txBody>
      </p:sp>
      <p:graphicFrame>
        <p:nvGraphicFramePr>
          <p:cNvPr id="5" name="Table 4"/>
          <p:cNvGraphicFramePr>
            <a:graphicFrameLocks noGrp="1"/>
          </p:cNvGraphicFramePr>
          <p:nvPr>
            <p:extLst>
              <p:ext uri="{D42A27DB-BD31-4B8C-83A1-F6EECF244321}">
                <p14:modId xmlns:p14="http://schemas.microsoft.com/office/powerpoint/2010/main" val="654941620"/>
              </p:ext>
            </p:extLst>
          </p:nvPr>
        </p:nvGraphicFramePr>
        <p:xfrm>
          <a:off x="1301337" y="2595397"/>
          <a:ext cx="5383241" cy="2554671"/>
        </p:xfrm>
        <a:graphic>
          <a:graphicData uri="http://schemas.openxmlformats.org/drawingml/2006/table">
            <a:tbl>
              <a:tblPr firstRow="1" firstCol="1" bandRow="1"/>
              <a:tblGrid>
                <a:gridCol w="982545">
                  <a:extLst>
                    <a:ext uri="{9D8B030D-6E8A-4147-A177-3AD203B41FA5}">
                      <a16:colId xmlns:a16="http://schemas.microsoft.com/office/drawing/2014/main" val="2807829400"/>
                    </a:ext>
                  </a:extLst>
                </a:gridCol>
                <a:gridCol w="664256">
                  <a:extLst>
                    <a:ext uri="{9D8B030D-6E8A-4147-A177-3AD203B41FA5}">
                      <a16:colId xmlns:a16="http://schemas.microsoft.com/office/drawing/2014/main" val="3154827732"/>
                    </a:ext>
                  </a:extLst>
                </a:gridCol>
                <a:gridCol w="664256">
                  <a:extLst>
                    <a:ext uri="{9D8B030D-6E8A-4147-A177-3AD203B41FA5}">
                      <a16:colId xmlns:a16="http://schemas.microsoft.com/office/drawing/2014/main" val="4022239935"/>
                    </a:ext>
                  </a:extLst>
                </a:gridCol>
                <a:gridCol w="664256">
                  <a:extLst>
                    <a:ext uri="{9D8B030D-6E8A-4147-A177-3AD203B41FA5}">
                      <a16:colId xmlns:a16="http://schemas.microsoft.com/office/drawing/2014/main" val="3445569800"/>
                    </a:ext>
                  </a:extLst>
                </a:gridCol>
                <a:gridCol w="664256">
                  <a:extLst>
                    <a:ext uri="{9D8B030D-6E8A-4147-A177-3AD203B41FA5}">
                      <a16:colId xmlns:a16="http://schemas.microsoft.com/office/drawing/2014/main" val="3223860845"/>
                    </a:ext>
                  </a:extLst>
                </a:gridCol>
                <a:gridCol w="664256">
                  <a:extLst>
                    <a:ext uri="{9D8B030D-6E8A-4147-A177-3AD203B41FA5}">
                      <a16:colId xmlns:a16="http://schemas.microsoft.com/office/drawing/2014/main" val="3464787146"/>
                    </a:ext>
                  </a:extLst>
                </a:gridCol>
                <a:gridCol w="1079416">
                  <a:extLst>
                    <a:ext uri="{9D8B030D-6E8A-4147-A177-3AD203B41FA5}">
                      <a16:colId xmlns:a16="http://schemas.microsoft.com/office/drawing/2014/main" val="3644255649"/>
                    </a:ext>
                  </a:extLst>
                </a:gridCol>
              </a:tblGrid>
              <a:tr h="364953">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Guess/Gold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Marg.(Guess)</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825722"/>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694346"/>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77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152832"/>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46</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017253"/>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852650"/>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195326"/>
                  </a:ext>
                </a:extLst>
              </a:tr>
              <a:tr h="364953">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Marg.(Gold)</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50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s-PE"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9488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6302116"/>
              </p:ext>
            </p:extLst>
          </p:nvPr>
        </p:nvGraphicFramePr>
        <p:xfrm>
          <a:off x="6978240" y="2595398"/>
          <a:ext cx="4793345" cy="2228849"/>
        </p:xfrm>
        <a:graphic>
          <a:graphicData uri="http://schemas.openxmlformats.org/drawingml/2006/table">
            <a:tbl>
              <a:tblPr firstRow="1" firstCol="1" bandRow="1"/>
              <a:tblGrid>
                <a:gridCol w="1294021">
                  <a:extLst>
                    <a:ext uri="{9D8B030D-6E8A-4147-A177-3AD203B41FA5}">
                      <a16:colId xmlns:a16="http://schemas.microsoft.com/office/drawing/2014/main" val="281266393"/>
                    </a:ext>
                  </a:extLst>
                </a:gridCol>
                <a:gridCol w="874831">
                  <a:extLst>
                    <a:ext uri="{9D8B030D-6E8A-4147-A177-3AD203B41FA5}">
                      <a16:colId xmlns:a16="http://schemas.microsoft.com/office/drawing/2014/main" val="2188783931"/>
                    </a:ext>
                  </a:extLst>
                </a:gridCol>
                <a:gridCol w="874831">
                  <a:extLst>
                    <a:ext uri="{9D8B030D-6E8A-4147-A177-3AD203B41FA5}">
                      <a16:colId xmlns:a16="http://schemas.microsoft.com/office/drawing/2014/main" val="3685402531"/>
                    </a:ext>
                  </a:extLst>
                </a:gridCol>
                <a:gridCol w="874831">
                  <a:extLst>
                    <a:ext uri="{9D8B030D-6E8A-4147-A177-3AD203B41FA5}">
                      <a16:colId xmlns:a16="http://schemas.microsoft.com/office/drawing/2014/main" val="3450753377"/>
                    </a:ext>
                  </a:extLst>
                </a:gridCol>
                <a:gridCol w="874831">
                  <a:extLst>
                    <a:ext uri="{9D8B030D-6E8A-4147-A177-3AD203B41FA5}">
                      <a16:colId xmlns:a16="http://schemas.microsoft.com/office/drawing/2014/main" val="2077286929"/>
                    </a:ext>
                  </a:extLst>
                </a:gridCol>
              </a:tblGrid>
              <a:tr h="560549">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Precision</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Recall</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Spec</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b="1">
                          <a:effectLst/>
                          <a:latin typeface="Calibri" panose="020F0502020204030204" pitchFamily="34" charset="0"/>
                          <a:ea typeface="MS Mincho" panose="02020609040205080304" pitchFamily="49" charset="-128"/>
                          <a:cs typeface="Times New Roman" panose="02020603050405020304" pitchFamily="18" charset="0"/>
                        </a:rPr>
                        <a:t>F1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478483"/>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0.86364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0.985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0.52778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555892"/>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0.31169</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0.48</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0.735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0.37795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513462"/>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0.23913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0.22</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0.825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0.22917</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35841"/>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0.31765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0.54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0.71</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56731"/>
                  </a:ext>
                </a:extLst>
              </a:tr>
              <a:tr h="333660">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4</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0.3</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a:effectLst/>
                          <a:latin typeface="Calibri" panose="020F0502020204030204" pitchFamily="34" charset="0"/>
                          <a:ea typeface="MS Mincho" panose="02020609040205080304" pitchFamily="49" charset="-128"/>
                          <a:cs typeface="Times New Roman" panose="02020603050405020304" pitchFamily="18" charset="0"/>
                        </a:rPr>
                        <a:t>0.975</a:t>
                      </a:r>
                      <a:endParaRPr lang="es-PE"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5000"/>
                        </a:lnSpc>
                        <a:spcBef>
                          <a:spcPts val="0"/>
                        </a:spcBef>
                        <a:spcAft>
                          <a:spcPts val="0"/>
                        </a:spcAft>
                      </a:pPr>
                      <a:r>
                        <a:rPr lang="en-US" sz="1000" dirty="0">
                          <a:effectLst/>
                          <a:latin typeface="Calibri" panose="020F0502020204030204" pitchFamily="34" charset="0"/>
                          <a:ea typeface="MS Mincho" panose="02020609040205080304" pitchFamily="49" charset="-128"/>
                          <a:cs typeface="Times New Roman" panose="02020603050405020304" pitchFamily="18" charset="0"/>
                        </a:rPr>
                        <a:t>0.42857</a:t>
                      </a:r>
                      <a:endParaRPr lang="es-PE"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856315"/>
                  </a:ext>
                </a:extLst>
              </a:tr>
            </a:tbl>
          </a:graphicData>
        </a:graphic>
      </p:graphicFrame>
    </p:spTree>
    <p:extLst>
      <p:ext uri="{BB962C8B-B14F-4D97-AF65-F5344CB8AC3E}">
        <p14:creationId xmlns:p14="http://schemas.microsoft.com/office/powerpoint/2010/main" val="302809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Experimento – Entrenando el modelo </a:t>
            </a:r>
            <a:r>
              <a:rPr lang="es-PE" dirty="0" smtClean="0"/>
              <a:t>con data </a:t>
            </a:r>
            <a:r>
              <a:rPr lang="es-PE" dirty="0"/>
              <a:t>de </a:t>
            </a:r>
            <a:r>
              <a:rPr lang="es-PE" dirty="0" err="1" smtClean="0"/>
              <a:t>Kaggler</a:t>
            </a:r>
            <a:r>
              <a:rPr lang="es-PE" dirty="0" smtClean="0"/>
              <a:t> y Stanford.</a:t>
            </a:r>
            <a:endParaRPr lang="es-PE" dirty="0"/>
          </a:p>
        </p:txBody>
      </p:sp>
      <p:sp>
        <p:nvSpPr>
          <p:cNvPr id="3" name="Content Placeholder 2"/>
          <p:cNvSpPr>
            <a:spLocks noGrp="1"/>
          </p:cNvSpPr>
          <p:nvPr>
            <p:ph idx="1"/>
          </p:nvPr>
        </p:nvSpPr>
        <p:spPr>
          <a:xfrm>
            <a:off x="1484310" y="2666999"/>
            <a:ext cx="4769345" cy="3124201"/>
          </a:xfrm>
        </p:spPr>
        <p:txBody>
          <a:bodyPr/>
          <a:lstStyle/>
          <a:p>
            <a:r>
              <a:rPr lang="es-PE" dirty="0"/>
              <a:t>Datos de entrenamiento de </a:t>
            </a:r>
            <a:r>
              <a:rPr lang="es-PE" dirty="0" err="1"/>
              <a:t>kaggler</a:t>
            </a:r>
            <a:r>
              <a:rPr lang="es-PE" dirty="0"/>
              <a:t> </a:t>
            </a:r>
            <a:r>
              <a:rPr lang="es-PE" dirty="0" smtClean="0"/>
              <a:t>y Stanford</a:t>
            </a:r>
            <a:endParaRPr lang="es-PE" dirty="0"/>
          </a:p>
          <a:p>
            <a:r>
              <a:rPr lang="es-PE" dirty="0" smtClean="0"/>
              <a:t>19615 </a:t>
            </a:r>
            <a:r>
              <a:rPr lang="es-PE" dirty="0"/>
              <a:t>sentencias , </a:t>
            </a:r>
            <a:r>
              <a:rPr lang="es-PE" dirty="0" smtClean="0"/>
              <a:t>359593 </a:t>
            </a:r>
            <a:r>
              <a:rPr lang="es-PE" dirty="0"/>
              <a:t>frases</a:t>
            </a:r>
          </a:p>
          <a:p>
            <a:r>
              <a:rPr lang="es-ES" dirty="0"/>
              <a:t>Resultado evaluador </a:t>
            </a:r>
            <a:r>
              <a:rPr lang="es-ES" dirty="0" err="1"/>
              <a:t>Kaggler</a:t>
            </a:r>
            <a:r>
              <a:rPr lang="es-ES" dirty="0"/>
              <a:t>  </a:t>
            </a:r>
            <a:r>
              <a:rPr lang="es-ES" dirty="0" smtClean="0"/>
              <a:t>59.16%</a:t>
            </a:r>
            <a:endParaRPr lang="es-PE" dirty="0"/>
          </a:p>
          <a:p>
            <a:endParaRPr lang="es-PE" dirty="0"/>
          </a:p>
        </p:txBody>
      </p:sp>
    </p:spTree>
    <p:extLst>
      <p:ext uri="{BB962C8B-B14F-4D97-AF65-F5344CB8AC3E}">
        <p14:creationId xmlns:p14="http://schemas.microsoft.com/office/powerpoint/2010/main" val="57942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s-PE" dirty="0" smtClean="0"/>
              <a:t>Contexto</a:t>
            </a:r>
          </a:p>
          <a:p>
            <a:r>
              <a:rPr lang="es-PE" dirty="0" smtClean="0"/>
              <a:t>Experimento </a:t>
            </a:r>
            <a:endParaRPr lang="es-PE" dirty="0" smtClean="0"/>
          </a:p>
          <a:p>
            <a:r>
              <a:rPr lang="es-PE" dirty="0" smtClean="0"/>
              <a:t>Conclusiones</a:t>
            </a:r>
            <a:endParaRPr lang="es-PE" dirty="0"/>
          </a:p>
        </p:txBody>
      </p:sp>
    </p:spTree>
    <p:extLst>
      <p:ext uri="{BB962C8B-B14F-4D97-AF65-F5344CB8AC3E}">
        <p14:creationId xmlns:p14="http://schemas.microsoft.com/office/powerpoint/2010/main" val="31476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Conclusiones</a:t>
            </a:r>
            <a:endParaRPr lang="es-PE" dirty="0"/>
          </a:p>
        </p:txBody>
      </p:sp>
      <p:sp>
        <p:nvSpPr>
          <p:cNvPr id="3" name="Content Placeholder 2"/>
          <p:cNvSpPr>
            <a:spLocks noGrp="1"/>
          </p:cNvSpPr>
          <p:nvPr>
            <p:ph idx="1"/>
          </p:nvPr>
        </p:nvSpPr>
        <p:spPr/>
        <p:txBody>
          <a:bodyPr/>
          <a:lstStyle/>
          <a:p>
            <a:r>
              <a:rPr lang="es-PE" dirty="0" smtClean="0"/>
              <a:t>El modelo de aprendizaje basado en conceptos de Deep </a:t>
            </a:r>
            <a:r>
              <a:rPr lang="es-PE" dirty="0" err="1" smtClean="0"/>
              <a:t>Learning</a:t>
            </a:r>
            <a:r>
              <a:rPr lang="es-PE" dirty="0" smtClean="0"/>
              <a:t> es una alternativa viable para lidiar con la semántica de las expresiones del lenguaje natural, aunque el problema de obtener bases de datos con una adecuada exactitud es un aspecto crucial para mejorar los procesos de entrenamiento, en particular en el análisis de sentimientos.</a:t>
            </a:r>
          </a:p>
          <a:p>
            <a:endParaRPr lang="es-PE" dirty="0"/>
          </a:p>
        </p:txBody>
      </p:sp>
    </p:spTree>
    <p:extLst>
      <p:ext uri="{BB962C8B-B14F-4D97-AF65-F5344CB8AC3E}">
        <p14:creationId xmlns:p14="http://schemas.microsoft.com/office/powerpoint/2010/main" val="400542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Gracias</a:t>
            </a:r>
            <a:endParaRPr lang="es-PE" dirty="0"/>
          </a:p>
        </p:txBody>
      </p:sp>
      <p:sp>
        <p:nvSpPr>
          <p:cNvPr id="3" name="Content Placeholder 2"/>
          <p:cNvSpPr>
            <a:spLocks noGrp="1"/>
          </p:cNvSpPr>
          <p:nvPr>
            <p:ph idx="1"/>
          </p:nvPr>
        </p:nvSpPr>
        <p:spPr/>
        <p:txBody>
          <a:bodyPr/>
          <a:lstStyle/>
          <a:p>
            <a:endParaRPr lang="es-PE" dirty="0"/>
          </a:p>
        </p:txBody>
      </p:sp>
    </p:spTree>
    <p:extLst>
      <p:ext uri="{BB962C8B-B14F-4D97-AF65-F5344CB8AC3E}">
        <p14:creationId xmlns:p14="http://schemas.microsoft.com/office/powerpoint/2010/main" val="354129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Análisis de sentimientos</a:t>
            </a:r>
            <a:endParaRPr lang="es-PE" dirty="0"/>
          </a:p>
        </p:txBody>
      </p:sp>
      <p:sp>
        <p:nvSpPr>
          <p:cNvPr id="3" name="Content Placeholder 2"/>
          <p:cNvSpPr>
            <a:spLocks noGrp="1"/>
          </p:cNvSpPr>
          <p:nvPr>
            <p:ph idx="1"/>
          </p:nvPr>
        </p:nvSpPr>
        <p:spPr>
          <a:xfrm>
            <a:off x="1484310" y="2666999"/>
            <a:ext cx="10018713" cy="3944008"/>
          </a:xfrm>
        </p:spPr>
        <p:txBody>
          <a:bodyPr>
            <a:normAutofit fontScale="92500" lnSpcReduction="10000"/>
          </a:bodyPr>
          <a:lstStyle/>
          <a:p>
            <a:endParaRPr lang="es-PE" dirty="0" smtClean="0"/>
          </a:p>
          <a:p>
            <a:r>
              <a:rPr lang="es-PE" dirty="0" smtClean="0"/>
              <a:t>La gran cantidad de documentos digitales que no solo presentan información sino una opinión o interacción de usuarios sobre un tópico de interés, es el área de estudio del llamado análisis de sentimientos, que puede ser aprovechado en distintas áreas como la inteligencia de negocio. </a:t>
            </a:r>
          </a:p>
          <a:p>
            <a:r>
              <a:rPr lang="es-PE" dirty="0" smtClean="0"/>
              <a:t>Dentro el procesamiento de lenguaje natural, esta es un área de probada dificultad pues requiere entender la semántica las expresiones y no solo la existencia de términos (Bag of Word)</a:t>
            </a:r>
          </a:p>
          <a:p>
            <a:r>
              <a:rPr lang="es-ES" i="1" dirty="0"/>
              <a:t>“</a:t>
            </a:r>
            <a:r>
              <a:rPr lang="es-ES" i="1" dirty="0" err="1"/>
              <a:t>Product</a:t>
            </a:r>
            <a:r>
              <a:rPr lang="es-ES" i="1" dirty="0"/>
              <a:t> </a:t>
            </a:r>
            <a:r>
              <a:rPr lang="es-ES" i="1" dirty="0" err="1"/>
              <a:t>is</a:t>
            </a:r>
            <a:r>
              <a:rPr lang="es-ES" i="1" dirty="0"/>
              <a:t> </a:t>
            </a:r>
            <a:r>
              <a:rPr lang="es-ES" i="1" dirty="0" err="1"/>
              <a:t>good</a:t>
            </a:r>
            <a:r>
              <a:rPr lang="es-ES" i="1" dirty="0"/>
              <a:t>”, “</a:t>
            </a:r>
            <a:r>
              <a:rPr lang="es-ES" i="1" dirty="0" err="1"/>
              <a:t>Product</a:t>
            </a:r>
            <a:r>
              <a:rPr lang="es-ES" i="1" dirty="0"/>
              <a:t> </a:t>
            </a:r>
            <a:r>
              <a:rPr lang="es-ES" i="1" dirty="0" err="1"/>
              <a:t>is</a:t>
            </a:r>
            <a:r>
              <a:rPr lang="es-ES" i="1" dirty="0"/>
              <a:t> </a:t>
            </a:r>
            <a:r>
              <a:rPr lang="es-ES" i="1" dirty="0" err="1"/>
              <a:t>expensive</a:t>
            </a:r>
            <a:r>
              <a:rPr lang="es-ES" i="1" dirty="0"/>
              <a:t>”, “</a:t>
            </a:r>
            <a:r>
              <a:rPr lang="es-ES" i="1" dirty="0" err="1"/>
              <a:t>Product</a:t>
            </a:r>
            <a:r>
              <a:rPr lang="es-ES" i="1" dirty="0"/>
              <a:t> </a:t>
            </a:r>
            <a:r>
              <a:rPr lang="es-ES" i="1" dirty="0" err="1"/>
              <a:t>is</a:t>
            </a:r>
            <a:r>
              <a:rPr lang="es-ES" i="1" dirty="0"/>
              <a:t> </a:t>
            </a:r>
            <a:r>
              <a:rPr lang="es-ES" i="1" dirty="0" err="1"/>
              <a:t>good</a:t>
            </a:r>
            <a:r>
              <a:rPr lang="es-ES" i="1" dirty="0"/>
              <a:t> </a:t>
            </a:r>
            <a:r>
              <a:rPr lang="es-ES" i="1" dirty="0" err="1"/>
              <a:t>but</a:t>
            </a:r>
            <a:r>
              <a:rPr lang="es-ES" i="1" dirty="0"/>
              <a:t> </a:t>
            </a:r>
            <a:r>
              <a:rPr lang="es-ES" i="1" dirty="0" err="1"/>
              <a:t>expensive</a:t>
            </a:r>
            <a:r>
              <a:rPr lang="es-ES" i="1" dirty="0"/>
              <a:t>”</a:t>
            </a:r>
          </a:p>
          <a:p>
            <a:r>
              <a:rPr lang="es-ES" dirty="0" smtClean="0"/>
              <a:t>“</a:t>
            </a:r>
            <a:r>
              <a:rPr lang="es-ES" i="1" dirty="0" err="1"/>
              <a:t>How</a:t>
            </a:r>
            <a:r>
              <a:rPr lang="es-ES" i="1" dirty="0"/>
              <a:t> </a:t>
            </a:r>
            <a:r>
              <a:rPr lang="es-ES" i="1" dirty="0" err="1"/>
              <a:t>could</a:t>
            </a:r>
            <a:r>
              <a:rPr lang="es-ES" i="1" dirty="0"/>
              <a:t> </a:t>
            </a:r>
            <a:r>
              <a:rPr lang="es-ES" i="1" dirty="0" err="1"/>
              <a:t>anyone</a:t>
            </a:r>
            <a:r>
              <a:rPr lang="es-ES" i="1" dirty="0"/>
              <a:t> </a:t>
            </a:r>
            <a:r>
              <a:rPr lang="es-ES" i="1" dirty="0" err="1"/>
              <a:t>sit</a:t>
            </a:r>
            <a:r>
              <a:rPr lang="es-ES" i="1" dirty="0"/>
              <a:t> </a:t>
            </a:r>
            <a:r>
              <a:rPr lang="es-ES" i="1" dirty="0" err="1"/>
              <a:t>through</a:t>
            </a:r>
            <a:r>
              <a:rPr lang="es-ES" i="1" dirty="0"/>
              <a:t> </a:t>
            </a:r>
            <a:r>
              <a:rPr lang="es-ES" i="1" dirty="0" err="1"/>
              <a:t>this</a:t>
            </a:r>
            <a:r>
              <a:rPr lang="es-ES" i="1" dirty="0"/>
              <a:t> </a:t>
            </a:r>
            <a:r>
              <a:rPr lang="es-ES" i="1" dirty="0" err="1"/>
              <a:t>movie</a:t>
            </a:r>
            <a:r>
              <a:rPr lang="es-ES" i="1" dirty="0"/>
              <a:t>?”</a:t>
            </a:r>
            <a:endParaRPr lang="es-PE" dirty="0" smtClean="0"/>
          </a:p>
          <a:p>
            <a:endParaRPr lang="es-PE" dirty="0" smtClean="0"/>
          </a:p>
          <a:p>
            <a:endParaRPr lang="es-PE" dirty="0"/>
          </a:p>
        </p:txBody>
      </p:sp>
    </p:spTree>
    <p:extLst>
      <p:ext uri="{BB962C8B-B14F-4D97-AF65-F5344CB8AC3E}">
        <p14:creationId xmlns:p14="http://schemas.microsoft.com/office/powerpoint/2010/main" val="116906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Análisis de sentimientos</a:t>
            </a:r>
          </a:p>
        </p:txBody>
      </p:sp>
      <p:sp>
        <p:nvSpPr>
          <p:cNvPr id="3" name="Content Placeholder 2"/>
          <p:cNvSpPr>
            <a:spLocks noGrp="1"/>
          </p:cNvSpPr>
          <p:nvPr>
            <p:ph idx="1"/>
          </p:nvPr>
        </p:nvSpPr>
        <p:spPr>
          <a:xfrm>
            <a:off x="1484310" y="2028497"/>
            <a:ext cx="10018713" cy="3762703"/>
          </a:xfrm>
        </p:spPr>
        <p:txBody>
          <a:bodyPr/>
          <a:lstStyle/>
          <a:p>
            <a:r>
              <a:rPr lang="es-PE" dirty="0" smtClean="0"/>
              <a:t>Debido a la limitante de los modelos en manejar la semántica de las expresiones hasta el año 2012 la exactitud en el área se había mantenido alrededor del 80%, no pudiendo manejar la negación, el sarcasmo, conjugaciones y contraste de términos. </a:t>
            </a:r>
          </a:p>
          <a:p>
            <a:r>
              <a:rPr lang="es-PE" u="sng" dirty="0">
                <a:hlinkClick r:id="rId2"/>
              </a:rPr>
              <a:t>https://</a:t>
            </a:r>
            <a:r>
              <a:rPr lang="es-PE" u="sng" dirty="0" smtClean="0">
                <a:hlinkClick r:id="rId2"/>
              </a:rPr>
              <a:t>semantria.com/demo</a:t>
            </a:r>
            <a:endParaRPr lang="es-PE" u="sng" dirty="0" smtClean="0"/>
          </a:p>
          <a:p>
            <a:r>
              <a:rPr lang="en-US" dirty="0"/>
              <a:t>How could anyone sit through this movie?.</a:t>
            </a:r>
            <a:endParaRPr lang="es-PE" dirty="0" smtClean="0"/>
          </a:p>
          <a:p>
            <a:endParaRPr lang="es-PE" dirty="0"/>
          </a:p>
        </p:txBody>
      </p:sp>
    </p:spTree>
    <p:extLst>
      <p:ext uri="{BB962C8B-B14F-4D97-AF65-F5344CB8AC3E}">
        <p14:creationId xmlns:p14="http://schemas.microsoft.com/office/powerpoint/2010/main" val="223737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t>
            </a:r>
            <a:r>
              <a:rPr lang="es-PE" dirty="0" smtClean="0"/>
              <a:t>Trabajos previos</a:t>
            </a:r>
            <a:endParaRPr lang="es-PE" dirty="0"/>
          </a:p>
        </p:txBody>
      </p:sp>
      <p:sp>
        <p:nvSpPr>
          <p:cNvPr id="3" name="Content Placeholder 2"/>
          <p:cNvSpPr>
            <a:spLocks noGrp="1"/>
          </p:cNvSpPr>
          <p:nvPr>
            <p:ph idx="1"/>
          </p:nvPr>
        </p:nvSpPr>
        <p:spPr/>
        <p:txBody>
          <a:bodyPr>
            <a:normAutofit fontScale="92500" lnSpcReduction="20000"/>
          </a:bodyPr>
          <a:lstStyle/>
          <a:p>
            <a:r>
              <a:rPr lang="es-PE" dirty="0" smtClean="0"/>
              <a:t>Detección de tópicos para los documentos </a:t>
            </a:r>
            <a:r>
              <a:rPr lang="es-ES" dirty="0"/>
              <a:t>[</a:t>
            </a:r>
            <a:r>
              <a:rPr lang="es-ES" dirty="0" err="1"/>
              <a:t>Karlgren</a:t>
            </a:r>
            <a:r>
              <a:rPr lang="es-ES" dirty="0"/>
              <a:t>, 1994] [</a:t>
            </a:r>
            <a:r>
              <a:rPr lang="es-ES" dirty="0" err="1"/>
              <a:t>Kessler</a:t>
            </a:r>
            <a:r>
              <a:rPr lang="es-ES" dirty="0"/>
              <a:t>, 1997</a:t>
            </a:r>
            <a:r>
              <a:rPr lang="es-ES" dirty="0" smtClean="0"/>
              <a:t>]</a:t>
            </a:r>
          </a:p>
          <a:p>
            <a:r>
              <a:rPr lang="es-ES" dirty="0" smtClean="0"/>
              <a:t>Detección de la subjetividad u objetividad </a:t>
            </a:r>
            <a:r>
              <a:rPr lang="es-ES" dirty="0"/>
              <a:t>[</a:t>
            </a:r>
            <a:r>
              <a:rPr lang="es-ES" dirty="0" err="1"/>
              <a:t>Riloff</a:t>
            </a:r>
            <a:r>
              <a:rPr lang="es-ES" dirty="0"/>
              <a:t>, 2003</a:t>
            </a:r>
            <a:r>
              <a:rPr lang="es-ES" dirty="0" smtClean="0"/>
              <a:t>].</a:t>
            </a:r>
          </a:p>
          <a:p>
            <a:r>
              <a:rPr lang="es-ES" dirty="0" smtClean="0"/>
              <a:t>Semántica de las frases utilizando </a:t>
            </a:r>
            <a:r>
              <a:rPr lang="es-ES" dirty="0" err="1" smtClean="0"/>
              <a:t>euristicas</a:t>
            </a:r>
            <a:r>
              <a:rPr lang="es-ES" dirty="0" smtClean="0"/>
              <a:t> de lenguaje o sets de palabras preseleccionados </a:t>
            </a:r>
            <a:r>
              <a:rPr lang="es-ES" dirty="0"/>
              <a:t>[</a:t>
            </a:r>
            <a:r>
              <a:rPr lang="es-ES" dirty="0" err="1"/>
              <a:t>Hatzivassiloglou</a:t>
            </a:r>
            <a:r>
              <a:rPr lang="es-ES" dirty="0"/>
              <a:t>, 1997] [</a:t>
            </a:r>
            <a:r>
              <a:rPr lang="es-ES" dirty="0" err="1"/>
              <a:t>Turney</a:t>
            </a:r>
            <a:r>
              <a:rPr lang="es-ES" dirty="0"/>
              <a:t>, 2002] </a:t>
            </a:r>
            <a:endParaRPr lang="es-ES" dirty="0" smtClean="0"/>
          </a:p>
          <a:p>
            <a:r>
              <a:rPr lang="es-ES" dirty="0" smtClean="0"/>
              <a:t>Trabajos relacionados a obtener </a:t>
            </a:r>
            <a:r>
              <a:rPr lang="es-ES" dirty="0" err="1" smtClean="0"/>
              <a:t>Hyponyms</a:t>
            </a:r>
            <a:r>
              <a:rPr lang="es-ES" dirty="0" smtClean="0"/>
              <a:t> </a:t>
            </a:r>
            <a:r>
              <a:rPr lang="es-ES" dirty="0"/>
              <a:t>[</a:t>
            </a:r>
            <a:r>
              <a:rPr lang="es-ES" dirty="0" err="1"/>
              <a:t>Hearst</a:t>
            </a:r>
            <a:r>
              <a:rPr lang="es-ES" dirty="0"/>
              <a:t>, 1992</a:t>
            </a:r>
            <a:r>
              <a:rPr lang="es-ES" dirty="0" smtClean="0"/>
              <a:t>] y uso de lógica difusa para categorizar los documentos [</a:t>
            </a:r>
            <a:r>
              <a:rPr lang="es-ES" dirty="0" err="1"/>
              <a:t>Huettner</a:t>
            </a:r>
            <a:r>
              <a:rPr lang="es-ES" dirty="0"/>
              <a:t>, 2000</a:t>
            </a:r>
            <a:r>
              <a:rPr lang="es-ES" dirty="0" smtClean="0"/>
              <a:t>]</a:t>
            </a:r>
          </a:p>
          <a:p>
            <a:r>
              <a:rPr lang="es-ES" dirty="0" smtClean="0"/>
              <a:t>Trabajos sobre el análisis de sentimientos y polaridad de los documentos </a:t>
            </a:r>
            <a:r>
              <a:rPr lang="es-ES" dirty="0"/>
              <a:t>[</a:t>
            </a:r>
            <a:r>
              <a:rPr lang="es-ES" dirty="0" err="1"/>
              <a:t>Turney</a:t>
            </a:r>
            <a:r>
              <a:rPr lang="es-ES" dirty="0"/>
              <a:t>, 2002] </a:t>
            </a:r>
            <a:r>
              <a:rPr lang="es-ES" dirty="0" smtClean="0"/>
              <a:t>[</a:t>
            </a:r>
            <a:r>
              <a:rPr lang="es-ES" dirty="0"/>
              <a:t>Pang,2002].  </a:t>
            </a:r>
            <a:endParaRPr lang="es-PE" dirty="0"/>
          </a:p>
          <a:p>
            <a:endParaRPr lang="es-ES" dirty="0" smtClean="0"/>
          </a:p>
          <a:p>
            <a:endParaRPr lang="es-PE" dirty="0"/>
          </a:p>
        </p:txBody>
      </p:sp>
    </p:spTree>
    <p:extLst>
      <p:ext uri="{BB962C8B-B14F-4D97-AF65-F5344CB8AC3E}">
        <p14:creationId xmlns:p14="http://schemas.microsoft.com/office/powerpoint/2010/main" val="256138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Trabajos previos</a:t>
            </a:r>
          </a:p>
        </p:txBody>
      </p:sp>
      <p:sp>
        <p:nvSpPr>
          <p:cNvPr id="3" name="Content Placeholder 2"/>
          <p:cNvSpPr>
            <a:spLocks noGrp="1"/>
          </p:cNvSpPr>
          <p:nvPr>
            <p:ph idx="1"/>
          </p:nvPr>
        </p:nvSpPr>
        <p:spPr/>
        <p:txBody>
          <a:bodyPr>
            <a:normAutofit fontScale="92500"/>
          </a:bodyPr>
          <a:lstStyle/>
          <a:p>
            <a:r>
              <a:rPr lang="es-ES" dirty="0"/>
              <a:t>Según [</a:t>
            </a:r>
            <a:r>
              <a:rPr lang="es-ES" dirty="0" err="1"/>
              <a:t>Turney</a:t>
            </a:r>
            <a:r>
              <a:rPr lang="es-ES" dirty="0"/>
              <a:t>, 2010] los bajos resultados al momento de trabajar con esta complejidad, se dan por la imposibilidad de las estructuras computacionales de entender la semántica subyacente en el lenguaje </a:t>
            </a:r>
            <a:r>
              <a:rPr lang="es-ES" dirty="0" smtClean="0"/>
              <a:t>humano.</a:t>
            </a:r>
          </a:p>
          <a:p>
            <a:r>
              <a:rPr lang="es-ES" dirty="0"/>
              <a:t>Por lo que hay necesidad de encontrar modelos computacionales que puedan representar no solo la existencia de términos sino la relación entre los mismos como son los modelos de espacios de vectores (Vector </a:t>
            </a:r>
            <a:r>
              <a:rPr lang="es-ES" dirty="0" err="1"/>
              <a:t>Space</a:t>
            </a:r>
            <a:r>
              <a:rPr lang="es-ES" dirty="0"/>
              <a:t> </a:t>
            </a:r>
            <a:r>
              <a:rPr lang="es-ES" dirty="0" err="1"/>
              <a:t>Models</a:t>
            </a:r>
            <a:r>
              <a:rPr lang="es-ES" dirty="0" smtClean="0"/>
              <a:t>).</a:t>
            </a:r>
          </a:p>
          <a:p>
            <a:r>
              <a:rPr lang="es-ES" dirty="0" smtClean="0"/>
              <a:t>“</a:t>
            </a:r>
            <a:r>
              <a:rPr lang="es-ES" dirty="0" err="1" smtClean="0"/>
              <a:t>house</a:t>
            </a:r>
            <a:r>
              <a:rPr lang="es-ES" dirty="0" smtClean="0"/>
              <a:t> </a:t>
            </a:r>
            <a:r>
              <a:rPr lang="es-ES" dirty="0" err="1"/>
              <a:t>boat</a:t>
            </a:r>
            <a:r>
              <a:rPr lang="es-ES" dirty="0"/>
              <a:t>” y “</a:t>
            </a:r>
            <a:r>
              <a:rPr lang="es-ES" dirty="0" err="1"/>
              <a:t>boat</a:t>
            </a:r>
            <a:r>
              <a:rPr lang="es-ES" dirty="0"/>
              <a:t> </a:t>
            </a:r>
            <a:r>
              <a:rPr lang="es-ES" dirty="0" err="1"/>
              <a:t>house</a:t>
            </a:r>
            <a:r>
              <a:rPr lang="es-ES" dirty="0"/>
              <a:t>” porque en </a:t>
            </a:r>
            <a:r>
              <a:rPr lang="es-ES" dirty="0" smtClean="0"/>
              <a:t>algunos </a:t>
            </a:r>
            <a:r>
              <a:rPr lang="es-ES" dirty="0"/>
              <a:t>contextos el significado es distinto, aunque el vector resultante será el mismo [</a:t>
            </a:r>
            <a:r>
              <a:rPr lang="es-ES" dirty="0" err="1"/>
              <a:t>Socher</a:t>
            </a:r>
            <a:r>
              <a:rPr lang="es-ES" dirty="0"/>
              <a:t> 2012</a:t>
            </a:r>
            <a:r>
              <a:rPr lang="es-ES" dirty="0" smtClean="0"/>
              <a:t>].</a:t>
            </a:r>
            <a:endParaRPr lang="es-PE" dirty="0"/>
          </a:p>
        </p:txBody>
      </p:sp>
    </p:spTree>
    <p:extLst>
      <p:ext uri="{BB962C8B-B14F-4D97-AF65-F5344CB8AC3E}">
        <p14:creationId xmlns:p14="http://schemas.microsoft.com/office/powerpoint/2010/main" val="367044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Deep </a:t>
            </a:r>
            <a:r>
              <a:rPr lang="es-PE" dirty="0" err="1" smtClean="0"/>
              <a:t>Learning</a:t>
            </a:r>
            <a:endParaRPr lang="es-PE" dirty="0"/>
          </a:p>
        </p:txBody>
      </p:sp>
      <p:sp>
        <p:nvSpPr>
          <p:cNvPr id="3" name="Content Placeholder 2"/>
          <p:cNvSpPr>
            <a:spLocks noGrp="1"/>
          </p:cNvSpPr>
          <p:nvPr>
            <p:ph idx="1"/>
          </p:nvPr>
        </p:nvSpPr>
        <p:spPr/>
        <p:txBody>
          <a:bodyPr>
            <a:normAutofit/>
          </a:bodyPr>
          <a:lstStyle/>
          <a:p>
            <a:r>
              <a:rPr lang="es-ES" dirty="0"/>
              <a:t>Por esta necesidad y basados en estudios previos con respecto al uso de las redes neuronales recursivas [</a:t>
            </a:r>
            <a:r>
              <a:rPr lang="es-ES" dirty="0" err="1"/>
              <a:t>Socher</a:t>
            </a:r>
            <a:r>
              <a:rPr lang="es-ES" dirty="0"/>
              <a:t> 2012], es que se proponen mejoras en el área de análisis de sentimientos que utilizan la semántica de las expresiones, no solo unarias, sino que también hacen uso de la información de su composición. Siendo el uso de la técnica </a:t>
            </a:r>
            <a:r>
              <a:rPr lang="es-ES" dirty="0" err="1"/>
              <a:t>Recursive</a:t>
            </a:r>
            <a:r>
              <a:rPr lang="es-ES" dirty="0"/>
              <a:t> Neural Tensor Network (RNTN</a:t>
            </a:r>
            <a:r>
              <a:rPr lang="es-ES" dirty="0" smtClean="0"/>
              <a:t>)  </a:t>
            </a:r>
            <a:r>
              <a:rPr lang="es-ES" dirty="0"/>
              <a:t>la que mejor precisión obtiene en comparación a trabajos anteriores con redes neuronales recursivas y técnicas de aprendizaje del computador como </a:t>
            </a:r>
            <a:r>
              <a:rPr lang="es-ES" dirty="0" err="1"/>
              <a:t>Naive</a:t>
            </a:r>
            <a:r>
              <a:rPr lang="es-ES" dirty="0"/>
              <a:t> </a:t>
            </a:r>
            <a:r>
              <a:rPr lang="es-ES" dirty="0" err="1"/>
              <a:t>Bayes</a:t>
            </a:r>
            <a:r>
              <a:rPr lang="es-ES" dirty="0"/>
              <a:t> o </a:t>
            </a:r>
            <a:r>
              <a:rPr lang="es-ES" dirty="0" err="1"/>
              <a:t>Super</a:t>
            </a:r>
            <a:r>
              <a:rPr lang="es-ES" dirty="0"/>
              <a:t> Vector Machines [</a:t>
            </a:r>
            <a:r>
              <a:rPr lang="es-ES" dirty="0" err="1"/>
              <a:t>Socher</a:t>
            </a:r>
            <a:r>
              <a:rPr lang="es-ES" dirty="0"/>
              <a:t>, 2013].</a:t>
            </a:r>
            <a:endParaRPr lang="es-PE" dirty="0"/>
          </a:p>
          <a:p>
            <a:endParaRPr lang="es-PE" dirty="0"/>
          </a:p>
        </p:txBody>
      </p:sp>
    </p:spTree>
    <p:extLst>
      <p:ext uri="{BB962C8B-B14F-4D97-AF65-F5344CB8AC3E}">
        <p14:creationId xmlns:p14="http://schemas.microsoft.com/office/powerpoint/2010/main" val="16049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a:t>
            </a:r>
            <a:r>
              <a:rPr lang="es-PE" dirty="0" smtClean="0"/>
              <a:t>– </a:t>
            </a:r>
            <a:r>
              <a:rPr lang="es-PE" dirty="0" err="1" smtClean="0"/>
              <a:t>Recursive</a:t>
            </a:r>
            <a:r>
              <a:rPr lang="es-PE" dirty="0" smtClean="0"/>
              <a:t> Neural Tensor Network</a:t>
            </a:r>
            <a:endParaRPr lang="es-PE" dirty="0"/>
          </a:p>
        </p:txBody>
      </p:sp>
      <p:sp>
        <p:nvSpPr>
          <p:cNvPr id="3" name="Content Placeholder 2"/>
          <p:cNvSpPr>
            <a:spLocks noGrp="1"/>
          </p:cNvSpPr>
          <p:nvPr>
            <p:ph idx="1"/>
          </p:nvPr>
        </p:nvSpPr>
        <p:spPr>
          <a:xfrm>
            <a:off x="1484311" y="2666999"/>
            <a:ext cx="6429980" cy="3124201"/>
          </a:xfrm>
        </p:spPr>
        <p:txBody>
          <a:bodyPr/>
          <a:lstStyle/>
          <a:p>
            <a:r>
              <a:rPr lang="es-ES" dirty="0"/>
              <a:t>RNTN puede trabajar con vectores de cualquier tamaño, representando una frase mediante un vector y un árbol de expresiones, calculando los nodos superiores en base a los resultados de las hojas usando una función de </a:t>
            </a:r>
            <a:r>
              <a:rPr lang="es-ES" dirty="0" smtClean="0"/>
              <a:t>composición (Tensor). </a:t>
            </a:r>
            <a:endParaRPr lang="es-PE"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166537" y="2083348"/>
            <a:ext cx="3507576" cy="21457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96173" y="4361793"/>
            <a:ext cx="2848303" cy="2312275"/>
          </a:xfrm>
          <a:prstGeom prst="rect">
            <a:avLst/>
          </a:prstGeom>
          <a:noFill/>
          <a:ln>
            <a:noFill/>
          </a:ln>
        </p:spPr>
      </p:pic>
    </p:spTree>
    <p:extLst>
      <p:ext uri="{BB962C8B-B14F-4D97-AF65-F5344CB8AC3E}">
        <p14:creationId xmlns:p14="http://schemas.microsoft.com/office/powerpoint/2010/main" val="118123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t>
            </a:r>
            <a:r>
              <a:rPr lang="es-PE" dirty="0" err="1"/>
              <a:t>Recursive</a:t>
            </a:r>
            <a:r>
              <a:rPr lang="es-PE" dirty="0"/>
              <a:t> Neural Tensor Network</a:t>
            </a:r>
            <a:endParaRPr lang="es-PE" dirty="0"/>
          </a:p>
        </p:txBody>
      </p:sp>
      <p:sp>
        <p:nvSpPr>
          <p:cNvPr id="3" name="Content Placeholder 2"/>
          <p:cNvSpPr>
            <a:spLocks noGrp="1"/>
          </p:cNvSpPr>
          <p:nvPr>
            <p:ph idx="1"/>
          </p:nvPr>
        </p:nvSpPr>
        <p:spPr>
          <a:xfrm>
            <a:off x="1484311" y="2666999"/>
            <a:ext cx="5053124" cy="3124201"/>
          </a:xfrm>
        </p:spPr>
        <p:txBody>
          <a:bodyPr/>
          <a:lstStyle/>
          <a:p>
            <a:r>
              <a:rPr lang="es-ES" dirty="0"/>
              <a:t>[</a:t>
            </a:r>
            <a:r>
              <a:rPr lang="es-ES" dirty="0" err="1"/>
              <a:t>Socher</a:t>
            </a:r>
            <a:r>
              <a:rPr lang="es-ES" dirty="0"/>
              <a:t>, 2013</a:t>
            </a:r>
            <a:r>
              <a:rPr lang="es-ES" dirty="0" smtClean="0"/>
              <a:t>]</a:t>
            </a:r>
          </a:p>
          <a:p>
            <a:r>
              <a:rPr lang="es-ES" dirty="0" smtClean="0"/>
              <a:t>Buen desempeño también en expresiones de contraste X </a:t>
            </a:r>
            <a:r>
              <a:rPr lang="es-ES" dirty="0" err="1" smtClean="0"/>
              <a:t>but</a:t>
            </a:r>
            <a:r>
              <a:rPr lang="es-ES" dirty="0" smtClean="0"/>
              <a:t> Y</a:t>
            </a:r>
          </a:p>
          <a:p>
            <a:r>
              <a:rPr lang="es-ES" dirty="0" smtClean="0"/>
              <a:t>Expresiones de negación “</a:t>
            </a:r>
            <a:r>
              <a:rPr lang="es-ES" dirty="0" err="1" smtClean="0"/>
              <a:t>The</a:t>
            </a:r>
            <a:r>
              <a:rPr lang="es-ES" dirty="0" smtClean="0"/>
              <a:t> </a:t>
            </a:r>
            <a:r>
              <a:rPr lang="es-ES" dirty="0" err="1" smtClean="0"/>
              <a:t>movie</a:t>
            </a:r>
            <a:r>
              <a:rPr lang="es-ES" dirty="0" smtClean="0"/>
              <a:t> </a:t>
            </a:r>
            <a:r>
              <a:rPr lang="es-ES" dirty="0" err="1" smtClean="0"/>
              <a:t>was</a:t>
            </a:r>
            <a:r>
              <a:rPr lang="es-ES" dirty="0" smtClean="0"/>
              <a:t> </a:t>
            </a:r>
            <a:r>
              <a:rPr lang="es-ES" dirty="0" err="1" smtClean="0"/>
              <a:t>not</a:t>
            </a:r>
            <a:r>
              <a:rPr lang="es-ES" dirty="0" smtClean="0"/>
              <a:t> terrible”</a:t>
            </a:r>
            <a:endParaRPr lang="es-PE" dirty="0"/>
          </a:p>
          <a:p>
            <a:endParaRPr lang="es-PE"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00041" y="2587513"/>
            <a:ext cx="4913586" cy="3067051"/>
          </a:xfrm>
          <a:prstGeom prst="rect">
            <a:avLst/>
          </a:prstGeom>
          <a:noFill/>
          <a:ln>
            <a:noFill/>
          </a:ln>
        </p:spPr>
      </p:pic>
    </p:spTree>
    <p:extLst>
      <p:ext uri="{BB962C8B-B14F-4D97-AF65-F5344CB8AC3E}">
        <p14:creationId xmlns:p14="http://schemas.microsoft.com/office/powerpoint/2010/main" val="1640883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1023</TotalTime>
  <Words>1386</Words>
  <Application>Microsoft Office PowerPoint</Application>
  <PresentationFormat>Widescreen</PresentationFormat>
  <Paragraphs>440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MS Mincho</vt:lpstr>
      <vt:lpstr>Arial</vt:lpstr>
      <vt:lpstr>Calibri</vt:lpstr>
      <vt:lpstr>Corbel</vt:lpstr>
      <vt:lpstr>Times New Roman</vt:lpstr>
      <vt:lpstr>Parallax</vt:lpstr>
      <vt:lpstr>Análisis de sentimientos en reseñas de películas mediante el uso de recursive neural tensor networks.</vt:lpstr>
      <vt:lpstr>Agenda</vt:lpstr>
      <vt:lpstr>Contexto – Análisis de sentimientos</vt:lpstr>
      <vt:lpstr>Contexto – Análisis de sentimientos</vt:lpstr>
      <vt:lpstr>Contexto – Trabajos previos</vt:lpstr>
      <vt:lpstr>Contexto – Trabajos previos</vt:lpstr>
      <vt:lpstr>Contexto – Deep Learning</vt:lpstr>
      <vt:lpstr>Contexto – Recursive Neural Tensor Network</vt:lpstr>
      <vt:lpstr>Contexto – Recursive Neural Tensor Network</vt:lpstr>
      <vt:lpstr>Contexto – Stanford NLP Sentimental Analysis </vt:lpstr>
      <vt:lpstr>Experimento - Kaggle</vt:lpstr>
      <vt:lpstr>Experimentos - Kaggle</vt:lpstr>
      <vt:lpstr>Experimento – Utilizando el modelo proporcionado por la universidad de Stanford</vt:lpstr>
      <vt:lpstr>Experimento – Utilizando el modelo proporcionado por la universidad de Stanford Frases</vt:lpstr>
      <vt:lpstr>Experimento – Utilizando el modelo proporcionado por la universidad de Stanford Sentencias</vt:lpstr>
      <vt:lpstr>Experimento – Entrenando el modelo con data de Kaggler </vt:lpstr>
      <vt:lpstr>Experimento – Entrenando el modelo con data de Kaggler  Frases</vt:lpstr>
      <vt:lpstr>Experimento – Entrenando el modelo con data de Kaggler  Sentencias</vt:lpstr>
      <vt:lpstr>Experimento – Entrenando el modelo con data de Kaggler y Stanford.</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sentimientos en reseñas de películas mediante el uso de recursive neural tensor networks.</dc:title>
  <dc:creator>Gregory Cesar</dc:creator>
  <cp:lastModifiedBy>Gregory Cesar</cp:lastModifiedBy>
  <cp:revision>26</cp:revision>
  <dcterms:created xsi:type="dcterms:W3CDTF">2015-11-30T00:17:21Z</dcterms:created>
  <dcterms:modified xsi:type="dcterms:W3CDTF">2015-12-01T04:26:48Z</dcterms:modified>
</cp:coreProperties>
</file>