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3" r:id="rId7"/>
    <p:sldId id="278" r:id="rId8"/>
    <p:sldId id="266" r:id="rId9"/>
    <p:sldId id="267" r:id="rId10"/>
    <p:sldId id="268" r:id="rId11"/>
    <p:sldId id="273" r:id="rId12"/>
    <p:sldId id="259" r:id="rId13"/>
    <p:sldId id="269" r:id="rId14"/>
    <p:sldId id="264" r:id="rId15"/>
    <p:sldId id="274" r:id="rId16"/>
    <p:sldId id="275" r:id="rId17"/>
    <p:sldId id="265" r:id="rId18"/>
    <p:sldId id="276" r:id="rId19"/>
    <p:sldId id="277" r:id="rId20"/>
    <p:sldId id="270" r:id="rId21"/>
    <p:sldId id="279" r:id="rId22"/>
    <p:sldId id="280" r:id="rId23"/>
    <p:sldId id="271"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Tesis%20Maestria\GenerateData\KagglerDataProcess\KagglerDataProcess\bin\Debug\kaggler_train_sentences.t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a:t>Sentencias por sentimiento</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0"/>
          <c:order val="0"/>
          <c:tx>
            <c:strRef>
              <c:f>kaggler_train_sentences!$I$4</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kaggler_train_sentences!$H$5:$H$9</c:f>
              <c:numCache>
                <c:formatCode>General</c:formatCode>
                <c:ptCount val="5"/>
                <c:pt idx="0">
                  <c:v>0</c:v>
                </c:pt>
                <c:pt idx="1">
                  <c:v>1</c:v>
                </c:pt>
                <c:pt idx="2">
                  <c:v>2</c:v>
                </c:pt>
                <c:pt idx="3">
                  <c:v>3</c:v>
                </c:pt>
                <c:pt idx="4">
                  <c:v>4</c:v>
                </c:pt>
              </c:numCache>
            </c:numRef>
          </c:cat>
          <c:val>
            <c:numRef>
              <c:f>kaggler_train_sentences!$I$5:$I$9</c:f>
              <c:numCache>
                <c:formatCode>General</c:formatCode>
                <c:ptCount val="5"/>
                <c:pt idx="0">
                  <c:v>1072</c:v>
                </c:pt>
                <c:pt idx="1">
                  <c:v>2199</c:v>
                </c:pt>
                <c:pt idx="2">
                  <c:v>1655</c:v>
                </c:pt>
                <c:pt idx="3">
                  <c:v>2321</c:v>
                </c:pt>
                <c:pt idx="4">
                  <c:v>1280</c:v>
                </c:pt>
              </c:numCache>
            </c:numRef>
          </c:val>
          <c:extLst>
            <c:ext xmlns:c16="http://schemas.microsoft.com/office/drawing/2014/chart" uri="{C3380CC4-5D6E-409C-BE32-E72D297353CC}">
              <c16:uniqueId val="{00000000-C0E1-4F19-9E05-56BF1DF98FD1}"/>
            </c:ext>
          </c:extLst>
        </c:ser>
        <c:dLbls>
          <c:dLblPos val="outEnd"/>
          <c:showLegendKey val="0"/>
          <c:showVal val="1"/>
          <c:showCatName val="0"/>
          <c:showSerName val="0"/>
          <c:showPercent val="0"/>
          <c:showBubbleSize val="0"/>
        </c:dLbls>
        <c:gapWidth val="219"/>
        <c:overlap val="-27"/>
        <c:axId val="531297288"/>
        <c:axId val="531297944"/>
      </c:barChart>
      <c:catAx>
        <c:axId val="53129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531297944"/>
        <c:crosses val="autoZero"/>
        <c:auto val="1"/>
        <c:lblAlgn val="ctr"/>
        <c:lblOffset val="100"/>
        <c:noMultiLvlLbl val="0"/>
      </c:catAx>
      <c:valAx>
        <c:axId val="531297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531297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518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63067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60075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498392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162319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72950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34130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858610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92172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534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08254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88956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B73182-2C42-4AA8-891F-542F612085F1}"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45011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B73182-2C42-4AA8-891F-542F612085F1}"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414204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73182-2C42-4AA8-891F-542F612085F1}"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77527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39094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32789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73182-2C42-4AA8-891F-542F612085F1}" type="datetimeFigureOut">
              <a:rPr lang="en-US" smtClean="0"/>
              <a:t>11/30/2015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718B5-0CDB-4189-8B26-A92C95379D04}" type="slidenum">
              <a:rPr lang="en-US" smtClean="0"/>
              <a:t>‹#›</a:t>
            </a:fld>
            <a:endParaRPr lang="en-US"/>
          </a:p>
        </p:txBody>
      </p:sp>
    </p:spTree>
    <p:extLst>
      <p:ext uri="{BB962C8B-B14F-4D97-AF65-F5344CB8AC3E}">
        <p14:creationId xmlns:p14="http://schemas.microsoft.com/office/powerpoint/2010/main" val="18745074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mantria.com/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PE" b="1" dirty="0"/>
              <a:t>Análisis</a:t>
            </a:r>
            <a:r>
              <a:rPr lang="es-ES" b="1" dirty="0"/>
              <a:t> de sentimientos en reseñas de películas mediante el uso de </a:t>
            </a:r>
            <a:r>
              <a:rPr lang="es-ES" b="1" dirty="0" err="1"/>
              <a:t>recursive</a:t>
            </a:r>
            <a:r>
              <a:rPr lang="es-ES" b="1" dirty="0"/>
              <a:t> neural tensor </a:t>
            </a:r>
            <a:r>
              <a:rPr lang="es-ES" b="1" dirty="0" err="1"/>
              <a:t>networks</a:t>
            </a:r>
            <a:r>
              <a:rPr lang="es-ES" b="1" dirty="0" smtClean="0"/>
              <a:t>.</a:t>
            </a:r>
            <a:endParaRPr lang="en-US" dirty="0"/>
          </a:p>
        </p:txBody>
      </p:sp>
      <p:sp>
        <p:nvSpPr>
          <p:cNvPr id="3" name="Subtitle 2"/>
          <p:cNvSpPr>
            <a:spLocks noGrp="1"/>
          </p:cNvSpPr>
          <p:nvPr>
            <p:ph type="subTitle" idx="1"/>
          </p:nvPr>
        </p:nvSpPr>
        <p:spPr/>
        <p:txBody>
          <a:bodyPr/>
          <a:lstStyle/>
          <a:p>
            <a:r>
              <a:rPr lang="en-US" dirty="0" smtClean="0"/>
              <a:t>Gregory Cesar </a:t>
            </a:r>
            <a:r>
              <a:rPr lang="en-US" dirty="0" err="1" smtClean="0"/>
              <a:t>Valderrama</a:t>
            </a:r>
            <a:r>
              <a:rPr lang="en-US" dirty="0" smtClean="0"/>
              <a:t> </a:t>
            </a:r>
            <a:r>
              <a:rPr lang="en-US" dirty="0" err="1" smtClean="0"/>
              <a:t>Vilca</a:t>
            </a:r>
            <a:endParaRPr lang="en-US" dirty="0"/>
          </a:p>
        </p:txBody>
      </p:sp>
    </p:spTree>
    <p:extLst>
      <p:ext uri="{BB962C8B-B14F-4D97-AF65-F5344CB8AC3E}">
        <p14:creationId xmlns:p14="http://schemas.microsoft.com/office/powerpoint/2010/main" val="68328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t>
            </a:r>
            <a:r>
              <a:rPr lang="es-PE" dirty="0" err="1"/>
              <a:t>Recursive</a:t>
            </a:r>
            <a:r>
              <a:rPr lang="es-PE" dirty="0"/>
              <a:t> Neural Tensor Network</a:t>
            </a:r>
            <a:endParaRPr lang="es-PE" dirty="0"/>
          </a:p>
        </p:txBody>
      </p:sp>
      <p:sp>
        <p:nvSpPr>
          <p:cNvPr id="3" name="Content Placeholder 2"/>
          <p:cNvSpPr>
            <a:spLocks noGrp="1"/>
          </p:cNvSpPr>
          <p:nvPr>
            <p:ph idx="1"/>
          </p:nvPr>
        </p:nvSpPr>
        <p:spPr>
          <a:xfrm>
            <a:off x="1484311" y="2666999"/>
            <a:ext cx="5053124" cy="3124201"/>
          </a:xfrm>
        </p:spPr>
        <p:txBody>
          <a:bodyPr/>
          <a:lstStyle/>
          <a:p>
            <a:r>
              <a:rPr lang="es-ES" dirty="0"/>
              <a:t>[</a:t>
            </a:r>
            <a:r>
              <a:rPr lang="es-ES" dirty="0" err="1"/>
              <a:t>Socher</a:t>
            </a:r>
            <a:r>
              <a:rPr lang="es-ES" dirty="0"/>
              <a:t>, 2013</a:t>
            </a:r>
            <a:r>
              <a:rPr lang="es-ES" dirty="0" smtClean="0"/>
              <a:t>]</a:t>
            </a:r>
          </a:p>
          <a:p>
            <a:r>
              <a:rPr lang="es-ES" dirty="0" smtClean="0"/>
              <a:t>Buen desempeño también en expresiones de contraste X </a:t>
            </a:r>
            <a:r>
              <a:rPr lang="es-ES" dirty="0" err="1" smtClean="0"/>
              <a:t>but</a:t>
            </a:r>
            <a:r>
              <a:rPr lang="es-ES" dirty="0" smtClean="0"/>
              <a:t> Y</a:t>
            </a:r>
          </a:p>
          <a:p>
            <a:r>
              <a:rPr lang="es-ES" dirty="0" smtClean="0"/>
              <a:t>Expresiones de negación “</a:t>
            </a:r>
            <a:r>
              <a:rPr lang="es-ES" dirty="0" err="1" smtClean="0"/>
              <a:t>The</a:t>
            </a:r>
            <a:r>
              <a:rPr lang="es-ES" dirty="0" smtClean="0"/>
              <a:t> </a:t>
            </a:r>
            <a:r>
              <a:rPr lang="es-ES" dirty="0" err="1" smtClean="0"/>
              <a:t>movie</a:t>
            </a:r>
            <a:r>
              <a:rPr lang="es-ES" dirty="0" smtClean="0"/>
              <a:t> </a:t>
            </a:r>
            <a:r>
              <a:rPr lang="es-ES" dirty="0" err="1" smtClean="0"/>
              <a:t>was</a:t>
            </a:r>
            <a:r>
              <a:rPr lang="es-ES" dirty="0" smtClean="0"/>
              <a:t> </a:t>
            </a:r>
            <a:r>
              <a:rPr lang="es-ES" dirty="0" err="1" smtClean="0"/>
              <a:t>not</a:t>
            </a:r>
            <a:r>
              <a:rPr lang="es-ES" dirty="0" smtClean="0"/>
              <a:t> terrible”</a:t>
            </a:r>
            <a:endParaRPr lang="es-PE" dirty="0"/>
          </a:p>
          <a:p>
            <a:endParaRPr lang="es-PE"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00041" y="2587513"/>
            <a:ext cx="4913586" cy="3067051"/>
          </a:xfrm>
          <a:prstGeom prst="rect">
            <a:avLst/>
          </a:prstGeom>
          <a:noFill/>
          <a:ln>
            <a:noFill/>
          </a:ln>
        </p:spPr>
      </p:pic>
    </p:spTree>
    <p:extLst>
      <p:ext uri="{BB962C8B-B14F-4D97-AF65-F5344CB8AC3E}">
        <p14:creationId xmlns:p14="http://schemas.microsoft.com/office/powerpoint/2010/main" val="164088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Stanford NLP Sentimental </a:t>
            </a:r>
            <a:r>
              <a:rPr lang="es-PE" dirty="0" err="1" smtClean="0"/>
              <a:t>Analysis</a:t>
            </a:r>
            <a:r>
              <a:rPr lang="es-PE" dirty="0" smtClean="0"/>
              <a:t> </a:t>
            </a:r>
            <a:endParaRPr lang="es-PE" dirty="0"/>
          </a:p>
        </p:txBody>
      </p:sp>
      <p:sp>
        <p:nvSpPr>
          <p:cNvPr id="3" name="Content Placeholder 2"/>
          <p:cNvSpPr>
            <a:spLocks noGrp="1"/>
          </p:cNvSpPr>
          <p:nvPr>
            <p:ph idx="1"/>
          </p:nvPr>
        </p:nvSpPr>
        <p:spPr>
          <a:xfrm>
            <a:off x="1484311" y="2666999"/>
            <a:ext cx="6272324" cy="3124201"/>
          </a:xfrm>
        </p:spPr>
        <p:txBody>
          <a:bodyPr>
            <a:normAutofit fontScale="85000" lnSpcReduction="20000"/>
          </a:bodyPr>
          <a:lstStyle/>
          <a:p>
            <a:r>
              <a:rPr lang="es-PE" dirty="0" smtClean="0"/>
              <a:t>Necesitamos </a:t>
            </a:r>
            <a:r>
              <a:rPr lang="es-PE" dirty="0" err="1" smtClean="0"/>
              <a:t>parsear</a:t>
            </a:r>
            <a:r>
              <a:rPr lang="es-PE" dirty="0" smtClean="0"/>
              <a:t>, dividir , </a:t>
            </a:r>
            <a:r>
              <a:rPr lang="es-PE" dirty="0" err="1" smtClean="0"/>
              <a:t>tokenizar</a:t>
            </a:r>
            <a:r>
              <a:rPr lang="es-PE" dirty="0" smtClean="0"/>
              <a:t>  y anotar las frases objetivo</a:t>
            </a:r>
            <a:endParaRPr lang="es-PE" dirty="0" smtClean="0"/>
          </a:p>
          <a:p>
            <a:r>
              <a:rPr lang="es-PE" dirty="0" smtClean="0"/>
              <a:t>Para </a:t>
            </a:r>
            <a:r>
              <a:rPr lang="es-PE" dirty="0" smtClean="0"/>
              <a:t>tener un </a:t>
            </a:r>
            <a:r>
              <a:rPr lang="es-PE" dirty="0" smtClean="0"/>
              <a:t>set </a:t>
            </a:r>
            <a:r>
              <a:rPr lang="es-PE" dirty="0" smtClean="0"/>
              <a:t>de datos de entrenamiento es necesario llevar nuestras sentencias a una forma de representación conocida como </a:t>
            </a:r>
            <a:r>
              <a:rPr lang="es-PE" dirty="0" err="1" smtClean="0"/>
              <a:t>TreeBank</a:t>
            </a:r>
            <a:r>
              <a:rPr lang="es-PE" dirty="0" smtClean="0"/>
              <a:t> donde cada combinación  términos debe tener una categoría de sentimiento asignada.</a:t>
            </a:r>
            <a:endParaRPr lang="es-PE" dirty="0" smtClean="0"/>
          </a:p>
          <a:p>
            <a:r>
              <a:rPr lang="en-US" dirty="0"/>
              <a:t>“You could hate it for the same reason</a:t>
            </a:r>
            <a:r>
              <a:rPr lang="en-US" dirty="0" smtClean="0"/>
              <a:t>”</a:t>
            </a:r>
          </a:p>
          <a:p>
            <a:r>
              <a:rPr lang="en-US" dirty="0"/>
              <a:t>“(1 (1 You) (1 (0 (2 could) (1 (0 (0 hate) (1 it)) (2 (1 for) (2 (1 the) (2 (2 same) (2 reason)))))) (1 .)))”</a:t>
            </a:r>
            <a:endParaRPr lang="es-PE" dirty="0"/>
          </a:p>
          <a:p>
            <a:endParaRPr lang="es-PE" dirty="0"/>
          </a:p>
          <a:p>
            <a:endParaRPr lang="es-PE" dirty="0"/>
          </a:p>
        </p:txBody>
      </p:sp>
      <p:pic>
        <p:nvPicPr>
          <p:cNvPr id="4" name="Picture 3"/>
          <p:cNvPicPr>
            <a:picLocks noChangeAspect="1"/>
          </p:cNvPicPr>
          <p:nvPr/>
        </p:nvPicPr>
        <p:blipFill>
          <a:blip r:embed="rId2"/>
          <a:stretch>
            <a:fillRect/>
          </a:stretch>
        </p:blipFill>
        <p:spPr>
          <a:xfrm>
            <a:off x="7906322" y="2343807"/>
            <a:ext cx="4002382" cy="2438400"/>
          </a:xfrm>
          <a:prstGeom prst="rect">
            <a:avLst/>
          </a:prstGeom>
        </p:spPr>
      </p:pic>
    </p:spTree>
    <p:extLst>
      <p:ext uri="{BB962C8B-B14F-4D97-AF65-F5344CB8AC3E}">
        <p14:creationId xmlns:p14="http://schemas.microsoft.com/office/powerpoint/2010/main" val="417375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a:t>
            </a:r>
            <a:r>
              <a:rPr lang="es-PE" dirty="0" err="1" smtClean="0"/>
              <a:t>Kaggle</a:t>
            </a:r>
            <a:endParaRPr lang="es-PE" dirty="0"/>
          </a:p>
        </p:txBody>
      </p:sp>
      <p:sp>
        <p:nvSpPr>
          <p:cNvPr id="3" name="Content Placeholder 2"/>
          <p:cNvSpPr>
            <a:spLocks noGrp="1"/>
          </p:cNvSpPr>
          <p:nvPr>
            <p:ph idx="1"/>
          </p:nvPr>
        </p:nvSpPr>
        <p:spPr/>
        <p:txBody>
          <a:bodyPr>
            <a:normAutofit/>
          </a:bodyPr>
          <a:lstStyle/>
          <a:p>
            <a:r>
              <a:rPr lang="es-ES" dirty="0"/>
              <a:t>http://www.rottentomatoes.com/</a:t>
            </a:r>
            <a:endParaRPr lang="es-PE" dirty="0" smtClean="0"/>
          </a:p>
          <a:p>
            <a:r>
              <a:rPr lang="es-PE" dirty="0" smtClean="0"/>
              <a:t>Train –Data : 8530 sentencias, 156060 frases</a:t>
            </a:r>
          </a:p>
          <a:p>
            <a:pPr lvl="1"/>
            <a:r>
              <a:rPr lang="es-PE" dirty="0" smtClean="0"/>
              <a:t>0 negativo, 1 algo negativo, 2 normal , 3 bueno, 4 muy bueno </a:t>
            </a:r>
          </a:p>
          <a:p>
            <a:r>
              <a:rPr lang="es-PE" dirty="0" smtClean="0"/>
              <a:t>Test Data sin valor de sentimiento, evaluable en </a:t>
            </a:r>
            <a:r>
              <a:rPr lang="es-PE" dirty="0" err="1" smtClean="0"/>
              <a:t>Kaggle</a:t>
            </a:r>
            <a:endParaRPr lang="es-PE" dirty="0" smtClean="0"/>
          </a:p>
          <a:p>
            <a:pPr lvl="1"/>
            <a:r>
              <a:rPr lang="es-PE" dirty="0" smtClean="0"/>
              <a:t>3310 sentencias , 66291 frases</a:t>
            </a:r>
          </a:p>
          <a:p>
            <a:pPr lvl="1"/>
            <a:endParaRPr lang="es-PE" dirty="0" smtClean="0"/>
          </a:p>
        </p:txBody>
      </p:sp>
      <p:pic>
        <p:nvPicPr>
          <p:cNvPr id="5" name="Picture 4"/>
          <p:cNvPicPr>
            <a:picLocks noChangeAspect="1"/>
          </p:cNvPicPr>
          <p:nvPr/>
        </p:nvPicPr>
        <p:blipFill>
          <a:blip r:embed="rId2"/>
          <a:stretch>
            <a:fillRect/>
          </a:stretch>
        </p:blipFill>
        <p:spPr>
          <a:xfrm>
            <a:off x="9360251" y="3526221"/>
            <a:ext cx="1848481" cy="838200"/>
          </a:xfrm>
          <a:prstGeom prst="rect">
            <a:avLst/>
          </a:prstGeom>
        </p:spPr>
      </p:pic>
    </p:spTree>
    <p:extLst>
      <p:ext uri="{BB962C8B-B14F-4D97-AF65-F5344CB8AC3E}">
        <p14:creationId xmlns:p14="http://schemas.microsoft.com/office/powerpoint/2010/main" val="42655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Experimentos </a:t>
            </a:r>
            <a:r>
              <a:rPr lang="es-PE" dirty="0"/>
              <a:t>- </a:t>
            </a:r>
            <a:r>
              <a:rPr lang="es-PE" dirty="0" err="1"/>
              <a:t>Kaggle</a:t>
            </a:r>
            <a:endParaRPr lang="es-PE" dirty="0"/>
          </a:p>
        </p:txBody>
      </p:sp>
      <p:sp>
        <p:nvSpPr>
          <p:cNvPr id="3" name="Content Placeholder 2"/>
          <p:cNvSpPr>
            <a:spLocks noGrp="1"/>
          </p:cNvSpPr>
          <p:nvPr>
            <p:ph idx="1"/>
          </p:nvPr>
        </p:nvSpPr>
        <p:spPr>
          <a:xfrm>
            <a:off x="1484310" y="2666999"/>
            <a:ext cx="5368435" cy="3124201"/>
          </a:xfrm>
        </p:spPr>
        <p:txBody>
          <a:bodyPr/>
          <a:lstStyle/>
          <a:p>
            <a:r>
              <a:rPr lang="es-PE" dirty="0"/>
              <a:t>Para nuestro trabajo dividimos el </a:t>
            </a:r>
            <a:r>
              <a:rPr lang="es-PE" dirty="0" err="1"/>
              <a:t>train</a:t>
            </a:r>
            <a:r>
              <a:rPr lang="es-PE" dirty="0"/>
              <a:t> data de la siguiente manera</a:t>
            </a:r>
          </a:p>
          <a:p>
            <a:pPr lvl="1"/>
            <a:r>
              <a:rPr lang="es-PE" dirty="0"/>
              <a:t>250 sentencias (</a:t>
            </a:r>
            <a:r>
              <a:rPr lang="es-PE" dirty="0" err="1"/>
              <a:t>Dev</a:t>
            </a:r>
            <a:r>
              <a:rPr lang="es-PE" dirty="0"/>
              <a:t>)</a:t>
            </a:r>
          </a:p>
          <a:p>
            <a:pPr lvl="1"/>
            <a:r>
              <a:rPr lang="es-PE" dirty="0"/>
              <a:t>250 sentencias (Test)</a:t>
            </a:r>
          </a:p>
          <a:p>
            <a:pPr lvl="1"/>
            <a:r>
              <a:rPr lang="es-PE" dirty="0"/>
              <a:t>8030 Sentencias (Train)</a:t>
            </a:r>
          </a:p>
          <a:p>
            <a:endParaRPr lang="es-PE" dirty="0"/>
          </a:p>
        </p:txBody>
      </p:sp>
      <p:graphicFrame>
        <p:nvGraphicFramePr>
          <p:cNvPr id="4" name="Chart 3"/>
          <p:cNvGraphicFramePr>
            <a:graphicFrameLocks/>
          </p:cNvGraphicFramePr>
          <p:nvPr>
            <p:extLst>
              <p:ext uri="{D42A27DB-BD31-4B8C-83A1-F6EECF244321}">
                <p14:modId xmlns:p14="http://schemas.microsoft.com/office/powerpoint/2010/main" val="340303243"/>
              </p:ext>
            </p:extLst>
          </p:nvPr>
        </p:nvGraphicFramePr>
        <p:xfrm>
          <a:off x="7162250" y="285749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153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Utilizando el modelo proporcionado por la universidad de </a:t>
            </a:r>
            <a:r>
              <a:rPr lang="es-PE" dirty="0"/>
              <a:t>S</a:t>
            </a:r>
            <a:r>
              <a:rPr lang="es-PE" dirty="0" smtClean="0"/>
              <a:t>tanford</a:t>
            </a:r>
            <a:endParaRPr lang="es-PE" dirty="0"/>
          </a:p>
        </p:txBody>
      </p:sp>
      <p:sp>
        <p:nvSpPr>
          <p:cNvPr id="3" name="Content Placeholder 2"/>
          <p:cNvSpPr>
            <a:spLocks noGrp="1"/>
          </p:cNvSpPr>
          <p:nvPr>
            <p:ph idx="1"/>
          </p:nvPr>
        </p:nvSpPr>
        <p:spPr>
          <a:xfrm>
            <a:off x="1484310" y="2666999"/>
            <a:ext cx="4874449" cy="3124201"/>
          </a:xfrm>
        </p:spPr>
        <p:txBody>
          <a:bodyPr>
            <a:normAutofit lnSpcReduction="10000"/>
          </a:bodyPr>
          <a:lstStyle/>
          <a:p>
            <a:r>
              <a:rPr lang="es-PE" dirty="0" smtClean="0"/>
              <a:t>Datos de entrenamiento finamente categorizados</a:t>
            </a:r>
          </a:p>
          <a:p>
            <a:r>
              <a:rPr lang="es-PE" dirty="0" smtClean="0"/>
              <a:t>11585 sentencias , 215154 frases </a:t>
            </a:r>
          </a:p>
          <a:p>
            <a:r>
              <a:rPr lang="es-ES" i="1" dirty="0" smtClean="0"/>
              <a:t>“</a:t>
            </a:r>
            <a:r>
              <a:rPr lang="es-ES" i="1" dirty="0" err="1"/>
              <a:t>this</a:t>
            </a:r>
            <a:r>
              <a:rPr lang="es-ES" i="1" dirty="0"/>
              <a:t> </a:t>
            </a:r>
            <a:r>
              <a:rPr lang="es-ES" i="1" dirty="0" err="1"/>
              <a:t>is</a:t>
            </a:r>
            <a:r>
              <a:rPr lang="es-ES" i="1" dirty="0"/>
              <a:t> </a:t>
            </a:r>
            <a:r>
              <a:rPr lang="es-ES" i="1" dirty="0" err="1"/>
              <a:t>the</a:t>
            </a:r>
            <a:r>
              <a:rPr lang="es-ES" i="1" dirty="0"/>
              <a:t> </a:t>
            </a:r>
            <a:r>
              <a:rPr lang="es-ES" i="1" dirty="0" err="1"/>
              <a:t>opposite</a:t>
            </a:r>
            <a:r>
              <a:rPr lang="es-ES" i="1" dirty="0"/>
              <a:t> of a </a:t>
            </a:r>
            <a:r>
              <a:rPr lang="es-ES" i="1" dirty="0" err="1"/>
              <a:t>truly</a:t>
            </a:r>
            <a:r>
              <a:rPr lang="es-ES" i="1" dirty="0"/>
              <a:t> </a:t>
            </a:r>
            <a:r>
              <a:rPr lang="es-ES" i="1" dirty="0" err="1"/>
              <a:t>magical</a:t>
            </a:r>
            <a:r>
              <a:rPr lang="es-ES" i="1" dirty="0"/>
              <a:t> </a:t>
            </a:r>
            <a:r>
              <a:rPr lang="es-ES" i="1" dirty="0" err="1"/>
              <a:t>movie</a:t>
            </a:r>
            <a:r>
              <a:rPr lang="es-ES" i="1" dirty="0" smtClean="0"/>
              <a:t>.”</a:t>
            </a:r>
          </a:p>
          <a:p>
            <a:r>
              <a:rPr lang="es-ES" dirty="0"/>
              <a:t>Resultado </a:t>
            </a:r>
            <a:r>
              <a:rPr lang="es-ES" dirty="0" smtClean="0"/>
              <a:t>evaluador </a:t>
            </a:r>
            <a:r>
              <a:rPr lang="es-ES" dirty="0" err="1"/>
              <a:t>Kaggler</a:t>
            </a:r>
            <a:r>
              <a:rPr lang="es-ES" dirty="0"/>
              <a:t> </a:t>
            </a:r>
            <a:r>
              <a:rPr lang="es-ES" dirty="0" smtClean="0"/>
              <a:t> 64.5%</a:t>
            </a:r>
            <a:endParaRPr lang="es-PE" dirty="0"/>
          </a:p>
          <a:p>
            <a:endParaRPr lang="es-PE" dirty="0"/>
          </a:p>
        </p:txBody>
      </p:sp>
      <p:graphicFrame>
        <p:nvGraphicFramePr>
          <p:cNvPr id="7" name="Table 6"/>
          <p:cNvGraphicFramePr>
            <a:graphicFrameLocks noGrp="1"/>
          </p:cNvGraphicFramePr>
          <p:nvPr>
            <p:extLst>
              <p:ext uri="{D42A27DB-BD31-4B8C-83A1-F6EECF244321}">
                <p14:modId xmlns:p14="http://schemas.microsoft.com/office/powerpoint/2010/main" val="1508393503"/>
              </p:ext>
            </p:extLst>
          </p:nvPr>
        </p:nvGraphicFramePr>
        <p:xfrm>
          <a:off x="6657841" y="2438399"/>
          <a:ext cx="4078290" cy="1636060"/>
        </p:xfrm>
        <a:graphic>
          <a:graphicData uri="http://schemas.openxmlformats.org/drawingml/2006/table">
            <a:tbl>
              <a:tblPr/>
              <a:tblGrid>
                <a:gridCol w="1752653">
                  <a:extLst>
                    <a:ext uri="{9D8B030D-6E8A-4147-A177-3AD203B41FA5}">
                      <a16:colId xmlns:a16="http://schemas.microsoft.com/office/drawing/2014/main" val="3402749088"/>
                    </a:ext>
                  </a:extLst>
                </a:gridCol>
                <a:gridCol w="1196523">
                  <a:extLst>
                    <a:ext uri="{9D8B030D-6E8A-4147-A177-3AD203B41FA5}">
                      <a16:colId xmlns:a16="http://schemas.microsoft.com/office/drawing/2014/main" val="3233490860"/>
                    </a:ext>
                  </a:extLst>
                </a:gridCol>
                <a:gridCol w="1129114">
                  <a:extLst>
                    <a:ext uri="{9D8B030D-6E8A-4147-A177-3AD203B41FA5}">
                      <a16:colId xmlns:a16="http://schemas.microsoft.com/office/drawing/2014/main" val="1231564868"/>
                    </a:ext>
                  </a:extLst>
                </a:gridCol>
              </a:tblGrid>
              <a:tr h="327212">
                <a:tc>
                  <a:txBody>
                    <a:bodyPr/>
                    <a:lstStyle/>
                    <a:p>
                      <a:pPr algn="l" fontAlgn="b"/>
                      <a:r>
                        <a:rPr lang="es-PE" sz="1100" b="1"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100" b="1" i="0" u="none" strike="noStrike">
                          <a:solidFill>
                            <a:srgbClr val="000000"/>
                          </a:solidFill>
                          <a:effectLst/>
                          <a:latin typeface="Calibri" panose="020F0502020204030204" pitchFamily="34" charset="0"/>
                        </a:rPr>
                        <a:t>Frases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100" b="1" i="0" u="none" strike="noStrike">
                          <a:solidFill>
                            <a:srgbClr val="000000"/>
                          </a:solidFill>
                          <a:effectLst/>
                          <a:latin typeface="Calibri" panose="020F0502020204030204" pitchFamily="34" charset="0"/>
                        </a:rPr>
                        <a:t>Sentencias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756501"/>
                  </a:ext>
                </a:extLst>
              </a:tr>
              <a:tr h="327212">
                <a:tc>
                  <a:txBody>
                    <a:bodyPr/>
                    <a:lstStyle/>
                    <a:p>
                      <a:pPr algn="l" fontAlgn="b"/>
                      <a:r>
                        <a:rPr lang="es-PE" sz="1100" b="0" i="0" u="none" strike="noStrike" dirty="0">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8898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250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48043825"/>
                  </a:ext>
                </a:extLst>
              </a:tr>
              <a:tr h="327212">
                <a:tc>
                  <a:txBody>
                    <a:bodyPr/>
                    <a:lstStyle/>
                    <a:p>
                      <a:pPr algn="l" fontAlgn="b"/>
                      <a:r>
                        <a:rPr lang="es-PE" sz="1100" b="0" i="0" u="none" strike="noStrike">
                          <a:solidFill>
                            <a:srgbClr val="000000"/>
                          </a:solidFill>
                          <a:effectLst/>
                          <a:latin typeface="Calibri" panose="020F0502020204030204" pitchFamily="34" charset="0"/>
                        </a:rPr>
                        <a:t>Correctas</a:t>
                      </a:r>
                    </a:p>
                  </a:txBody>
                  <a:tcPr marL="9525" marR="9525" marT="9525" marB="0" anchor="b">
                    <a:lnL>
                      <a:noFill/>
                    </a:lnL>
                    <a:lnR>
                      <a:noFill/>
                    </a:lnR>
                    <a:lnT>
                      <a:noFill/>
                    </a:lnT>
                    <a:lnB>
                      <a:noFill/>
                    </a:lnB>
                  </a:tcPr>
                </a:tc>
                <a:tc>
                  <a:txBody>
                    <a:bodyPr/>
                    <a:lstStyle/>
                    <a:p>
                      <a:pPr algn="r" fontAlgn="b"/>
                      <a:r>
                        <a:rPr lang="es-PE" sz="1100" b="0" i="0" u="none" strike="noStrike">
                          <a:solidFill>
                            <a:srgbClr val="000000"/>
                          </a:solidFill>
                          <a:effectLst/>
                          <a:latin typeface="Calibri" panose="020F0502020204030204" pitchFamily="34" charset="0"/>
                        </a:rPr>
                        <a:t>4843</a:t>
                      </a:r>
                    </a:p>
                  </a:txBody>
                  <a:tcPr marL="9525" marR="9525" marT="9525" marB="0" anchor="b">
                    <a:lnL>
                      <a:noFill/>
                    </a:lnL>
                    <a:lnR>
                      <a:noFill/>
                    </a:lnR>
                    <a:lnT>
                      <a:noFill/>
                    </a:lnT>
                    <a:lnB>
                      <a:noFill/>
                    </a:lnB>
                  </a:tcPr>
                </a:tc>
                <a:tc>
                  <a:txBody>
                    <a:bodyPr/>
                    <a:lstStyle/>
                    <a:p>
                      <a:pPr algn="r" fontAlgn="b"/>
                      <a:r>
                        <a:rPr lang="es-PE" sz="11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a:noFill/>
                    </a:lnB>
                  </a:tcPr>
                </a:tc>
                <a:extLst>
                  <a:ext uri="{0D108BD9-81ED-4DB2-BD59-A6C34878D82A}">
                    <a16:rowId xmlns:a16="http://schemas.microsoft.com/office/drawing/2014/main" val="3386720443"/>
                  </a:ext>
                </a:extLst>
              </a:tr>
              <a:tr h="327212">
                <a:tc>
                  <a:txBody>
                    <a:bodyPr/>
                    <a:lstStyle/>
                    <a:p>
                      <a:pPr algn="l" fontAlgn="b"/>
                      <a:r>
                        <a:rPr lang="es-PE" sz="1100" b="0" i="0" u="none" strike="noStrike">
                          <a:solidFill>
                            <a:srgbClr val="000000"/>
                          </a:solidFill>
                          <a:effectLst/>
                          <a:latin typeface="Calibri" panose="020F0502020204030204" pitchFamily="34" charset="0"/>
                        </a:rPr>
                        <a:t>Incorrectas</a:t>
                      </a:r>
                    </a:p>
                  </a:txBody>
                  <a:tcPr marL="9525" marR="9525" marT="9525" marB="0" anchor="b">
                    <a:lnL>
                      <a:noFill/>
                    </a:lnL>
                    <a:lnR>
                      <a:noFill/>
                    </a:lnR>
                    <a:lnT>
                      <a:noFill/>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4055</a:t>
                      </a:r>
                    </a:p>
                  </a:txBody>
                  <a:tcPr marL="9525" marR="9525" marT="9525" marB="0" anchor="b">
                    <a:lnL>
                      <a:noFill/>
                    </a:lnL>
                    <a:lnR>
                      <a:noFill/>
                    </a:lnR>
                    <a:lnT>
                      <a:noFill/>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109</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452491323"/>
                  </a:ext>
                </a:extLst>
              </a:tr>
              <a:tr h="327212">
                <a:tc>
                  <a:txBody>
                    <a:bodyPr/>
                    <a:lstStyle/>
                    <a:p>
                      <a:pPr algn="l" fontAlgn="b"/>
                      <a:r>
                        <a:rPr lang="es-PE" sz="1100" b="0" i="0" u="none" strike="noStrike">
                          <a:solidFill>
                            <a:srgbClr val="000000"/>
                          </a:solidFill>
                          <a:effectLst/>
                          <a:latin typeface="Calibri" panose="020F0502020204030204" pitchFamily="34" charset="0"/>
                        </a:rPr>
                        <a:t>Exactitud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PE" sz="1100" b="0" i="0" u="none" strike="noStrike">
                          <a:solidFill>
                            <a:srgbClr val="000000"/>
                          </a:solidFill>
                          <a:effectLst/>
                          <a:latin typeface="Calibri" panose="020F0502020204030204" pitchFamily="34" charset="0"/>
                        </a:rPr>
                        <a:t>0.54428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PE" sz="1100" b="0" i="0" u="none" strike="noStrike" dirty="0">
                          <a:solidFill>
                            <a:srgbClr val="000000"/>
                          </a:solidFill>
                          <a:effectLst/>
                          <a:latin typeface="Calibri" panose="020F0502020204030204" pitchFamily="34" charset="0"/>
                        </a:rPr>
                        <a:t>0.564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080273"/>
                  </a:ext>
                </a:extLst>
              </a:tr>
            </a:tbl>
          </a:graphicData>
        </a:graphic>
      </p:graphicFrame>
      <p:sp>
        <p:nvSpPr>
          <p:cNvPr id="11" name="Rectangle 2"/>
          <p:cNvSpPr>
            <a:spLocks noChangeArrowheads="1"/>
          </p:cNvSpPr>
          <p:nvPr/>
        </p:nvSpPr>
        <p:spPr bwMode="auto">
          <a:xfrm>
            <a:off x="7227997" y="37210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3" name="Table 12"/>
          <p:cNvGraphicFramePr>
            <a:graphicFrameLocks noGrp="1"/>
          </p:cNvGraphicFramePr>
          <p:nvPr>
            <p:extLst>
              <p:ext uri="{D42A27DB-BD31-4B8C-83A1-F6EECF244321}">
                <p14:modId xmlns:p14="http://schemas.microsoft.com/office/powerpoint/2010/main" val="3157509168"/>
              </p:ext>
            </p:extLst>
          </p:nvPr>
        </p:nvGraphicFramePr>
        <p:xfrm>
          <a:off x="6657841" y="4229099"/>
          <a:ext cx="4239654" cy="1422248"/>
        </p:xfrm>
        <a:graphic>
          <a:graphicData uri="http://schemas.openxmlformats.org/drawingml/2006/table">
            <a:tbl>
              <a:tblPr firstRow="1" firstCol="1" bandRow="1"/>
              <a:tblGrid>
                <a:gridCol w="1822000">
                  <a:extLst>
                    <a:ext uri="{9D8B030D-6E8A-4147-A177-3AD203B41FA5}">
                      <a16:colId xmlns:a16="http://schemas.microsoft.com/office/drawing/2014/main" val="4136456804"/>
                    </a:ext>
                  </a:extLst>
                </a:gridCol>
                <a:gridCol w="1243865">
                  <a:extLst>
                    <a:ext uri="{9D8B030D-6E8A-4147-A177-3AD203B41FA5}">
                      <a16:colId xmlns:a16="http://schemas.microsoft.com/office/drawing/2014/main" val="3993283437"/>
                    </a:ext>
                  </a:extLst>
                </a:gridCol>
                <a:gridCol w="1173789">
                  <a:extLst>
                    <a:ext uri="{9D8B030D-6E8A-4147-A177-3AD203B41FA5}">
                      <a16:colId xmlns:a16="http://schemas.microsoft.com/office/drawing/2014/main" val="3803586812"/>
                    </a:ext>
                  </a:extLst>
                </a:gridCol>
              </a:tblGrid>
              <a:tr h="355562">
                <a:tc>
                  <a:txBody>
                    <a:bodyPr/>
                    <a:lstStyle/>
                    <a:p>
                      <a:pPr marL="0" marR="0" algn="just">
                        <a:lnSpc>
                          <a:spcPct val="105000"/>
                        </a:lnSpc>
                        <a:spcBef>
                          <a:spcPts val="0"/>
                        </a:spcBef>
                        <a:spcAft>
                          <a:spcPts val="0"/>
                        </a:spcAft>
                      </a:pPr>
                      <a:r>
                        <a:rPr lang="es-PE" sz="1100" b="1" dirty="0">
                          <a:effectLst/>
                          <a:latin typeface="Calibri" panose="020F050202020403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b="1">
                          <a:effectLst/>
                          <a:latin typeface="Calibri" panose="020F0502020204030204" pitchFamily="34" charset="0"/>
                          <a:ea typeface="MS Mincho" panose="02020609040205080304" pitchFamily="49" charset="-128"/>
                          <a:cs typeface="Times New Roman" panose="02020603050405020304" pitchFamily="18" charset="0"/>
                        </a:rPr>
                        <a:t>Frase</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b="1">
                          <a:effectLst/>
                          <a:latin typeface="Calibri" panose="020F0502020204030204" pitchFamily="34" charset="0"/>
                          <a:ea typeface="MS Mincho" panose="02020609040205080304" pitchFamily="49" charset="-128"/>
                          <a:cs typeface="Times New Roman" panose="02020603050405020304" pitchFamily="18" charset="0"/>
                        </a:rPr>
                        <a:t>Sentencia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256012"/>
                  </a:ext>
                </a:extLst>
              </a:tr>
              <a:tr h="355562">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Exactitud Negativa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0.372148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276024"/>
                  </a:ext>
                </a:extLst>
              </a:tr>
              <a:tr h="355562">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Exactitud Positiva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0.440451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024607"/>
                  </a:ext>
                </a:extLst>
              </a:tr>
              <a:tr h="355562">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Promedio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0.408178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dirty="0">
                          <a:effectLst/>
                          <a:latin typeface="Calibri" panose="020F0502020204030204" pitchFamily="34" charset="0"/>
                          <a:ea typeface="MS Mincho" panose="02020609040205080304" pitchFamily="49" charset="-128"/>
                          <a:cs typeface="Times New Roman" panose="02020603050405020304" pitchFamily="18" charset="0"/>
                        </a:rPr>
                        <a:t>0.93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507920"/>
                  </a:ext>
                </a:extLst>
              </a:tr>
            </a:tbl>
          </a:graphicData>
        </a:graphic>
      </p:graphicFrame>
      <p:pic>
        <p:nvPicPr>
          <p:cNvPr id="15" name="Picture 14"/>
          <p:cNvPicPr>
            <a:picLocks noChangeAspect="1"/>
          </p:cNvPicPr>
          <p:nvPr/>
        </p:nvPicPr>
        <p:blipFill>
          <a:blip r:embed="rId2"/>
          <a:stretch>
            <a:fillRect/>
          </a:stretch>
        </p:blipFill>
        <p:spPr>
          <a:xfrm>
            <a:off x="3140074" y="6036162"/>
            <a:ext cx="8362950" cy="514350"/>
          </a:xfrm>
          <a:prstGeom prst="rect">
            <a:avLst/>
          </a:prstGeom>
        </p:spPr>
      </p:pic>
    </p:spTree>
    <p:extLst>
      <p:ext uri="{BB962C8B-B14F-4D97-AF65-F5344CB8AC3E}">
        <p14:creationId xmlns:p14="http://schemas.microsoft.com/office/powerpoint/2010/main" val="66122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Utilizando el modelo proporcionado por la universidad de </a:t>
            </a:r>
            <a:r>
              <a:rPr lang="es-PE" dirty="0" smtClean="0"/>
              <a:t>Stanford</a:t>
            </a:r>
            <a:br>
              <a:rPr lang="es-PE" dirty="0" smtClean="0"/>
            </a:br>
            <a:r>
              <a:rPr lang="es-PE" dirty="0" smtClean="0"/>
              <a:t>Frases</a:t>
            </a:r>
            <a:endParaRPr lang="es-PE" dirty="0"/>
          </a:p>
        </p:txBody>
      </p:sp>
      <p:graphicFrame>
        <p:nvGraphicFramePr>
          <p:cNvPr id="4" name="Table 3"/>
          <p:cNvGraphicFramePr>
            <a:graphicFrameLocks noGrp="1"/>
          </p:cNvGraphicFramePr>
          <p:nvPr>
            <p:extLst>
              <p:ext uri="{D42A27DB-BD31-4B8C-83A1-F6EECF244321}">
                <p14:modId xmlns:p14="http://schemas.microsoft.com/office/powerpoint/2010/main" val="347181634"/>
              </p:ext>
            </p:extLst>
          </p:nvPr>
        </p:nvGraphicFramePr>
        <p:xfrm>
          <a:off x="7794624" y="2438399"/>
          <a:ext cx="3708400" cy="1760728"/>
        </p:xfrm>
        <a:graphic>
          <a:graphicData uri="http://schemas.openxmlformats.org/drawingml/2006/table">
            <a:tbl>
              <a:tblPr firstRow="1" firstCol="1" bandRow="1"/>
              <a:tblGrid>
                <a:gridCol w="736600">
                  <a:extLst>
                    <a:ext uri="{9D8B030D-6E8A-4147-A177-3AD203B41FA5}">
                      <a16:colId xmlns:a16="http://schemas.microsoft.com/office/drawing/2014/main" val="1460264599"/>
                    </a:ext>
                  </a:extLst>
                </a:gridCol>
                <a:gridCol w="901700">
                  <a:extLst>
                    <a:ext uri="{9D8B030D-6E8A-4147-A177-3AD203B41FA5}">
                      <a16:colId xmlns:a16="http://schemas.microsoft.com/office/drawing/2014/main" val="3440493955"/>
                    </a:ext>
                  </a:extLst>
                </a:gridCol>
                <a:gridCol w="850900">
                  <a:extLst>
                    <a:ext uri="{9D8B030D-6E8A-4147-A177-3AD203B41FA5}">
                      <a16:colId xmlns:a16="http://schemas.microsoft.com/office/drawing/2014/main" val="3069130660"/>
                    </a:ext>
                  </a:extLst>
                </a:gridCol>
                <a:gridCol w="609600">
                  <a:extLst>
                    <a:ext uri="{9D8B030D-6E8A-4147-A177-3AD203B41FA5}">
                      <a16:colId xmlns:a16="http://schemas.microsoft.com/office/drawing/2014/main" val="3575248112"/>
                    </a:ext>
                  </a:extLst>
                </a:gridCol>
                <a:gridCol w="609600">
                  <a:extLst>
                    <a:ext uri="{9D8B030D-6E8A-4147-A177-3AD203B41FA5}">
                      <a16:colId xmlns:a16="http://schemas.microsoft.com/office/drawing/2014/main" val="273082259"/>
                    </a:ext>
                  </a:extLst>
                </a:gridCol>
              </a:tblGrid>
              <a:tr h="190500">
                <a:tc>
                  <a:txBody>
                    <a:bodyPr/>
                    <a:lstStyle/>
                    <a:p>
                      <a:pPr marL="0" marR="0" algn="just">
                        <a:lnSpc>
                          <a:spcPct val="105000"/>
                        </a:lnSpc>
                        <a:spcBef>
                          <a:spcPts val="0"/>
                        </a:spcBef>
                        <a:spcAft>
                          <a:spcPts val="0"/>
                        </a:spcAft>
                      </a:pPr>
                      <a:r>
                        <a:rPr lang="en-US" sz="1100" b="1" dirty="0">
                          <a:effectLst/>
                          <a:latin typeface="Calibri" panose="020F050202020403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568764"/>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0.73418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0.05888,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0.99735,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0.10902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3637219"/>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0.59592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0.41297,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0.94061,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0.48786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006842"/>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0.50927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0.89767,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0.43439,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0.64986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235744"/>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0.6311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0.47138,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0.53967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503093"/>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0.69231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0.13636,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0.99184,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0.22785</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2234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39175045"/>
              </p:ext>
            </p:extLst>
          </p:nvPr>
        </p:nvGraphicFramePr>
        <p:xfrm>
          <a:off x="1630442" y="2438396"/>
          <a:ext cx="5737309" cy="2364831"/>
        </p:xfrm>
        <a:graphic>
          <a:graphicData uri="http://schemas.openxmlformats.org/drawingml/2006/table">
            <a:tbl>
              <a:tblPr firstRow="1" firstCol="1" bandRow="1"/>
              <a:tblGrid>
                <a:gridCol w="993534">
                  <a:extLst>
                    <a:ext uri="{9D8B030D-6E8A-4147-A177-3AD203B41FA5}">
                      <a16:colId xmlns:a16="http://schemas.microsoft.com/office/drawing/2014/main" val="3974492558"/>
                    </a:ext>
                  </a:extLst>
                </a:gridCol>
                <a:gridCol w="937560">
                  <a:extLst>
                    <a:ext uri="{9D8B030D-6E8A-4147-A177-3AD203B41FA5}">
                      <a16:colId xmlns:a16="http://schemas.microsoft.com/office/drawing/2014/main" val="1710790365"/>
                    </a:ext>
                  </a:extLst>
                </a:gridCol>
                <a:gridCol w="671685">
                  <a:extLst>
                    <a:ext uri="{9D8B030D-6E8A-4147-A177-3AD203B41FA5}">
                      <a16:colId xmlns:a16="http://schemas.microsoft.com/office/drawing/2014/main" val="4033838981"/>
                    </a:ext>
                  </a:extLst>
                </a:gridCol>
                <a:gridCol w="671685">
                  <a:extLst>
                    <a:ext uri="{9D8B030D-6E8A-4147-A177-3AD203B41FA5}">
                      <a16:colId xmlns:a16="http://schemas.microsoft.com/office/drawing/2014/main" val="3399855619"/>
                    </a:ext>
                  </a:extLst>
                </a:gridCol>
                <a:gridCol w="671685">
                  <a:extLst>
                    <a:ext uri="{9D8B030D-6E8A-4147-A177-3AD203B41FA5}">
                      <a16:colId xmlns:a16="http://schemas.microsoft.com/office/drawing/2014/main" val="3076102486"/>
                    </a:ext>
                  </a:extLst>
                </a:gridCol>
                <a:gridCol w="671685">
                  <a:extLst>
                    <a:ext uri="{9D8B030D-6E8A-4147-A177-3AD203B41FA5}">
                      <a16:colId xmlns:a16="http://schemas.microsoft.com/office/drawing/2014/main" val="1230525553"/>
                    </a:ext>
                  </a:extLst>
                </a:gridCol>
                <a:gridCol w="1119475">
                  <a:extLst>
                    <a:ext uri="{9D8B030D-6E8A-4147-A177-3AD203B41FA5}">
                      <a16:colId xmlns:a16="http://schemas.microsoft.com/office/drawing/2014/main" val="3615666622"/>
                    </a:ext>
                  </a:extLst>
                </a:gridCol>
              </a:tblGrid>
              <a:tr h="337833">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Marg. (Guess)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278013"/>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79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627482"/>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230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643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162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1079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858795"/>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662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3158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868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6201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468506"/>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187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840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221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1331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498011"/>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144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208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048050"/>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Marg. (Gold)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1557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3518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1782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1056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5558287"/>
                  </a:ext>
                </a:extLst>
              </a:tr>
            </a:tbl>
          </a:graphicData>
        </a:graphic>
      </p:graphicFrame>
    </p:spTree>
    <p:extLst>
      <p:ext uri="{BB962C8B-B14F-4D97-AF65-F5344CB8AC3E}">
        <p14:creationId xmlns:p14="http://schemas.microsoft.com/office/powerpoint/2010/main" val="83068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Utilizando el modelo proporcionado por la universidad de Stanford</a:t>
            </a:r>
            <a:br>
              <a:rPr lang="es-PE" dirty="0"/>
            </a:br>
            <a:r>
              <a:rPr lang="es-PE" dirty="0" smtClean="0"/>
              <a:t>Sentencias</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336651408"/>
              </p:ext>
            </p:extLst>
          </p:nvPr>
        </p:nvGraphicFramePr>
        <p:xfrm>
          <a:off x="1316229" y="2605908"/>
          <a:ext cx="5893868" cy="1671803"/>
        </p:xfrm>
        <a:graphic>
          <a:graphicData uri="http://schemas.openxmlformats.org/drawingml/2006/table">
            <a:tbl>
              <a:tblPr firstRow="1" firstCol="1" bandRow="1"/>
              <a:tblGrid>
                <a:gridCol w="966431">
                  <a:extLst>
                    <a:ext uri="{9D8B030D-6E8A-4147-A177-3AD203B41FA5}">
                      <a16:colId xmlns:a16="http://schemas.microsoft.com/office/drawing/2014/main" val="3138071542"/>
                    </a:ext>
                  </a:extLst>
                </a:gridCol>
                <a:gridCol w="966431">
                  <a:extLst>
                    <a:ext uri="{9D8B030D-6E8A-4147-A177-3AD203B41FA5}">
                      <a16:colId xmlns:a16="http://schemas.microsoft.com/office/drawing/2014/main" val="2549484092"/>
                    </a:ext>
                  </a:extLst>
                </a:gridCol>
                <a:gridCol w="911984">
                  <a:extLst>
                    <a:ext uri="{9D8B030D-6E8A-4147-A177-3AD203B41FA5}">
                      <a16:colId xmlns:a16="http://schemas.microsoft.com/office/drawing/2014/main" val="3667625818"/>
                    </a:ext>
                  </a:extLst>
                </a:gridCol>
                <a:gridCol w="653362">
                  <a:extLst>
                    <a:ext uri="{9D8B030D-6E8A-4147-A177-3AD203B41FA5}">
                      <a16:colId xmlns:a16="http://schemas.microsoft.com/office/drawing/2014/main" val="3438318576"/>
                    </a:ext>
                  </a:extLst>
                </a:gridCol>
                <a:gridCol w="653362">
                  <a:extLst>
                    <a:ext uri="{9D8B030D-6E8A-4147-A177-3AD203B41FA5}">
                      <a16:colId xmlns:a16="http://schemas.microsoft.com/office/drawing/2014/main" val="619981929"/>
                    </a:ext>
                  </a:extLst>
                </a:gridCol>
                <a:gridCol w="653362">
                  <a:extLst>
                    <a:ext uri="{9D8B030D-6E8A-4147-A177-3AD203B41FA5}">
                      <a16:colId xmlns:a16="http://schemas.microsoft.com/office/drawing/2014/main" val="1645565611"/>
                    </a:ext>
                  </a:extLst>
                </a:gridCol>
                <a:gridCol w="1088936">
                  <a:extLst>
                    <a:ext uri="{9D8B030D-6E8A-4147-A177-3AD203B41FA5}">
                      <a16:colId xmlns:a16="http://schemas.microsoft.com/office/drawing/2014/main" val="518422095"/>
                    </a:ext>
                  </a:extLst>
                </a:gridCol>
              </a:tblGrid>
              <a:tr h="238829">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Marg. (Guess)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634775"/>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60492"/>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101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829464"/>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137517"/>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239903"/>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573152"/>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022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4724347"/>
              </p:ext>
            </p:extLst>
          </p:nvPr>
        </p:nvGraphicFramePr>
        <p:xfrm>
          <a:off x="7426242" y="2605908"/>
          <a:ext cx="4076781" cy="1577208"/>
        </p:xfrm>
        <a:graphic>
          <a:graphicData uri="http://schemas.openxmlformats.org/drawingml/2006/table">
            <a:tbl>
              <a:tblPr firstRow="1" firstCol="1" bandRow="1"/>
              <a:tblGrid>
                <a:gridCol w="949021">
                  <a:extLst>
                    <a:ext uri="{9D8B030D-6E8A-4147-A177-3AD203B41FA5}">
                      <a16:colId xmlns:a16="http://schemas.microsoft.com/office/drawing/2014/main" val="2698976336"/>
                    </a:ext>
                  </a:extLst>
                </a:gridCol>
                <a:gridCol w="949021">
                  <a:extLst>
                    <a:ext uri="{9D8B030D-6E8A-4147-A177-3AD203B41FA5}">
                      <a16:colId xmlns:a16="http://schemas.microsoft.com/office/drawing/2014/main" val="1982282173"/>
                    </a:ext>
                  </a:extLst>
                </a:gridCol>
                <a:gridCol w="895555">
                  <a:extLst>
                    <a:ext uri="{9D8B030D-6E8A-4147-A177-3AD203B41FA5}">
                      <a16:colId xmlns:a16="http://schemas.microsoft.com/office/drawing/2014/main" val="2409488657"/>
                    </a:ext>
                  </a:extLst>
                </a:gridCol>
                <a:gridCol w="641592">
                  <a:extLst>
                    <a:ext uri="{9D8B030D-6E8A-4147-A177-3AD203B41FA5}">
                      <a16:colId xmlns:a16="http://schemas.microsoft.com/office/drawing/2014/main" val="2251259454"/>
                    </a:ext>
                  </a:extLst>
                </a:gridCol>
                <a:gridCol w="641592">
                  <a:extLst>
                    <a:ext uri="{9D8B030D-6E8A-4147-A177-3AD203B41FA5}">
                      <a16:colId xmlns:a16="http://schemas.microsoft.com/office/drawing/2014/main" val="3730601073"/>
                    </a:ext>
                  </a:extLst>
                </a:gridCol>
              </a:tblGrid>
              <a:tr h="262868">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919336"/>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0.78571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0.34375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262923"/>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0.41584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0.705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0.55629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893203"/>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0.82609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0.52055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185811"/>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0.5122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0.63636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925414"/>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0.9</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0.675</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300500"/>
                  </a:ext>
                </a:extLst>
              </a:tr>
            </a:tbl>
          </a:graphicData>
        </a:graphic>
      </p:graphicFrame>
    </p:spTree>
    <p:extLst>
      <p:ext uri="{BB962C8B-B14F-4D97-AF65-F5344CB8AC3E}">
        <p14:creationId xmlns:p14="http://schemas.microsoft.com/office/powerpoint/2010/main" val="199440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Entrenando el modelo con data de </a:t>
            </a:r>
            <a:r>
              <a:rPr lang="es-PE" dirty="0" err="1"/>
              <a:t>K</a:t>
            </a:r>
            <a:r>
              <a:rPr lang="es-PE" dirty="0" err="1" smtClean="0"/>
              <a:t>aggler</a:t>
            </a:r>
            <a:r>
              <a:rPr lang="es-PE" dirty="0" smtClean="0"/>
              <a:t> </a:t>
            </a:r>
            <a:endParaRPr lang="es-PE" dirty="0"/>
          </a:p>
        </p:txBody>
      </p:sp>
      <p:sp>
        <p:nvSpPr>
          <p:cNvPr id="3" name="Content Placeholder 2"/>
          <p:cNvSpPr>
            <a:spLocks noGrp="1"/>
          </p:cNvSpPr>
          <p:nvPr>
            <p:ph idx="1"/>
          </p:nvPr>
        </p:nvSpPr>
        <p:spPr>
          <a:xfrm>
            <a:off x="1484311" y="2666999"/>
            <a:ext cx="5147718" cy="3124201"/>
          </a:xfrm>
        </p:spPr>
        <p:txBody>
          <a:bodyPr>
            <a:normAutofit fontScale="85000" lnSpcReduction="10000"/>
          </a:bodyPr>
          <a:lstStyle/>
          <a:p>
            <a:r>
              <a:rPr lang="es-PE" dirty="0"/>
              <a:t>Datos de entrenamiento </a:t>
            </a:r>
            <a:r>
              <a:rPr lang="es-PE" dirty="0" smtClean="0"/>
              <a:t>de </a:t>
            </a:r>
            <a:r>
              <a:rPr lang="es-PE" dirty="0" err="1" smtClean="0"/>
              <a:t>kaggler</a:t>
            </a:r>
            <a:r>
              <a:rPr lang="es-PE" dirty="0" smtClean="0"/>
              <a:t> </a:t>
            </a:r>
          </a:p>
          <a:p>
            <a:r>
              <a:rPr lang="es-PE" dirty="0" smtClean="0"/>
              <a:t>8030 </a:t>
            </a:r>
            <a:r>
              <a:rPr lang="es-PE" dirty="0"/>
              <a:t>sentencias , </a:t>
            </a:r>
            <a:r>
              <a:rPr lang="es-PE" dirty="0" smtClean="0"/>
              <a:t>144439 frases</a:t>
            </a:r>
          </a:p>
          <a:p>
            <a:r>
              <a:rPr lang="es-ES" dirty="0"/>
              <a:t>Resultado evaluador </a:t>
            </a:r>
            <a:r>
              <a:rPr lang="es-ES" dirty="0" err="1"/>
              <a:t>Kaggler</a:t>
            </a:r>
            <a:r>
              <a:rPr lang="es-ES" dirty="0"/>
              <a:t>  </a:t>
            </a:r>
            <a:r>
              <a:rPr lang="es-ES" dirty="0"/>
              <a:t>58.165</a:t>
            </a:r>
            <a:r>
              <a:rPr lang="es-ES" dirty="0" smtClean="0"/>
              <a:t>%</a:t>
            </a:r>
          </a:p>
          <a:p>
            <a:r>
              <a:rPr lang="es-ES" dirty="0" smtClean="0"/>
              <a:t>“</a:t>
            </a:r>
            <a:r>
              <a:rPr lang="en-US" dirty="0"/>
              <a:t>the franchise 's best years are long past</a:t>
            </a:r>
            <a:r>
              <a:rPr lang="es-ES" dirty="0" smtClean="0"/>
              <a:t>”</a:t>
            </a:r>
            <a:endParaRPr lang="es-PE" dirty="0"/>
          </a:p>
          <a:p>
            <a:r>
              <a:rPr lang="en-US" dirty="0" smtClean="0"/>
              <a:t>offers </a:t>
            </a:r>
            <a:r>
              <a:rPr lang="en-US" dirty="0"/>
              <a:t>a desperately ingratiating </a:t>
            </a:r>
            <a:r>
              <a:rPr lang="en-US" dirty="0" smtClean="0"/>
              <a:t>performance </a:t>
            </a:r>
            <a:r>
              <a:rPr lang="en-US" dirty="0"/>
              <a:t>.	</a:t>
            </a:r>
            <a:r>
              <a:rPr lang="en-US" dirty="0" smtClean="0"/>
              <a:t>Sentiment 3</a:t>
            </a:r>
            <a:endParaRPr lang="en-US" dirty="0"/>
          </a:p>
          <a:p>
            <a:r>
              <a:rPr lang="en-US" dirty="0" smtClean="0"/>
              <a:t>offers </a:t>
            </a:r>
            <a:r>
              <a:rPr lang="en-US" dirty="0"/>
              <a:t>a desperately ingratiating performance	</a:t>
            </a:r>
            <a:r>
              <a:rPr lang="en-US" dirty="0" smtClean="0"/>
              <a:t>Sentiment 1</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1686548913"/>
              </p:ext>
            </p:extLst>
          </p:nvPr>
        </p:nvGraphicFramePr>
        <p:xfrm>
          <a:off x="7172679" y="2425260"/>
          <a:ext cx="3999818" cy="1236276"/>
        </p:xfrm>
        <a:graphic>
          <a:graphicData uri="http://schemas.openxmlformats.org/drawingml/2006/table">
            <a:tbl>
              <a:tblPr firstRow="1" firstCol="1" bandRow="1"/>
              <a:tblGrid>
                <a:gridCol w="1700522">
                  <a:extLst>
                    <a:ext uri="{9D8B030D-6E8A-4147-A177-3AD203B41FA5}">
                      <a16:colId xmlns:a16="http://schemas.microsoft.com/office/drawing/2014/main" val="192430996"/>
                    </a:ext>
                  </a:extLst>
                </a:gridCol>
                <a:gridCol w="1149648">
                  <a:extLst>
                    <a:ext uri="{9D8B030D-6E8A-4147-A177-3AD203B41FA5}">
                      <a16:colId xmlns:a16="http://schemas.microsoft.com/office/drawing/2014/main" val="2448070921"/>
                    </a:ext>
                  </a:extLst>
                </a:gridCol>
                <a:gridCol w="1149648">
                  <a:extLst>
                    <a:ext uri="{9D8B030D-6E8A-4147-A177-3AD203B41FA5}">
                      <a16:colId xmlns:a16="http://schemas.microsoft.com/office/drawing/2014/main" val="340634145"/>
                    </a:ext>
                  </a:extLst>
                </a:gridCol>
              </a:tblGrid>
              <a:tr h="389512">
                <a:tc>
                  <a:txBody>
                    <a:bodyPr/>
                    <a:lstStyle/>
                    <a:p>
                      <a:pPr marL="0" marR="0" algn="just">
                        <a:lnSpc>
                          <a:spcPct val="115000"/>
                        </a:lnSpc>
                        <a:spcBef>
                          <a:spcPts val="0"/>
                        </a:spcBef>
                        <a:spcAft>
                          <a:spcPts val="0"/>
                        </a:spcAft>
                      </a:pPr>
                      <a:r>
                        <a:rPr lang="en-US" sz="1000" b="1" dirty="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Frases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Sentencias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238988"/>
                  </a:ext>
                </a:extLst>
              </a:tr>
              <a:tr h="211691">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Total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8898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250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13208"/>
                  </a:ext>
                </a:extLst>
              </a:tr>
              <a:tr h="211691">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Correctas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3356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96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772609"/>
                  </a:ext>
                </a:extLst>
              </a:tr>
              <a:tr h="211691">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Incorrectas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5542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154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466764"/>
                  </a:ext>
                </a:extLst>
              </a:tr>
              <a:tr h="211691">
                <a:tc>
                  <a:txBody>
                    <a:bodyPr/>
                    <a:lstStyle/>
                    <a:p>
                      <a:pPr marL="0" marR="0" algn="just">
                        <a:lnSpc>
                          <a:spcPct val="115000"/>
                        </a:lnSpc>
                        <a:spcBef>
                          <a:spcPts val="0"/>
                        </a:spcBef>
                        <a:spcAft>
                          <a:spcPts val="0"/>
                        </a:spcAft>
                      </a:pPr>
                      <a:r>
                        <a:rPr lang="en-US" sz="1000" dirty="0" err="1">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Exactitud</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0.377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0.38</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23005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6206697"/>
              </p:ext>
            </p:extLst>
          </p:nvPr>
        </p:nvGraphicFramePr>
        <p:xfrm>
          <a:off x="7172679" y="4058305"/>
          <a:ext cx="4330345" cy="1564728"/>
        </p:xfrm>
        <a:graphic>
          <a:graphicData uri="http://schemas.openxmlformats.org/drawingml/2006/table">
            <a:tbl>
              <a:tblPr firstRow="1" firstCol="1" bandRow="1"/>
              <a:tblGrid>
                <a:gridCol w="2040215">
                  <a:extLst>
                    <a:ext uri="{9D8B030D-6E8A-4147-A177-3AD203B41FA5}">
                      <a16:colId xmlns:a16="http://schemas.microsoft.com/office/drawing/2014/main" val="3187087369"/>
                    </a:ext>
                  </a:extLst>
                </a:gridCol>
                <a:gridCol w="1063275">
                  <a:extLst>
                    <a:ext uri="{9D8B030D-6E8A-4147-A177-3AD203B41FA5}">
                      <a16:colId xmlns:a16="http://schemas.microsoft.com/office/drawing/2014/main" val="2993094388"/>
                    </a:ext>
                  </a:extLst>
                </a:gridCol>
                <a:gridCol w="1226855">
                  <a:extLst>
                    <a:ext uri="{9D8B030D-6E8A-4147-A177-3AD203B41FA5}">
                      <a16:colId xmlns:a16="http://schemas.microsoft.com/office/drawing/2014/main" val="3878267366"/>
                    </a:ext>
                  </a:extLst>
                </a:gridCol>
              </a:tblGrid>
              <a:tr h="391182">
                <a:tc>
                  <a:txBody>
                    <a:bodyPr/>
                    <a:lstStyle/>
                    <a:p>
                      <a:pPr marL="0" marR="0" algn="just">
                        <a:lnSpc>
                          <a:spcPct val="115000"/>
                        </a:lnSpc>
                        <a:spcBef>
                          <a:spcPts val="0"/>
                        </a:spcBef>
                        <a:spcAft>
                          <a:spcPts val="0"/>
                        </a:spcAft>
                      </a:pPr>
                      <a:r>
                        <a:rPr lang="en-US" sz="1000" b="1" dirty="0">
                          <a:effectLst/>
                          <a:latin typeface="Calibri" panose="020F050202020403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Frase</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Sentencia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24748"/>
                  </a:ext>
                </a:extLst>
              </a:tr>
              <a:tr h="391182">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Exactitud Negativa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0.460661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84959"/>
                  </a:ext>
                </a:extLst>
              </a:tr>
              <a:tr h="391182">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Exactitud Positiva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0.654686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889007"/>
                  </a:ext>
                </a:extLst>
              </a:tr>
              <a:tr h="391182">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Promedio</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0.563011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0.665</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360685"/>
                  </a:ext>
                </a:extLst>
              </a:tr>
            </a:tbl>
          </a:graphicData>
        </a:graphic>
      </p:graphicFrame>
      <p:pic>
        <p:nvPicPr>
          <p:cNvPr id="8" name="Picture 7"/>
          <p:cNvPicPr>
            <a:picLocks noChangeAspect="1"/>
          </p:cNvPicPr>
          <p:nvPr/>
        </p:nvPicPr>
        <p:blipFill>
          <a:blip r:embed="rId2"/>
          <a:stretch>
            <a:fillRect/>
          </a:stretch>
        </p:blipFill>
        <p:spPr>
          <a:xfrm>
            <a:off x="3694325" y="6019800"/>
            <a:ext cx="7928384" cy="514350"/>
          </a:xfrm>
          <a:prstGeom prst="rect">
            <a:avLst/>
          </a:prstGeom>
        </p:spPr>
      </p:pic>
    </p:spTree>
    <p:extLst>
      <p:ext uri="{BB962C8B-B14F-4D97-AF65-F5344CB8AC3E}">
        <p14:creationId xmlns:p14="http://schemas.microsoft.com/office/powerpoint/2010/main" val="130635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Entrenando el modelo con data de </a:t>
            </a:r>
            <a:r>
              <a:rPr lang="es-PE" dirty="0" err="1"/>
              <a:t>Kaggler</a:t>
            </a:r>
            <a:r>
              <a:rPr lang="es-PE" dirty="0"/>
              <a:t> </a:t>
            </a:r>
            <a:r>
              <a:rPr lang="es-PE" dirty="0" smtClean="0"/>
              <a:t/>
            </a:r>
            <a:br>
              <a:rPr lang="es-PE" dirty="0" smtClean="0"/>
            </a:br>
            <a:r>
              <a:rPr lang="es-PE" dirty="0" smtClean="0"/>
              <a:t>Frases</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2063360490"/>
              </p:ext>
            </p:extLst>
          </p:nvPr>
        </p:nvGraphicFramePr>
        <p:xfrm>
          <a:off x="1301340" y="2616419"/>
          <a:ext cx="5477833" cy="2449566"/>
        </p:xfrm>
        <a:graphic>
          <a:graphicData uri="http://schemas.openxmlformats.org/drawingml/2006/table">
            <a:tbl>
              <a:tblPr firstRow="1" firstCol="1" bandRow="1"/>
              <a:tblGrid>
                <a:gridCol w="999810">
                  <a:extLst>
                    <a:ext uri="{9D8B030D-6E8A-4147-A177-3AD203B41FA5}">
                      <a16:colId xmlns:a16="http://schemas.microsoft.com/office/drawing/2014/main" val="2308285222"/>
                    </a:ext>
                  </a:extLst>
                </a:gridCol>
                <a:gridCol w="675928">
                  <a:extLst>
                    <a:ext uri="{9D8B030D-6E8A-4147-A177-3AD203B41FA5}">
                      <a16:colId xmlns:a16="http://schemas.microsoft.com/office/drawing/2014/main" val="2614679030"/>
                    </a:ext>
                  </a:extLst>
                </a:gridCol>
                <a:gridCol w="675928">
                  <a:extLst>
                    <a:ext uri="{9D8B030D-6E8A-4147-A177-3AD203B41FA5}">
                      <a16:colId xmlns:a16="http://schemas.microsoft.com/office/drawing/2014/main" val="1740672697"/>
                    </a:ext>
                  </a:extLst>
                </a:gridCol>
                <a:gridCol w="675928">
                  <a:extLst>
                    <a:ext uri="{9D8B030D-6E8A-4147-A177-3AD203B41FA5}">
                      <a16:colId xmlns:a16="http://schemas.microsoft.com/office/drawing/2014/main" val="945246945"/>
                    </a:ext>
                  </a:extLst>
                </a:gridCol>
                <a:gridCol w="675928">
                  <a:extLst>
                    <a:ext uri="{9D8B030D-6E8A-4147-A177-3AD203B41FA5}">
                      <a16:colId xmlns:a16="http://schemas.microsoft.com/office/drawing/2014/main" val="785332509"/>
                    </a:ext>
                  </a:extLst>
                </a:gridCol>
                <a:gridCol w="675928">
                  <a:extLst>
                    <a:ext uri="{9D8B030D-6E8A-4147-A177-3AD203B41FA5}">
                      <a16:colId xmlns:a16="http://schemas.microsoft.com/office/drawing/2014/main" val="3247584294"/>
                    </a:ext>
                  </a:extLst>
                </a:gridCol>
                <a:gridCol w="1098383">
                  <a:extLst>
                    <a:ext uri="{9D8B030D-6E8A-4147-A177-3AD203B41FA5}">
                      <a16:colId xmlns:a16="http://schemas.microsoft.com/office/drawing/2014/main" val="683697961"/>
                    </a:ext>
                  </a:extLst>
                </a:gridCol>
              </a:tblGrid>
              <a:tr h="349938">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Marg.(Guess)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905251"/>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480567"/>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395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634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752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189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2288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934791"/>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330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364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545608"/>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390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1021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949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624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3492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705288"/>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147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439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7100352"/>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1557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3518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1782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84503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48419977"/>
              </p:ext>
            </p:extLst>
          </p:nvPr>
        </p:nvGraphicFramePr>
        <p:xfrm>
          <a:off x="7009772" y="2616418"/>
          <a:ext cx="4493251" cy="2249871"/>
        </p:xfrm>
        <a:graphic>
          <a:graphicData uri="http://schemas.openxmlformats.org/drawingml/2006/table">
            <a:tbl>
              <a:tblPr firstRow="1" firstCol="1" bandRow="1"/>
              <a:tblGrid>
                <a:gridCol w="1213007">
                  <a:extLst>
                    <a:ext uri="{9D8B030D-6E8A-4147-A177-3AD203B41FA5}">
                      <a16:colId xmlns:a16="http://schemas.microsoft.com/office/drawing/2014/main" val="991321906"/>
                    </a:ext>
                  </a:extLst>
                </a:gridCol>
                <a:gridCol w="820061">
                  <a:extLst>
                    <a:ext uri="{9D8B030D-6E8A-4147-A177-3AD203B41FA5}">
                      <a16:colId xmlns:a16="http://schemas.microsoft.com/office/drawing/2014/main" val="582947303"/>
                    </a:ext>
                  </a:extLst>
                </a:gridCol>
                <a:gridCol w="820061">
                  <a:extLst>
                    <a:ext uri="{9D8B030D-6E8A-4147-A177-3AD203B41FA5}">
                      <a16:colId xmlns:a16="http://schemas.microsoft.com/office/drawing/2014/main" val="14028321"/>
                    </a:ext>
                  </a:extLst>
                </a:gridCol>
                <a:gridCol w="820061">
                  <a:extLst>
                    <a:ext uri="{9D8B030D-6E8A-4147-A177-3AD203B41FA5}">
                      <a16:colId xmlns:a16="http://schemas.microsoft.com/office/drawing/2014/main" val="2043989054"/>
                    </a:ext>
                  </a:extLst>
                </a:gridCol>
                <a:gridCol w="820061">
                  <a:extLst>
                    <a:ext uri="{9D8B030D-6E8A-4147-A177-3AD203B41FA5}">
                      <a16:colId xmlns:a16="http://schemas.microsoft.com/office/drawing/2014/main" val="503174711"/>
                    </a:ext>
                  </a:extLst>
                </a:gridCol>
              </a:tblGrid>
              <a:tr h="565836">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696595"/>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0.33871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0.08528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0.97927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0.13625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0148149"/>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0.2771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0.40719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0.77469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0.32978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484853"/>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0.63431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0.43832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0.83476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0.51841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50372"/>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0.27176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0.53255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0.64264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0.35988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98438"/>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0.33485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0.1392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0.96276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0.19666</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095208"/>
                  </a:ext>
                </a:extLst>
              </a:tr>
            </a:tbl>
          </a:graphicData>
        </a:graphic>
      </p:graphicFrame>
    </p:spTree>
    <p:extLst>
      <p:ext uri="{BB962C8B-B14F-4D97-AF65-F5344CB8AC3E}">
        <p14:creationId xmlns:p14="http://schemas.microsoft.com/office/powerpoint/2010/main" val="389600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Entrenando el modelo con data de </a:t>
            </a:r>
            <a:r>
              <a:rPr lang="es-PE" dirty="0" err="1"/>
              <a:t>Kaggler</a:t>
            </a:r>
            <a:r>
              <a:rPr lang="es-PE" dirty="0"/>
              <a:t> </a:t>
            </a:r>
            <a:br>
              <a:rPr lang="es-PE" dirty="0"/>
            </a:br>
            <a:r>
              <a:rPr lang="es-PE" dirty="0" smtClean="0"/>
              <a:t>Sentencias</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654941620"/>
              </p:ext>
            </p:extLst>
          </p:nvPr>
        </p:nvGraphicFramePr>
        <p:xfrm>
          <a:off x="1301337" y="2595397"/>
          <a:ext cx="5383241" cy="2554671"/>
        </p:xfrm>
        <a:graphic>
          <a:graphicData uri="http://schemas.openxmlformats.org/drawingml/2006/table">
            <a:tbl>
              <a:tblPr firstRow="1" firstCol="1" bandRow="1"/>
              <a:tblGrid>
                <a:gridCol w="982545">
                  <a:extLst>
                    <a:ext uri="{9D8B030D-6E8A-4147-A177-3AD203B41FA5}">
                      <a16:colId xmlns:a16="http://schemas.microsoft.com/office/drawing/2014/main" val="2807829400"/>
                    </a:ext>
                  </a:extLst>
                </a:gridCol>
                <a:gridCol w="664256">
                  <a:extLst>
                    <a:ext uri="{9D8B030D-6E8A-4147-A177-3AD203B41FA5}">
                      <a16:colId xmlns:a16="http://schemas.microsoft.com/office/drawing/2014/main" val="3154827732"/>
                    </a:ext>
                  </a:extLst>
                </a:gridCol>
                <a:gridCol w="664256">
                  <a:extLst>
                    <a:ext uri="{9D8B030D-6E8A-4147-A177-3AD203B41FA5}">
                      <a16:colId xmlns:a16="http://schemas.microsoft.com/office/drawing/2014/main" val="4022239935"/>
                    </a:ext>
                  </a:extLst>
                </a:gridCol>
                <a:gridCol w="664256">
                  <a:extLst>
                    <a:ext uri="{9D8B030D-6E8A-4147-A177-3AD203B41FA5}">
                      <a16:colId xmlns:a16="http://schemas.microsoft.com/office/drawing/2014/main" val="3445569800"/>
                    </a:ext>
                  </a:extLst>
                </a:gridCol>
                <a:gridCol w="664256">
                  <a:extLst>
                    <a:ext uri="{9D8B030D-6E8A-4147-A177-3AD203B41FA5}">
                      <a16:colId xmlns:a16="http://schemas.microsoft.com/office/drawing/2014/main" val="3223860845"/>
                    </a:ext>
                  </a:extLst>
                </a:gridCol>
                <a:gridCol w="664256">
                  <a:extLst>
                    <a:ext uri="{9D8B030D-6E8A-4147-A177-3AD203B41FA5}">
                      <a16:colId xmlns:a16="http://schemas.microsoft.com/office/drawing/2014/main" val="3464787146"/>
                    </a:ext>
                  </a:extLst>
                </a:gridCol>
                <a:gridCol w="1079416">
                  <a:extLst>
                    <a:ext uri="{9D8B030D-6E8A-4147-A177-3AD203B41FA5}">
                      <a16:colId xmlns:a16="http://schemas.microsoft.com/office/drawing/2014/main" val="3644255649"/>
                    </a:ext>
                  </a:extLst>
                </a:gridCol>
              </a:tblGrid>
              <a:tr h="364953">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Marg.(Guess)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825722"/>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694346"/>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152832"/>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017253"/>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852650"/>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195326"/>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9488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6302116"/>
              </p:ext>
            </p:extLst>
          </p:nvPr>
        </p:nvGraphicFramePr>
        <p:xfrm>
          <a:off x="6978240" y="2595398"/>
          <a:ext cx="4793345" cy="2228849"/>
        </p:xfrm>
        <a:graphic>
          <a:graphicData uri="http://schemas.openxmlformats.org/drawingml/2006/table">
            <a:tbl>
              <a:tblPr firstRow="1" firstCol="1" bandRow="1"/>
              <a:tblGrid>
                <a:gridCol w="1294021">
                  <a:extLst>
                    <a:ext uri="{9D8B030D-6E8A-4147-A177-3AD203B41FA5}">
                      <a16:colId xmlns:a16="http://schemas.microsoft.com/office/drawing/2014/main" val="281266393"/>
                    </a:ext>
                  </a:extLst>
                </a:gridCol>
                <a:gridCol w="874831">
                  <a:extLst>
                    <a:ext uri="{9D8B030D-6E8A-4147-A177-3AD203B41FA5}">
                      <a16:colId xmlns:a16="http://schemas.microsoft.com/office/drawing/2014/main" val="2188783931"/>
                    </a:ext>
                  </a:extLst>
                </a:gridCol>
                <a:gridCol w="874831">
                  <a:extLst>
                    <a:ext uri="{9D8B030D-6E8A-4147-A177-3AD203B41FA5}">
                      <a16:colId xmlns:a16="http://schemas.microsoft.com/office/drawing/2014/main" val="3685402531"/>
                    </a:ext>
                  </a:extLst>
                </a:gridCol>
                <a:gridCol w="874831">
                  <a:extLst>
                    <a:ext uri="{9D8B030D-6E8A-4147-A177-3AD203B41FA5}">
                      <a16:colId xmlns:a16="http://schemas.microsoft.com/office/drawing/2014/main" val="3450753377"/>
                    </a:ext>
                  </a:extLst>
                </a:gridCol>
                <a:gridCol w="874831">
                  <a:extLst>
                    <a:ext uri="{9D8B030D-6E8A-4147-A177-3AD203B41FA5}">
                      <a16:colId xmlns:a16="http://schemas.microsoft.com/office/drawing/2014/main" val="2077286929"/>
                    </a:ext>
                  </a:extLst>
                </a:gridCol>
              </a:tblGrid>
              <a:tr h="560549">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478483"/>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0.86364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0.52778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555892"/>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0.31169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0.735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0.37795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513462"/>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0.23913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0.825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0.22917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35841"/>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0.31765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56731"/>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0.42857</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856315"/>
                  </a:ext>
                </a:extLst>
              </a:tr>
            </a:tbl>
          </a:graphicData>
        </a:graphic>
      </p:graphicFrame>
    </p:spTree>
    <p:extLst>
      <p:ext uri="{BB962C8B-B14F-4D97-AF65-F5344CB8AC3E}">
        <p14:creationId xmlns:p14="http://schemas.microsoft.com/office/powerpoint/2010/main" val="302809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s-PE" dirty="0" smtClean="0"/>
              <a:t>Contexto</a:t>
            </a:r>
          </a:p>
          <a:p>
            <a:r>
              <a:rPr lang="es-PE" dirty="0" smtClean="0"/>
              <a:t>Experimento </a:t>
            </a:r>
            <a:endParaRPr lang="es-PE" dirty="0" smtClean="0"/>
          </a:p>
          <a:p>
            <a:r>
              <a:rPr lang="es-PE" dirty="0" smtClean="0"/>
              <a:t>Conclusiones</a:t>
            </a:r>
            <a:endParaRPr lang="es-PE" dirty="0"/>
          </a:p>
        </p:txBody>
      </p:sp>
    </p:spTree>
    <p:extLst>
      <p:ext uri="{BB962C8B-B14F-4D97-AF65-F5344CB8AC3E}">
        <p14:creationId xmlns:p14="http://schemas.microsoft.com/office/powerpoint/2010/main" val="31476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Experimento – Entrenando el modelo </a:t>
            </a:r>
            <a:r>
              <a:rPr lang="es-PE" dirty="0" smtClean="0"/>
              <a:t>con data </a:t>
            </a:r>
            <a:r>
              <a:rPr lang="es-PE" dirty="0"/>
              <a:t>de </a:t>
            </a:r>
            <a:r>
              <a:rPr lang="es-PE" dirty="0" err="1" smtClean="0"/>
              <a:t>Kaggler</a:t>
            </a:r>
            <a:r>
              <a:rPr lang="es-PE" dirty="0" smtClean="0"/>
              <a:t> y Stanford.</a:t>
            </a:r>
            <a:endParaRPr lang="es-PE" dirty="0"/>
          </a:p>
        </p:txBody>
      </p:sp>
      <p:sp>
        <p:nvSpPr>
          <p:cNvPr id="3" name="Content Placeholder 2"/>
          <p:cNvSpPr>
            <a:spLocks noGrp="1"/>
          </p:cNvSpPr>
          <p:nvPr>
            <p:ph idx="1"/>
          </p:nvPr>
        </p:nvSpPr>
        <p:spPr>
          <a:xfrm>
            <a:off x="1484310" y="2666999"/>
            <a:ext cx="4769345" cy="3124201"/>
          </a:xfrm>
        </p:spPr>
        <p:txBody>
          <a:bodyPr>
            <a:normAutofit fontScale="92500"/>
          </a:bodyPr>
          <a:lstStyle/>
          <a:p>
            <a:r>
              <a:rPr lang="es-PE" dirty="0"/>
              <a:t>Datos de entrenamiento de </a:t>
            </a:r>
            <a:r>
              <a:rPr lang="es-PE" dirty="0" err="1"/>
              <a:t>kaggler</a:t>
            </a:r>
            <a:r>
              <a:rPr lang="es-PE" dirty="0"/>
              <a:t> </a:t>
            </a:r>
            <a:r>
              <a:rPr lang="es-PE" dirty="0" smtClean="0"/>
              <a:t>y Stanford</a:t>
            </a:r>
            <a:endParaRPr lang="es-PE" dirty="0"/>
          </a:p>
          <a:p>
            <a:r>
              <a:rPr lang="es-PE" dirty="0" smtClean="0"/>
              <a:t>19615 </a:t>
            </a:r>
            <a:r>
              <a:rPr lang="es-PE" dirty="0"/>
              <a:t>sentencias , </a:t>
            </a:r>
            <a:r>
              <a:rPr lang="es-PE" dirty="0" smtClean="0"/>
              <a:t>359593 </a:t>
            </a:r>
            <a:r>
              <a:rPr lang="es-PE" dirty="0"/>
              <a:t>frases</a:t>
            </a:r>
          </a:p>
          <a:p>
            <a:r>
              <a:rPr lang="es-ES" dirty="0"/>
              <a:t>Resultado evaluador </a:t>
            </a:r>
            <a:r>
              <a:rPr lang="es-ES" dirty="0" err="1"/>
              <a:t>Kaggler</a:t>
            </a:r>
            <a:r>
              <a:rPr lang="es-ES" dirty="0"/>
              <a:t>  </a:t>
            </a:r>
            <a:r>
              <a:rPr lang="es-ES" dirty="0" smtClean="0"/>
              <a:t>61.63%</a:t>
            </a:r>
          </a:p>
          <a:p>
            <a:r>
              <a:rPr lang="en-US" dirty="0" smtClean="0"/>
              <a:t>“</a:t>
            </a:r>
            <a:r>
              <a:rPr lang="en-US" i="1" dirty="0" smtClean="0"/>
              <a:t>I walked </a:t>
            </a:r>
            <a:r>
              <a:rPr lang="en-US" i="1" dirty="0"/>
              <a:t>away from this new version of E.T. just as I hoped I would -- with moist </a:t>
            </a:r>
            <a:r>
              <a:rPr lang="en-US" i="1" dirty="0" smtClean="0"/>
              <a:t>eyes</a:t>
            </a:r>
            <a:r>
              <a:rPr lang="en-US" dirty="0" smtClean="0"/>
              <a:t>”</a:t>
            </a:r>
            <a:endParaRPr lang="es-PE" dirty="0"/>
          </a:p>
          <a:p>
            <a:endParaRPr lang="es-PE" dirty="0"/>
          </a:p>
        </p:txBody>
      </p:sp>
      <p:pic>
        <p:nvPicPr>
          <p:cNvPr id="4" name="Picture 3"/>
          <p:cNvPicPr>
            <a:picLocks noChangeAspect="1"/>
          </p:cNvPicPr>
          <p:nvPr/>
        </p:nvPicPr>
        <p:blipFill>
          <a:blip r:embed="rId2"/>
          <a:stretch>
            <a:fillRect/>
          </a:stretch>
        </p:blipFill>
        <p:spPr>
          <a:xfrm>
            <a:off x="2910873" y="5927342"/>
            <a:ext cx="8829675" cy="44767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065153091"/>
              </p:ext>
            </p:extLst>
          </p:nvPr>
        </p:nvGraphicFramePr>
        <p:xfrm>
          <a:off x="6719420" y="2574541"/>
          <a:ext cx="3381020" cy="1135610"/>
        </p:xfrm>
        <a:graphic>
          <a:graphicData uri="http://schemas.openxmlformats.org/drawingml/2006/table">
            <a:tbl>
              <a:tblPr firstRow="1" firstCol="1" bandRow="1"/>
              <a:tblGrid>
                <a:gridCol w="1422782">
                  <a:extLst>
                    <a:ext uri="{9D8B030D-6E8A-4147-A177-3AD203B41FA5}">
                      <a16:colId xmlns:a16="http://schemas.microsoft.com/office/drawing/2014/main" val="1359466396"/>
                    </a:ext>
                  </a:extLst>
                </a:gridCol>
                <a:gridCol w="917924">
                  <a:extLst>
                    <a:ext uri="{9D8B030D-6E8A-4147-A177-3AD203B41FA5}">
                      <a16:colId xmlns:a16="http://schemas.microsoft.com/office/drawing/2014/main" val="4095291096"/>
                    </a:ext>
                  </a:extLst>
                </a:gridCol>
                <a:gridCol w="1040314">
                  <a:extLst>
                    <a:ext uri="{9D8B030D-6E8A-4147-A177-3AD203B41FA5}">
                      <a16:colId xmlns:a16="http://schemas.microsoft.com/office/drawing/2014/main" val="3217033355"/>
                    </a:ext>
                  </a:extLst>
                </a:gridCol>
              </a:tblGrid>
              <a:tr h="227122">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Frases</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Sentencias</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711979"/>
                  </a:ext>
                </a:extLst>
              </a:tr>
              <a:tr h="227122">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Total</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8898</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250</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858419"/>
                  </a:ext>
                </a:extLst>
              </a:tr>
              <a:tr h="227122">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Correctas</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4887</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118</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7000688"/>
                  </a:ext>
                </a:extLst>
              </a:tr>
              <a:tr h="227122">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Incorrectas</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4011</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132</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689472"/>
                  </a:ext>
                </a:extLst>
              </a:tr>
              <a:tr h="227122">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Exactitud</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a:effectLst/>
                          <a:latin typeface="Calibri" panose="020F0502020204030204" pitchFamily="34" charset="0"/>
                          <a:ea typeface="MS Gothic" panose="020B0609070205080204" pitchFamily="49" charset="-128"/>
                          <a:cs typeface="Times New Roman" panose="02020603050405020304" pitchFamily="18" charset="0"/>
                        </a:rPr>
                        <a:t>0.5492</a:t>
                      </a:r>
                      <a:endParaRPr lang="es-PE" sz="1100" b="1" spc="2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600"/>
                        </a:spcBef>
                        <a:spcAft>
                          <a:spcPts val="0"/>
                        </a:spcAft>
                      </a:pPr>
                      <a:r>
                        <a:rPr lang="en-US" sz="1000" b="1" spc="20" dirty="0">
                          <a:effectLst/>
                          <a:latin typeface="Calibri" panose="020F0502020204030204" pitchFamily="34" charset="0"/>
                          <a:ea typeface="MS Gothic" panose="020B0609070205080204" pitchFamily="49" charset="-128"/>
                          <a:cs typeface="Times New Roman" panose="02020603050405020304" pitchFamily="18" charset="0"/>
                        </a:rPr>
                        <a:t>0.47</a:t>
                      </a:r>
                      <a:endParaRPr lang="es-PE" sz="1100" b="1" spc="20" dirty="0">
                        <a:effectLst/>
                        <a:latin typeface="Calibri" panose="020F0502020204030204" pitchFamily="34" charset="0"/>
                        <a:ea typeface="MS Gothic" panose="020B06090702050802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80878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04745739"/>
              </p:ext>
            </p:extLst>
          </p:nvPr>
        </p:nvGraphicFramePr>
        <p:xfrm>
          <a:off x="6719419" y="3846293"/>
          <a:ext cx="4274895" cy="1467984"/>
        </p:xfrm>
        <a:graphic>
          <a:graphicData uri="http://schemas.openxmlformats.org/drawingml/2006/table">
            <a:tbl>
              <a:tblPr firstRow="1" firstCol="1" bandRow="1"/>
              <a:tblGrid>
                <a:gridCol w="1798938">
                  <a:extLst>
                    <a:ext uri="{9D8B030D-6E8A-4147-A177-3AD203B41FA5}">
                      <a16:colId xmlns:a16="http://schemas.microsoft.com/office/drawing/2014/main" val="479010867"/>
                    </a:ext>
                  </a:extLst>
                </a:gridCol>
                <a:gridCol w="1160605">
                  <a:extLst>
                    <a:ext uri="{9D8B030D-6E8A-4147-A177-3AD203B41FA5}">
                      <a16:colId xmlns:a16="http://schemas.microsoft.com/office/drawing/2014/main" val="3684695246"/>
                    </a:ext>
                  </a:extLst>
                </a:gridCol>
                <a:gridCol w="1315352">
                  <a:extLst>
                    <a:ext uri="{9D8B030D-6E8A-4147-A177-3AD203B41FA5}">
                      <a16:colId xmlns:a16="http://schemas.microsoft.com/office/drawing/2014/main" val="4086678076"/>
                    </a:ext>
                  </a:extLst>
                </a:gridCol>
              </a:tblGrid>
              <a:tr h="366996">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Frase</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Sentencia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51790"/>
                  </a:ext>
                </a:extLst>
              </a:tr>
              <a:tr h="366996">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Exactitud Negativa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0.357592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8350072"/>
                  </a:ext>
                </a:extLst>
              </a:tr>
              <a:tr h="366996">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Exactitud Positiva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0.446794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7245851"/>
                  </a:ext>
                </a:extLst>
              </a:tr>
              <a:tr h="366996">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Promedio</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0.404647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0.81</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240487"/>
                  </a:ext>
                </a:extLst>
              </a:tr>
            </a:tbl>
          </a:graphicData>
        </a:graphic>
      </p:graphicFrame>
      <p:sp>
        <p:nvSpPr>
          <p:cNvPr id="14" name="Rectangle 4"/>
          <p:cNvSpPr>
            <a:spLocks noChangeArrowheads="1"/>
          </p:cNvSpPr>
          <p:nvPr/>
        </p:nvSpPr>
        <p:spPr bwMode="auto">
          <a:xfrm>
            <a:off x="6720214" y="3846292"/>
            <a:ext cx="18569680" cy="88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Tree>
    <p:extLst>
      <p:ext uri="{BB962C8B-B14F-4D97-AF65-F5344CB8AC3E}">
        <p14:creationId xmlns:p14="http://schemas.microsoft.com/office/powerpoint/2010/main" val="57942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Entrenando el modelo con data de </a:t>
            </a:r>
            <a:r>
              <a:rPr lang="es-PE" dirty="0" err="1"/>
              <a:t>Kaggler</a:t>
            </a:r>
            <a:r>
              <a:rPr lang="es-PE" dirty="0"/>
              <a:t> y Stanford</a:t>
            </a:r>
            <a:r>
              <a:rPr lang="es-PE" dirty="0" smtClean="0"/>
              <a:t>.</a:t>
            </a:r>
            <a:br>
              <a:rPr lang="es-PE" dirty="0" smtClean="0"/>
            </a:br>
            <a:r>
              <a:rPr lang="es-PE" dirty="0" smtClean="0"/>
              <a:t>Frases</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1889238139"/>
              </p:ext>
            </p:extLst>
          </p:nvPr>
        </p:nvGraphicFramePr>
        <p:xfrm>
          <a:off x="1294771" y="2826627"/>
          <a:ext cx="5799711" cy="1924048"/>
        </p:xfrm>
        <a:graphic>
          <a:graphicData uri="http://schemas.openxmlformats.org/drawingml/2006/table">
            <a:tbl>
              <a:tblPr firstRow="1" firstCol="1" bandRow="1"/>
              <a:tblGrid>
                <a:gridCol w="1217547">
                  <a:extLst>
                    <a:ext uri="{9D8B030D-6E8A-4147-A177-3AD203B41FA5}">
                      <a16:colId xmlns:a16="http://schemas.microsoft.com/office/drawing/2014/main" val="2068883724"/>
                    </a:ext>
                  </a:extLst>
                </a:gridCol>
                <a:gridCol w="785514">
                  <a:extLst>
                    <a:ext uri="{9D8B030D-6E8A-4147-A177-3AD203B41FA5}">
                      <a16:colId xmlns:a16="http://schemas.microsoft.com/office/drawing/2014/main" val="1673371396"/>
                    </a:ext>
                  </a:extLst>
                </a:gridCol>
                <a:gridCol w="890249">
                  <a:extLst>
                    <a:ext uri="{9D8B030D-6E8A-4147-A177-3AD203B41FA5}">
                      <a16:colId xmlns:a16="http://schemas.microsoft.com/office/drawing/2014/main" val="585613457"/>
                    </a:ext>
                  </a:extLst>
                </a:gridCol>
                <a:gridCol w="628411">
                  <a:extLst>
                    <a:ext uri="{9D8B030D-6E8A-4147-A177-3AD203B41FA5}">
                      <a16:colId xmlns:a16="http://schemas.microsoft.com/office/drawing/2014/main" val="1829434071"/>
                    </a:ext>
                  </a:extLst>
                </a:gridCol>
                <a:gridCol w="628411">
                  <a:extLst>
                    <a:ext uri="{9D8B030D-6E8A-4147-A177-3AD203B41FA5}">
                      <a16:colId xmlns:a16="http://schemas.microsoft.com/office/drawing/2014/main" val="2325613418"/>
                    </a:ext>
                  </a:extLst>
                </a:gridCol>
                <a:gridCol w="628411">
                  <a:extLst>
                    <a:ext uri="{9D8B030D-6E8A-4147-A177-3AD203B41FA5}">
                      <a16:colId xmlns:a16="http://schemas.microsoft.com/office/drawing/2014/main" val="3065531125"/>
                    </a:ext>
                  </a:extLst>
                </a:gridCol>
                <a:gridCol w="1021168">
                  <a:extLst>
                    <a:ext uri="{9D8B030D-6E8A-4147-A177-3AD203B41FA5}">
                      <a16:colId xmlns:a16="http://schemas.microsoft.com/office/drawing/2014/main" val="671051962"/>
                    </a:ext>
                  </a:extLst>
                </a:gridCol>
              </a:tblGrid>
              <a:tr h="274864">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Marg.(Guess)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186498"/>
                  </a:ext>
                </a:extLst>
              </a:tr>
              <a:tr h="274864">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38706"/>
                  </a:ext>
                </a:extLst>
              </a:tr>
              <a:tr h="274864">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199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632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1052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095467"/>
                  </a:ext>
                </a:extLst>
              </a:tr>
              <a:tr h="274864">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677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3169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6206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481366"/>
                  </a:ext>
                </a:extLst>
              </a:tr>
              <a:tr h="274864">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177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861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202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1329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4963996"/>
                  </a:ext>
                </a:extLst>
              </a:tr>
              <a:tr h="274864">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225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631442"/>
                  </a:ext>
                </a:extLst>
              </a:tr>
              <a:tr h="274864">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1557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3518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1782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4158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02446090"/>
              </p:ext>
            </p:extLst>
          </p:nvPr>
        </p:nvGraphicFramePr>
        <p:xfrm>
          <a:off x="7350044" y="2826627"/>
          <a:ext cx="4547667" cy="1924050"/>
        </p:xfrm>
        <a:graphic>
          <a:graphicData uri="http://schemas.openxmlformats.org/drawingml/2006/table">
            <a:tbl>
              <a:tblPr firstRow="1" firstCol="1" bandRow="1"/>
              <a:tblGrid>
                <a:gridCol w="1334173">
                  <a:extLst>
                    <a:ext uri="{9D8B030D-6E8A-4147-A177-3AD203B41FA5}">
                      <a16:colId xmlns:a16="http://schemas.microsoft.com/office/drawing/2014/main" val="766159951"/>
                    </a:ext>
                  </a:extLst>
                </a:gridCol>
                <a:gridCol w="860757">
                  <a:extLst>
                    <a:ext uri="{9D8B030D-6E8A-4147-A177-3AD203B41FA5}">
                      <a16:colId xmlns:a16="http://schemas.microsoft.com/office/drawing/2014/main" val="3233347457"/>
                    </a:ext>
                  </a:extLst>
                </a:gridCol>
                <a:gridCol w="975525">
                  <a:extLst>
                    <a:ext uri="{9D8B030D-6E8A-4147-A177-3AD203B41FA5}">
                      <a16:colId xmlns:a16="http://schemas.microsoft.com/office/drawing/2014/main" val="2645896757"/>
                    </a:ext>
                  </a:extLst>
                </a:gridCol>
                <a:gridCol w="688606">
                  <a:extLst>
                    <a:ext uri="{9D8B030D-6E8A-4147-A177-3AD203B41FA5}">
                      <a16:colId xmlns:a16="http://schemas.microsoft.com/office/drawing/2014/main" val="4024051899"/>
                    </a:ext>
                  </a:extLst>
                </a:gridCol>
                <a:gridCol w="688606">
                  <a:extLst>
                    <a:ext uri="{9D8B030D-6E8A-4147-A177-3AD203B41FA5}">
                      <a16:colId xmlns:a16="http://schemas.microsoft.com/office/drawing/2014/main" val="723557251"/>
                    </a:ext>
                  </a:extLst>
                </a:gridCol>
              </a:tblGrid>
              <a:tr h="320675">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846931"/>
                  </a:ext>
                </a:extLst>
              </a:tr>
              <a:tr h="320675">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0.84884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0.07411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0.99836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0.13632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284605"/>
                  </a:ext>
                </a:extLst>
              </a:tr>
              <a:tr h="320675">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0.60076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0.40591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0.94279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0.48448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7359975"/>
                  </a:ext>
                </a:extLst>
              </a:tr>
              <a:tr h="320675">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0.51063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0.9008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0.4355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0.65179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945402"/>
                  </a:ext>
                </a:extLst>
              </a:tr>
              <a:tr h="320675">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0.64786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0.48316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0.93423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0.55352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196821"/>
                  </a:ext>
                </a:extLst>
              </a:tr>
              <a:tr h="320675">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0.67556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0.14394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0.99069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0.23731</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8250154"/>
                  </a:ext>
                </a:extLst>
              </a:tr>
            </a:tbl>
          </a:graphicData>
        </a:graphic>
      </p:graphicFrame>
    </p:spTree>
    <p:extLst>
      <p:ext uri="{BB962C8B-B14F-4D97-AF65-F5344CB8AC3E}">
        <p14:creationId xmlns:p14="http://schemas.microsoft.com/office/powerpoint/2010/main" val="3681947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Entrenando el modelo con data de </a:t>
            </a:r>
            <a:r>
              <a:rPr lang="es-PE" dirty="0" err="1"/>
              <a:t>Kaggler</a:t>
            </a:r>
            <a:r>
              <a:rPr lang="es-PE" dirty="0"/>
              <a:t> y Stanford.</a:t>
            </a:r>
            <a:br>
              <a:rPr lang="es-PE" dirty="0"/>
            </a:br>
            <a:r>
              <a:rPr lang="es-PE" dirty="0" smtClean="0"/>
              <a:t>Sentencias</a:t>
            </a:r>
            <a:endParaRPr lang="es-PE" dirty="0"/>
          </a:p>
        </p:txBody>
      </p:sp>
      <p:graphicFrame>
        <p:nvGraphicFramePr>
          <p:cNvPr id="6" name="Table 5"/>
          <p:cNvGraphicFramePr>
            <a:graphicFrameLocks noGrp="1"/>
          </p:cNvGraphicFramePr>
          <p:nvPr>
            <p:extLst>
              <p:ext uri="{D42A27DB-BD31-4B8C-83A1-F6EECF244321}">
                <p14:modId xmlns:p14="http://schemas.microsoft.com/office/powerpoint/2010/main" val="2338551990"/>
              </p:ext>
            </p:extLst>
          </p:nvPr>
        </p:nvGraphicFramePr>
        <p:xfrm>
          <a:off x="1276621" y="2701737"/>
          <a:ext cx="5575998" cy="2386629"/>
        </p:xfrm>
        <a:graphic>
          <a:graphicData uri="http://schemas.openxmlformats.org/drawingml/2006/table">
            <a:tbl>
              <a:tblPr firstRow="1" firstCol="1" bandRow="1"/>
              <a:tblGrid>
                <a:gridCol w="1164983">
                  <a:extLst>
                    <a:ext uri="{9D8B030D-6E8A-4147-A177-3AD203B41FA5}">
                      <a16:colId xmlns:a16="http://schemas.microsoft.com/office/drawing/2014/main" val="953278510"/>
                    </a:ext>
                  </a:extLst>
                </a:gridCol>
                <a:gridCol w="755519">
                  <a:extLst>
                    <a:ext uri="{9D8B030D-6E8A-4147-A177-3AD203B41FA5}">
                      <a16:colId xmlns:a16="http://schemas.microsoft.com/office/drawing/2014/main" val="1533410040"/>
                    </a:ext>
                  </a:extLst>
                </a:gridCol>
                <a:gridCol w="855355">
                  <a:extLst>
                    <a:ext uri="{9D8B030D-6E8A-4147-A177-3AD203B41FA5}">
                      <a16:colId xmlns:a16="http://schemas.microsoft.com/office/drawing/2014/main" val="3531708707"/>
                    </a:ext>
                  </a:extLst>
                </a:gridCol>
                <a:gridCol w="607113">
                  <a:extLst>
                    <a:ext uri="{9D8B030D-6E8A-4147-A177-3AD203B41FA5}">
                      <a16:colId xmlns:a16="http://schemas.microsoft.com/office/drawing/2014/main" val="807250219"/>
                    </a:ext>
                  </a:extLst>
                </a:gridCol>
                <a:gridCol w="607113">
                  <a:extLst>
                    <a:ext uri="{9D8B030D-6E8A-4147-A177-3AD203B41FA5}">
                      <a16:colId xmlns:a16="http://schemas.microsoft.com/office/drawing/2014/main" val="119492042"/>
                    </a:ext>
                  </a:extLst>
                </a:gridCol>
                <a:gridCol w="607113">
                  <a:extLst>
                    <a:ext uri="{9D8B030D-6E8A-4147-A177-3AD203B41FA5}">
                      <a16:colId xmlns:a16="http://schemas.microsoft.com/office/drawing/2014/main" val="3650978522"/>
                    </a:ext>
                  </a:extLst>
                </a:gridCol>
                <a:gridCol w="978802">
                  <a:extLst>
                    <a:ext uri="{9D8B030D-6E8A-4147-A177-3AD203B41FA5}">
                      <a16:colId xmlns:a16="http://schemas.microsoft.com/office/drawing/2014/main" val="905173713"/>
                    </a:ext>
                  </a:extLst>
                </a:gridCol>
              </a:tblGrid>
              <a:tr h="340947">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Marg.(Guess)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670699"/>
                  </a:ext>
                </a:extLst>
              </a:tr>
              <a:tr h="34094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025181"/>
                  </a:ext>
                </a:extLst>
              </a:tr>
              <a:tr h="34094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862128"/>
                  </a:ext>
                </a:extLst>
              </a:tr>
              <a:tr h="34094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765773"/>
                  </a:ext>
                </a:extLst>
              </a:tr>
              <a:tr h="34094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184601"/>
                  </a:ext>
                </a:extLst>
              </a:tr>
              <a:tr h="34094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373689"/>
                  </a:ext>
                </a:extLst>
              </a:tr>
              <a:tr h="34094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914705"/>
                  </a:ext>
                </a:extLst>
              </a:tr>
            </a:tbl>
          </a:graphicData>
        </a:graphic>
      </p:graphicFrame>
      <p:sp>
        <p:nvSpPr>
          <p:cNvPr id="7" name="Rectangle 2"/>
          <p:cNvSpPr>
            <a:spLocks noChangeArrowheads="1"/>
          </p:cNvSpPr>
          <p:nvPr/>
        </p:nvSpPr>
        <p:spPr bwMode="auto">
          <a:xfrm>
            <a:off x="1276145" y="2701737"/>
            <a:ext cx="12951754" cy="81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0" name="Table 9"/>
          <p:cNvGraphicFramePr>
            <a:graphicFrameLocks noGrp="1"/>
          </p:cNvGraphicFramePr>
          <p:nvPr>
            <p:extLst>
              <p:ext uri="{D42A27DB-BD31-4B8C-83A1-F6EECF244321}">
                <p14:modId xmlns:p14="http://schemas.microsoft.com/office/powerpoint/2010/main" val="2224283769"/>
              </p:ext>
            </p:extLst>
          </p:nvPr>
        </p:nvGraphicFramePr>
        <p:xfrm>
          <a:off x="7116343" y="2701737"/>
          <a:ext cx="4609492" cy="2085414"/>
        </p:xfrm>
        <a:graphic>
          <a:graphicData uri="http://schemas.openxmlformats.org/drawingml/2006/table">
            <a:tbl>
              <a:tblPr firstRow="1" firstCol="1" bandRow="1"/>
              <a:tblGrid>
                <a:gridCol w="1352312">
                  <a:extLst>
                    <a:ext uri="{9D8B030D-6E8A-4147-A177-3AD203B41FA5}">
                      <a16:colId xmlns:a16="http://schemas.microsoft.com/office/drawing/2014/main" val="2855392595"/>
                    </a:ext>
                  </a:extLst>
                </a:gridCol>
                <a:gridCol w="872459">
                  <a:extLst>
                    <a:ext uri="{9D8B030D-6E8A-4147-A177-3AD203B41FA5}">
                      <a16:colId xmlns:a16="http://schemas.microsoft.com/office/drawing/2014/main" val="2204579457"/>
                    </a:ext>
                  </a:extLst>
                </a:gridCol>
                <a:gridCol w="988787">
                  <a:extLst>
                    <a:ext uri="{9D8B030D-6E8A-4147-A177-3AD203B41FA5}">
                      <a16:colId xmlns:a16="http://schemas.microsoft.com/office/drawing/2014/main" val="3376912696"/>
                    </a:ext>
                  </a:extLst>
                </a:gridCol>
                <a:gridCol w="697967">
                  <a:extLst>
                    <a:ext uri="{9D8B030D-6E8A-4147-A177-3AD203B41FA5}">
                      <a16:colId xmlns:a16="http://schemas.microsoft.com/office/drawing/2014/main" val="3681628763"/>
                    </a:ext>
                  </a:extLst>
                </a:gridCol>
                <a:gridCol w="697967">
                  <a:extLst>
                    <a:ext uri="{9D8B030D-6E8A-4147-A177-3AD203B41FA5}">
                      <a16:colId xmlns:a16="http://schemas.microsoft.com/office/drawing/2014/main" val="71461001"/>
                    </a:ext>
                  </a:extLst>
                </a:gridCol>
              </a:tblGrid>
              <a:tr h="347569">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145884"/>
                  </a:ext>
                </a:extLst>
              </a:tr>
              <a:tr h="347569">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0.18182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810941"/>
                  </a:ext>
                </a:extLst>
              </a:tr>
              <a:tr h="347569">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0.35714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0.47297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381637"/>
                  </a:ext>
                </a:extLst>
              </a:tr>
              <a:tr h="347569">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0.44444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0.42105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2501314"/>
                  </a:ext>
                </a:extLst>
              </a:tr>
              <a:tr h="347569">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0.47436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0.795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0.57812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151426"/>
                  </a:ext>
                </a:extLst>
              </a:tr>
              <a:tr h="347569">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0.56757</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91875"/>
                  </a:ext>
                </a:extLst>
              </a:tr>
            </a:tbl>
          </a:graphicData>
        </a:graphic>
      </p:graphicFrame>
    </p:spTree>
    <p:extLst>
      <p:ext uri="{BB962C8B-B14F-4D97-AF65-F5344CB8AC3E}">
        <p14:creationId xmlns:p14="http://schemas.microsoft.com/office/powerpoint/2010/main" val="249371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err="1" smtClean="0"/>
              <a:t>Conclusion</a:t>
            </a:r>
            <a:endParaRPr lang="es-PE" dirty="0"/>
          </a:p>
        </p:txBody>
      </p:sp>
      <p:sp>
        <p:nvSpPr>
          <p:cNvPr id="3" name="Content Placeholder 2"/>
          <p:cNvSpPr>
            <a:spLocks noGrp="1"/>
          </p:cNvSpPr>
          <p:nvPr>
            <p:ph idx="1"/>
          </p:nvPr>
        </p:nvSpPr>
        <p:spPr/>
        <p:txBody>
          <a:bodyPr/>
          <a:lstStyle/>
          <a:p>
            <a:r>
              <a:rPr lang="es-PE" dirty="0" smtClean="0"/>
              <a:t>El modelo de aprendizaje basado en conceptos de Deep </a:t>
            </a:r>
            <a:r>
              <a:rPr lang="es-PE" dirty="0" err="1" smtClean="0"/>
              <a:t>Learning</a:t>
            </a:r>
            <a:r>
              <a:rPr lang="es-PE" dirty="0" smtClean="0"/>
              <a:t> es una alternativa viable para lidiar con la semántica de las expresiones del lenguaje natural, aunque el problema de obtener bases de datos con una adecuada exactitud es un aspecto crucial para mejorar los procesos de entrenamiento, en particular en el análisis de sentimientos.</a:t>
            </a:r>
          </a:p>
          <a:p>
            <a:endParaRPr lang="es-PE" dirty="0"/>
          </a:p>
        </p:txBody>
      </p:sp>
    </p:spTree>
    <p:extLst>
      <p:ext uri="{BB962C8B-B14F-4D97-AF65-F5344CB8AC3E}">
        <p14:creationId xmlns:p14="http://schemas.microsoft.com/office/powerpoint/2010/main" val="400542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Gracias</a:t>
            </a:r>
            <a:endParaRPr lang="es-PE" dirty="0"/>
          </a:p>
        </p:txBody>
      </p:sp>
      <p:sp>
        <p:nvSpPr>
          <p:cNvPr id="3" name="Content Placeholder 2"/>
          <p:cNvSpPr>
            <a:spLocks noGrp="1"/>
          </p:cNvSpPr>
          <p:nvPr>
            <p:ph idx="1"/>
          </p:nvPr>
        </p:nvSpPr>
        <p:spPr/>
        <p:txBody>
          <a:bodyPr/>
          <a:lstStyle/>
          <a:p>
            <a:endParaRPr lang="es-PE" dirty="0"/>
          </a:p>
        </p:txBody>
      </p:sp>
    </p:spTree>
    <p:extLst>
      <p:ext uri="{BB962C8B-B14F-4D97-AF65-F5344CB8AC3E}">
        <p14:creationId xmlns:p14="http://schemas.microsoft.com/office/powerpoint/2010/main" val="354129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Análisis de sentimientos</a:t>
            </a:r>
            <a:endParaRPr lang="es-PE" dirty="0"/>
          </a:p>
        </p:txBody>
      </p:sp>
      <p:sp>
        <p:nvSpPr>
          <p:cNvPr id="3" name="Content Placeholder 2"/>
          <p:cNvSpPr>
            <a:spLocks noGrp="1"/>
          </p:cNvSpPr>
          <p:nvPr>
            <p:ph idx="1"/>
          </p:nvPr>
        </p:nvSpPr>
        <p:spPr>
          <a:xfrm>
            <a:off x="1484310" y="2666999"/>
            <a:ext cx="10018713" cy="3944008"/>
          </a:xfrm>
        </p:spPr>
        <p:txBody>
          <a:bodyPr>
            <a:normAutofit fontScale="92500" lnSpcReduction="10000"/>
          </a:bodyPr>
          <a:lstStyle/>
          <a:p>
            <a:endParaRPr lang="es-PE" dirty="0" smtClean="0"/>
          </a:p>
          <a:p>
            <a:r>
              <a:rPr lang="es-PE" dirty="0" smtClean="0"/>
              <a:t>La gran cantidad de documentos digitales que no solo presentan información sino una opinión o interacción de usuarios sobre un tópico de interés, es el área de estudio del llamado análisis de sentimientos, que puede ser aprovechado en distintas áreas como la inteligencia de negocio. </a:t>
            </a:r>
          </a:p>
          <a:p>
            <a:r>
              <a:rPr lang="es-PE" dirty="0" smtClean="0"/>
              <a:t>Dentro el procesamiento de lenguaje natural, esta es un área de probada dificultad pues requiere entender la semántica las expresiones y no solo la existencia de términos (Bag of Word)</a:t>
            </a:r>
          </a:p>
          <a:p>
            <a:r>
              <a:rPr lang="es-ES" i="1" dirty="0"/>
              <a:t>“</a:t>
            </a:r>
            <a:r>
              <a:rPr lang="es-ES" i="1" dirty="0" err="1"/>
              <a:t>Product</a:t>
            </a:r>
            <a:r>
              <a:rPr lang="es-ES" i="1" dirty="0"/>
              <a:t> </a:t>
            </a:r>
            <a:r>
              <a:rPr lang="es-ES" i="1" dirty="0" err="1"/>
              <a:t>is</a:t>
            </a:r>
            <a:r>
              <a:rPr lang="es-ES" i="1" dirty="0"/>
              <a:t> </a:t>
            </a:r>
            <a:r>
              <a:rPr lang="es-ES" i="1" dirty="0" err="1"/>
              <a:t>good</a:t>
            </a:r>
            <a:r>
              <a:rPr lang="es-ES" i="1" dirty="0"/>
              <a:t>”, “</a:t>
            </a:r>
            <a:r>
              <a:rPr lang="es-ES" i="1" dirty="0" err="1"/>
              <a:t>Product</a:t>
            </a:r>
            <a:r>
              <a:rPr lang="es-ES" i="1" dirty="0"/>
              <a:t> </a:t>
            </a:r>
            <a:r>
              <a:rPr lang="es-ES" i="1" dirty="0" err="1"/>
              <a:t>is</a:t>
            </a:r>
            <a:r>
              <a:rPr lang="es-ES" i="1" dirty="0"/>
              <a:t> </a:t>
            </a:r>
            <a:r>
              <a:rPr lang="es-ES" i="1" dirty="0" err="1"/>
              <a:t>expensive</a:t>
            </a:r>
            <a:r>
              <a:rPr lang="es-ES" i="1" dirty="0"/>
              <a:t>”, “</a:t>
            </a:r>
            <a:r>
              <a:rPr lang="es-ES" i="1" dirty="0" err="1"/>
              <a:t>Product</a:t>
            </a:r>
            <a:r>
              <a:rPr lang="es-ES" i="1" dirty="0"/>
              <a:t> </a:t>
            </a:r>
            <a:r>
              <a:rPr lang="es-ES" i="1" dirty="0" err="1"/>
              <a:t>is</a:t>
            </a:r>
            <a:r>
              <a:rPr lang="es-ES" i="1" dirty="0"/>
              <a:t> </a:t>
            </a:r>
            <a:r>
              <a:rPr lang="es-ES" i="1" dirty="0" err="1"/>
              <a:t>good</a:t>
            </a:r>
            <a:r>
              <a:rPr lang="es-ES" i="1" dirty="0"/>
              <a:t> </a:t>
            </a:r>
            <a:r>
              <a:rPr lang="es-ES" i="1" dirty="0" err="1"/>
              <a:t>but</a:t>
            </a:r>
            <a:r>
              <a:rPr lang="es-ES" i="1" dirty="0"/>
              <a:t> </a:t>
            </a:r>
            <a:r>
              <a:rPr lang="es-ES" i="1" dirty="0" err="1"/>
              <a:t>expensive</a:t>
            </a:r>
            <a:r>
              <a:rPr lang="es-ES" i="1" dirty="0"/>
              <a:t>”</a:t>
            </a:r>
          </a:p>
          <a:p>
            <a:r>
              <a:rPr lang="es-ES" dirty="0" smtClean="0"/>
              <a:t>“</a:t>
            </a:r>
            <a:r>
              <a:rPr lang="es-ES" i="1" dirty="0" err="1"/>
              <a:t>How</a:t>
            </a:r>
            <a:r>
              <a:rPr lang="es-ES" i="1" dirty="0"/>
              <a:t> </a:t>
            </a:r>
            <a:r>
              <a:rPr lang="es-ES" i="1" dirty="0" err="1"/>
              <a:t>could</a:t>
            </a:r>
            <a:r>
              <a:rPr lang="es-ES" i="1" dirty="0"/>
              <a:t> </a:t>
            </a:r>
            <a:r>
              <a:rPr lang="es-ES" i="1" dirty="0" err="1"/>
              <a:t>anyone</a:t>
            </a:r>
            <a:r>
              <a:rPr lang="es-ES" i="1" dirty="0"/>
              <a:t> </a:t>
            </a:r>
            <a:r>
              <a:rPr lang="es-ES" i="1" dirty="0" err="1"/>
              <a:t>sit</a:t>
            </a:r>
            <a:r>
              <a:rPr lang="es-ES" i="1" dirty="0"/>
              <a:t> </a:t>
            </a:r>
            <a:r>
              <a:rPr lang="es-ES" i="1" dirty="0" err="1"/>
              <a:t>through</a:t>
            </a:r>
            <a:r>
              <a:rPr lang="es-ES" i="1" dirty="0"/>
              <a:t> </a:t>
            </a:r>
            <a:r>
              <a:rPr lang="es-ES" i="1" dirty="0" err="1"/>
              <a:t>this</a:t>
            </a:r>
            <a:r>
              <a:rPr lang="es-ES" i="1" dirty="0"/>
              <a:t> </a:t>
            </a:r>
            <a:r>
              <a:rPr lang="es-ES" i="1" dirty="0" err="1"/>
              <a:t>movie</a:t>
            </a:r>
            <a:r>
              <a:rPr lang="es-ES" i="1" dirty="0"/>
              <a:t>?”</a:t>
            </a:r>
            <a:endParaRPr lang="es-PE" dirty="0" smtClean="0"/>
          </a:p>
          <a:p>
            <a:endParaRPr lang="es-PE" dirty="0" smtClean="0"/>
          </a:p>
          <a:p>
            <a:endParaRPr lang="es-PE" dirty="0"/>
          </a:p>
        </p:txBody>
      </p:sp>
    </p:spTree>
    <p:extLst>
      <p:ext uri="{BB962C8B-B14F-4D97-AF65-F5344CB8AC3E}">
        <p14:creationId xmlns:p14="http://schemas.microsoft.com/office/powerpoint/2010/main" val="116906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Análisis de sentimientos</a:t>
            </a:r>
          </a:p>
        </p:txBody>
      </p:sp>
      <p:sp>
        <p:nvSpPr>
          <p:cNvPr id="3" name="Content Placeholder 2"/>
          <p:cNvSpPr>
            <a:spLocks noGrp="1"/>
          </p:cNvSpPr>
          <p:nvPr>
            <p:ph idx="1"/>
          </p:nvPr>
        </p:nvSpPr>
        <p:spPr>
          <a:xfrm>
            <a:off x="1484310" y="2028497"/>
            <a:ext cx="10018713" cy="3762703"/>
          </a:xfrm>
        </p:spPr>
        <p:txBody>
          <a:bodyPr/>
          <a:lstStyle/>
          <a:p>
            <a:r>
              <a:rPr lang="es-PE" dirty="0" smtClean="0"/>
              <a:t>Debido a la limitante de los modelos en manejar la semántica de las expresiones hasta el año 2012 la exactitud en el área se había mantenido alrededor del 80%, no pudiendo manejar la negación, el sarcasmo, conjugaciones y contraste de términos. </a:t>
            </a:r>
          </a:p>
          <a:p>
            <a:r>
              <a:rPr lang="es-PE" u="sng" dirty="0">
                <a:hlinkClick r:id="rId2"/>
              </a:rPr>
              <a:t>https://</a:t>
            </a:r>
            <a:r>
              <a:rPr lang="es-PE" u="sng" dirty="0" smtClean="0">
                <a:hlinkClick r:id="rId2"/>
              </a:rPr>
              <a:t>semantria.com/demo</a:t>
            </a:r>
            <a:endParaRPr lang="es-PE" u="sng" dirty="0" smtClean="0"/>
          </a:p>
          <a:p>
            <a:r>
              <a:rPr lang="en-US" dirty="0"/>
              <a:t>How could anyone sit through this movie?.</a:t>
            </a:r>
            <a:endParaRPr lang="es-PE" dirty="0" smtClean="0"/>
          </a:p>
          <a:p>
            <a:endParaRPr lang="es-PE" dirty="0"/>
          </a:p>
        </p:txBody>
      </p:sp>
    </p:spTree>
    <p:extLst>
      <p:ext uri="{BB962C8B-B14F-4D97-AF65-F5344CB8AC3E}">
        <p14:creationId xmlns:p14="http://schemas.microsoft.com/office/powerpoint/2010/main" val="223737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t>
            </a:r>
            <a:r>
              <a:rPr lang="es-PE" dirty="0" smtClean="0"/>
              <a:t>Trabajos previos</a:t>
            </a:r>
            <a:endParaRPr lang="es-PE" dirty="0"/>
          </a:p>
        </p:txBody>
      </p:sp>
      <p:sp>
        <p:nvSpPr>
          <p:cNvPr id="3" name="Content Placeholder 2"/>
          <p:cNvSpPr>
            <a:spLocks noGrp="1"/>
          </p:cNvSpPr>
          <p:nvPr>
            <p:ph idx="1"/>
          </p:nvPr>
        </p:nvSpPr>
        <p:spPr/>
        <p:txBody>
          <a:bodyPr>
            <a:normAutofit fontScale="92500" lnSpcReduction="20000"/>
          </a:bodyPr>
          <a:lstStyle/>
          <a:p>
            <a:r>
              <a:rPr lang="es-PE" dirty="0" smtClean="0"/>
              <a:t>Detección de tópicos para los documentos </a:t>
            </a:r>
            <a:r>
              <a:rPr lang="es-ES" dirty="0"/>
              <a:t>[</a:t>
            </a:r>
            <a:r>
              <a:rPr lang="es-ES" dirty="0" err="1"/>
              <a:t>Karlgren</a:t>
            </a:r>
            <a:r>
              <a:rPr lang="es-ES" dirty="0"/>
              <a:t>, 1994] [</a:t>
            </a:r>
            <a:r>
              <a:rPr lang="es-ES" dirty="0" err="1"/>
              <a:t>Kessler</a:t>
            </a:r>
            <a:r>
              <a:rPr lang="es-ES" dirty="0"/>
              <a:t>, 1997</a:t>
            </a:r>
            <a:r>
              <a:rPr lang="es-ES" dirty="0" smtClean="0"/>
              <a:t>]</a:t>
            </a:r>
          </a:p>
          <a:p>
            <a:r>
              <a:rPr lang="es-ES" dirty="0" smtClean="0"/>
              <a:t>Detección de la subjetividad u objetividad </a:t>
            </a:r>
            <a:r>
              <a:rPr lang="es-ES" dirty="0"/>
              <a:t>[</a:t>
            </a:r>
            <a:r>
              <a:rPr lang="es-ES" dirty="0" err="1"/>
              <a:t>Riloff</a:t>
            </a:r>
            <a:r>
              <a:rPr lang="es-ES" dirty="0"/>
              <a:t>, 2003</a:t>
            </a:r>
            <a:r>
              <a:rPr lang="es-ES" dirty="0" smtClean="0"/>
              <a:t>].</a:t>
            </a:r>
          </a:p>
          <a:p>
            <a:r>
              <a:rPr lang="es-ES" dirty="0" smtClean="0"/>
              <a:t>Semántica de las frases utilizando </a:t>
            </a:r>
            <a:r>
              <a:rPr lang="es-ES" dirty="0" err="1" smtClean="0"/>
              <a:t>euristicas</a:t>
            </a:r>
            <a:r>
              <a:rPr lang="es-ES" dirty="0" smtClean="0"/>
              <a:t> de lenguaje o sets de palabras preseleccionados </a:t>
            </a:r>
            <a:r>
              <a:rPr lang="es-ES" dirty="0"/>
              <a:t>[</a:t>
            </a:r>
            <a:r>
              <a:rPr lang="es-ES" dirty="0" err="1"/>
              <a:t>Hatzivassiloglou</a:t>
            </a:r>
            <a:r>
              <a:rPr lang="es-ES" dirty="0"/>
              <a:t>, 1997] [</a:t>
            </a:r>
            <a:r>
              <a:rPr lang="es-ES" dirty="0" err="1"/>
              <a:t>Turney</a:t>
            </a:r>
            <a:r>
              <a:rPr lang="es-ES" dirty="0"/>
              <a:t>, 2002] </a:t>
            </a:r>
            <a:endParaRPr lang="es-ES" dirty="0" smtClean="0"/>
          </a:p>
          <a:p>
            <a:r>
              <a:rPr lang="es-ES" dirty="0" smtClean="0"/>
              <a:t>Trabajos relacionados a obtener </a:t>
            </a:r>
            <a:r>
              <a:rPr lang="es-ES" dirty="0" err="1" smtClean="0"/>
              <a:t>Hyponyms</a:t>
            </a:r>
            <a:r>
              <a:rPr lang="es-ES" dirty="0" smtClean="0"/>
              <a:t> </a:t>
            </a:r>
            <a:r>
              <a:rPr lang="es-ES" dirty="0"/>
              <a:t>[</a:t>
            </a:r>
            <a:r>
              <a:rPr lang="es-ES" dirty="0" err="1"/>
              <a:t>Hearst</a:t>
            </a:r>
            <a:r>
              <a:rPr lang="es-ES" dirty="0"/>
              <a:t>, 1992</a:t>
            </a:r>
            <a:r>
              <a:rPr lang="es-ES" dirty="0" smtClean="0"/>
              <a:t>] y uso de lógica difusa para categorizar los documentos [</a:t>
            </a:r>
            <a:r>
              <a:rPr lang="es-ES" dirty="0" err="1"/>
              <a:t>Huettner</a:t>
            </a:r>
            <a:r>
              <a:rPr lang="es-ES" dirty="0"/>
              <a:t>, 2000</a:t>
            </a:r>
            <a:r>
              <a:rPr lang="es-ES" dirty="0" smtClean="0"/>
              <a:t>]</a:t>
            </a:r>
          </a:p>
          <a:p>
            <a:r>
              <a:rPr lang="es-ES" dirty="0" smtClean="0"/>
              <a:t>Trabajos sobre el análisis de sentimientos y polaridad de los documentos </a:t>
            </a:r>
            <a:r>
              <a:rPr lang="es-ES" dirty="0"/>
              <a:t>[</a:t>
            </a:r>
            <a:r>
              <a:rPr lang="es-ES" dirty="0" err="1"/>
              <a:t>Turney</a:t>
            </a:r>
            <a:r>
              <a:rPr lang="es-ES" dirty="0"/>
              <a:t>, 2002] </a:t>
            </a:r>
            <a:r>
              <a:rPr lang="es-ES" dirty="0" smtClean="0"/>
              <a:t>[</a:t>
            </a:r>
            <a:r>
              <a:rPr lang="es-ES" dirty="0"/>
              <a:t>Pang,2002].  </a:t>
            </a:r>
            <a:endParaRPr lang="es-PE" dirty="0"/>
          </a:p>
          <a:p>
            <a:endParaRPr lang="es-ES" dirty="0" smtClean="0"/>
          </a:p>
          <a:p>
            <a:endParaRPr lang="es-PE" dirty="0"/>
          </a:p>
        </p:txBody>
      </p:sp>
    </p:spTree>
    <p:extLst>
      <p:ext uri="{BB962C8B-B14F-4D97-AF65-F5344CB8AC3E}">
        <p14:creationId xmlns:p14="http://schemas.microsoft.com/office/powerpoint/2010/main" val="256138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Trabajos previos</a:t>
            </a:r>
          </a:p>
        </p:txBody>
      </p:sp>
      <p:sp>
        <p:nvSpPr>
          <p:cNvPr id="3" name="Content Placeholder 2"/>
          <p:cNvSpPr>
            <a:spLocks noGrp="1"/>
          </p:cNvSpPr>
          <p:nvPr>
            <p:ph idx="1"/>
          </p:nvPr>
        </p:nvSpPr>
        <p:spPr/>
        <p:txBody>
          <a:bodyPr>
            <a:normAutofit fontScale="92500"/>
          </a:bodyPr>
          <a:lstStyle/>
          <a:p>
            <a:r>
              <a:rPr lang="es-ES" dirty="0"/>
              <a:t>Según [</a:t>
            </a:r>
            <a:r>
              <a:rPr lang="es-ES" dirty="0" err="1"/>
              <a:t>Turney</a:t>
            </a:r>
            <a:r>
              <a:rPr lang="es-ES" dirty="0"/>
              <a:t>, 2010] los bajos resultados al momento de trabajar con esta complejidad, se dan por la imposibilidad de las estructuras computacionales de entender la semántica subyacente en el lenguaje </a:t>
            </a:r>
            <a:r>
              <a:rPr lang="es-ES" dirty="0" smtClean="0"/>
              <a:t>humano.</a:t>
            </a:r>
          </a:p>
          <a:p>
            <a:r>
              <a:rPr lang="es-ES" dirty="0"/>
              <a:t>Por lo que hay necesidad de encontrar modelos computacionales que puedan representar no solo la existencia de términos sino la relación entre los mismos como son los modelos de espacios de vectores (Vector </a:t>
            </a:r>
            <a:r>
              <a:rPr lang="es-ES" dirty="0" err="1"/>
              <a:t>Space</a:t>
            </a:r>
            <a:r>
              <a:rPr lang="es-ES" dirty="0"/>
              <a:t> </a:t>
            </a:r>
            <a:r>
              <a:rPr lang="es-ES" dirty="0" err="1"/>
              <a:t>Models</a:t>
            </a:r>
            <a:r>
              <a:rPr lang="es-ES" dirty="0" smtClean="0"/>
              <a:t>).</a:t>
            </a:r>
          </a:p>
          <a:p>
            <a:r>
              <a:rPr lang="es-ES" dirty="0" smtClean="0"/>
              <a:t>“</a:t>
            </a:r>
            <a:r>
              <a:rPr lang="es-ES" dirty="0" err="1" smtClean="0"/>
              <a:t>house</a:t>
            </a:r>
            <a:r>
              <a:rPr lang="es-ES" dirty="0" smtClean="0"/>
              <a:t> </a:t>
            </a:r>
            <a:r>
              <a:rPr lang="es-ES" dirty="0" err="1"/>
              <a:t>boat</a:t>
            </a:r>
            <a:r>
              <a:rPr lang="es-ES" dirty="0"/>
              <a:t>” y “</a:t>
            </a:r>
            <a:r>
              <a:rPr lang="es-ES" dirty="0" err="1"/>
              <a:t>boat</a:t>
            </a:r>
            <a:r>
              <a:rPr lang="es-ES" dirty="0"/>
              <a:t> </a:t>
            </a:r>
            <a:r>
              <a:rPr lang="es-ES" dirty="0" err="1"/>
              <a:t>house</a:t>
            </a:r>
            <a:r>
              <a:rPr lang="es-ES" dirty="0"/>
              <a:t>” porque en </a:t>
            </a:r>
            <a:r>
              <a:rPr lang="es-ES" dirty="0" smtClean="0"/>
              <a:t>algunos </a:t>
            </a:r>
            <a:r>
              <a:rPr lang="es-ES" dirty="0"/>
              <a:t>contextos el significado es distinto, aunque el vector resultante será el mismo [</a:t>
            </a:r>
            <a:r>
              <a:rPr lang="es-ES" dirty="0" err="1"/>
              <a:t>Socher</a:t>
            </a:r>
            <a:r>
              <a:rPr lang="es-ES" dirty="0"/>
              <a:t> 2012</a:t>
            </a:r>
            <a:r>
              <a:rPr lang="es-ES" dirty="0" smtClean="0"/>
              <a:t>].</a:t>
            </a:r>
            <a:endParaRPr lang="es-PE" dirty="0"/>
          </a:p>
        </p:txBody>
      </p:sp>
    </p:spTree>
    <p:extLst>
      <p:ext uri="{BB962C8B-B14F-4D97-AF65-F5344CB8AC3E}">
        <p14:creationId xmlns:p14="http://schemas.microsoft.com/office/powerpoint/2010/main" val="367044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Deep </a:t>
            </a:r>
            <a:r>
              <a:rPr lang="es-PE" dirty="0" err="1"/>
              <a:t>Learning</a:t>
            </a:r>
            <a:endParaRPr lang="es-PE" dirty="0"/>
          </a:p>
        </p:txBody>
      </p:sp>
      <p:sp>
        <p:nvSpPr>
          <p:cNvPr id="3" name="Content Placeholder 2"/>
          <p:cNvSpPr>
            <a:spLocks noGrp="1"/>
          </p:cNvSpPr>
          <p:nvPr>
            <p:ph idx="1"/>
          </p:nvPr>
        </p:nvSpPr>
        <p:spPr/>
        <p:txBody>
          <a:bodyPr/>
          <a:lstStyle/>
          <a:p>
            <a:endParaRPr lang="es-PE"/>
          </a:p>
        </p:txBody>
      </p:sp>
      <p:pic>
        <p:nvPicPr>
          <p:cNvPr id="4" name="Picture 3"/>
          <p:cNvPicPr>
            <a:picLocks noChangeAspect="1"/>
          </p:cNvPicPr>
          <p:nvPr/>
        </p:nvPicPr>
        <p:blipFill>
          <a:blip r:embed="rId2"/>
          <a:stretch>
            <a:fillRect/>
          </a:stretch>
        </p:blipFill>
        <p:spPr>
          <a:xfrm>
            <a:off x="1726160" y="2757816"/>
            <a:ext cx="8277225" cy="3381375"/>
          </a:xfrm>
          <a:prstGeom prst="rect">
            <a:avLst/>
          </a:prstGeom>
        </p:spPr>
      </p:pic>
    </p:spTree>
    <p:extLst>
      <p:ext uri="{BB962C8B-B14F-4D97-AF65-F5344CB8AC3E}">
        <p14:creationId xmlns:p14="http://schemas.microsoft.com/office/powerpoint/2010/main" val="259599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Deep </a:t>
            </a:r>
            <a:r>
              <a:rPr lang="es-PE" dirty="0" err="1" smtClean="0"/>
              <a:t>Learning</a:t>
            </a:r>
            <a:endParaRPr lang="es-PE" dirty="0"/>
          </a:p>
        </p:txBody>
      </p:sp>
      <p:sp>
        <p:nvSpPr>
          <p:cNvPr id="3" name="Content Placeholder 2"/>
          <p:cNvSpPr>
            <a:spLocks noGrp="1"/>
          </p:cNvSpPr>
          <p:nvPr>
            <p:ph idx="1"/>
          </p:nvPr>
        </p:nvSpPr>
        <p:spPr/>
        <p:txBody>
          <a:bodyPr>
            <a:normAutofit/>
          </a:bodyPr>
          <a:lstStyle/>
          <a:p>
            <a:r>
              <a:rPr lang="es-ES" dirty="0"/>
              <a:t>Por esta necesidad y basados en estudios previos con respecto al uso de las redes neuronales recursivas [</a:t>
            </a:r>
            <a:r>
              <a:rPr lang="es-ES" dirty="0" err="1"/>
              <a:t>Socher</a:t>
            </a:r>
            <a:r>
              <a:rPr lang="es-ES" dirty="0"/>
              <a:t> 2012], es que se proponen mejoras en el área de análisis de sentimientos que utilizan la semántica de las expresiones, no solo unarias, sino que también hacen uso de la información de su composición. Siendo el uso de la técnica </a:t>
            </a:r>
            <a:r>
              <a:rPr lang="es-ES" dirty="0" err="1"/>
              <a:t>Recursive</a:t>
            </a:r>
            <a:r>
              <a:rPr lang="es-ES" dirty="0"/>
              <a:t> Neural Tensor Network (RNTN</a:t>
            </a:r>
            <a:r>
              <a:rPr lang="es-ES" dirty="0" smtClean="0"/>
              <a:t>)  </a:t>
            </a:r>
            <a:r>
              <a:rPr lang="es-ES" dirty="0"/>
              <a:t>la que mejor precisión obtiene en comparación a trabajos anteriores con redes neuronales recursivas y técnicas de aprendizaje del computador como </a:t>
            </a:r>
            <a:r>
              <a:rPr lang="es-ES" dirty="0" err="1"/>
              <a:t>Naive</a:t>
            </a:r>
            <a:r>
              <a:rPr lang="es-ES" dirty="0"/>
              <a:t> </a:t>
            </a:r>
            <a:r>
              <a:rPr lang="es-ES" dirty="0" err="1"/>
              <a:t>Bayes</a:t>
            </a:r>
            <a:r>
              <a:rPr lang="es-ES" dirty="0"/>
              <a:t> o </a:t>
            </a:r>
            <a:r>
              <a:rPr lang="es-ES" dirty="0" err="1"/>
              <a:t>Super</a:t>
            </a:r>
            <a:r>
              <a:rPr lang="es-ES" dirty="0"/>
              <a:t> Vector Machines [</a:t>
            </a:r>
            <a:r>
              <a:rPr lang="es-ES" dirty="0" err="1"/>
              <a:t>Socher</a:t>
            </a:r>
            <a:r>
              <a:rPr lang="es-ES" dirty="0"/>
              <a:t>, 2013].</a:t>
            </a:r>
            <a:endParaRPr lang="es-PE" dirty="0"/>
          </a:p>
          <a:p>
            <a:endParaRPr lang="es-PE" dirty="0"/>
          </a:p>
        </p:txBody>
      </p:sp>
    </p:spTree>
    <p:extLst>
      <p:ext uri="{BB962C8B-B14F-4D97-AF65-F5344CB8AC3E}">
        <p14:creationId xmlns:p14="http://schemas.microsoft.com/office/powerpoint/2010/main" val="160490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a:t>
            </a:r>
            <a:r>
              <a:rPr lang="es-PE" dirty="0" smtClean="0"/>
              <a:t>– </a:t>
            </a:r>
            <a:r>
              <a:rPr lang="es-PE" dirty="0" err="1" smtClean="0"/>
              <a:t>Recursive</a:t>
            </a:r>
            <a:r>
              <a:rPr lang="es-PE" dirty="0" smtClean="0"/>
              <a:t> Neural Tensor Network</a:t>
            </a:r>
            <a:endParaRPr lang="es-PE" dirty="0"/>
          </a:p>
        </p:txBody>
      </p:sp>
      <p:sp>
        <p:nvSpPr>
          <p:cNvPr id="3" name="Content Placeholder 2"/>
          <p:cNvSpPr>
            <a:spLocks noGrp="1"/>
          </p:cNvSpPr>
          <p:nvPr>
            <p:ph idx="1"/>
          </p:nvPr>
        </p:nvSpPr>
        <p:spPr>
          <a:xfrm>
            <a:off x="1484311" y="2666999"/>
            <a:ext cx="6429980" cy="3124201"/>
          </a:xfrm>
        </p:spPr>
        <p:txBody>
          <a:bodyPr/>
          <a:lstStyle/>
          <a:p>
            <a:r>
              <a:rPr lang="es-ES" dirty="0"/>
              <a:t>RNTN puede trabajar con vectores de cualquier tamaño, representando una frase mediante un vector y un árbol de expresiones, calculando los nodos superiores en base a los resultados de las hojas usando una función de </a:t>
            </a:r>
            <a:r>
              <a:rPr lang="es-ES" dirty="0" smtClean="0"/>
              <a:t>composición (Tensor). </a:t>
            </a:r>
            <a:endParaRPr lang="es-PE"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166537" y="2083348"/>
            <a:ext cx="3507576" cy="21457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96173" y="4361793"/>
            <a:ext cx="2848303" cy="2312275"/>
          </a:xfrm>
          <a:prstGeom prst="rect">
            <a:avLst/>
          </a:prstGeom>
          <a:noFill/>
          <a:ln>
            <a:noFill/>
          </a:ln>
        </p:spPr>
      </p:pic>
    </p:spTree>
    <p:extLst>
      <p:ext uri="{BB962C8B-B14F-4D97-AF65-F5344CB8AC3E}">
        <p14:creationId xmlns:p14="http://schemas.microsoft.com/office/powerpoint/2010/main" val="118123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1477</TotalTime>
  <Words>1633</Words>
  <Application>Microsoft Office PowerPoint</Application>
  <PresentationFormat>Widescreen</PresentationFormat>
  <Paragraphs>627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MS Gothic</vt:lpstr>
      <vt:lpstr>MS Mincho</vt:lpstr>
      <vt:lpstr>Arial</vt:lpstr>
      <vt:lpstr>Calibri</vt:lpstr>
      <vt:lpstr>Corbel</vt:lpstr>
      <vt:lpstr>Times New Roman</vt:lpstr>
      <vt:lpstr>Parallax</vt:lpstr>
      <vt:lpstr>Análisis de sentimientos en reseñas de películas mediante el uso de recursive neural tensor networks.</vt:lpstr>
      <vt:lpstr>Agenda</vt:lpstr>
      <vt:lpstr>Contexto – Análisis de sentimientos</vt:lpstr>
      <vt:lpstr>Contexto – Análisis de sentimientos</vt:lpstr>
      <vt:lpstr>Contexto – Trabajos previos</vt:lpstr>
      <vt:lpstr>Contexto – Trabajos previos</vt:lpstr>
      <vt:lpstr>Contexto – Deep Learning</vt:lpstr>
      <vt:lpstr>Contexto – Deep Learning</vt:lpstr>
      <vt:lpstr>Contexto – Recursive Neural Tensor Network</vt:lpstr>
      <vt:lpstr>Contexto – Recursive Neural Tensor Network</vt:lpstr>
      <vt:lpstr>Contexto – Stanford NLP Sentimental Analysis </vt:lpstr>
      <vt:lpstr>Experimento - Kaggle</vt:lpstr>
      <vt:lpstr>Experimentos - Kaggle</vt:lpstr>
      <vt:lpstr>Experimento – Utilizando el modelo proporcionado por la universidad de Stanford</vt:lpstr>
      <vt:lpstr>Experimento – Utilizando el modelo proporcionado por la universidad de Stanford Frases</vt:lpstr>
      <vt:lpstr>Experimento – Utilizando el modelo proporcionado por la universidad de Stanford Sentencias</vt:lpstr>
      <vt:lpstr>Experimento – Entrenando el modelo con data de Kaggler </vt:lpstr>
      <vt:lpstr>Experimento – Entrenando el modelo con data de Kaggler  Frases</vt:lpstr>
      <vt:lpstr>Experimento – Entrenando el modelo con data de Kaggler  Sentencias</vt:lpstr>
      <vt:lpstr>Experimento – Entrenando el modelo con data de Kaggler y Stanford.</vt:lpstr>
      <vt:lpstr>Experimento – Entrenando el modelo con data de Kaggler y Stanford. Frases</vt:lpstr>
      <vt:lpstr>Experimento – Entrenando el modelo con data de Kaggler y Stanford. Sentencias</vt:lpstr>
      <vt:lpstr>Conclusion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sentimientos en reseñas de películas mediante el uso de recursive neural tensor networks.</dc:title>
  <dc:creator>Gregory Cesar</dc:creator>
  <cp:lastModifiedBy>Gregory Cesar</cp:lastModifiedBy>
  <cp:revision>31</cp:revision>
  <dcterms:created xsi:type="dcterms:W3CDTF">2015-11-30T00:17:21Z</dcterms:created>
  <dcterms:modified xsi:type="dcterms:W3CDTF">2015-12-01T12:00:22Z</dcterms:modified>
</cp:coreProperties>
</file>