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oto Sans Symbols"/>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otoSansSymbols-bold.fntdata"/><Relationship Id="rId21" Type="http://schemas.openxmlformats.org/officeDocument/2006/relationships/slide" Target="slides/slide16.xml"/><Relationship Id="rId43" Type="http://schemas.openxmlformats.org/officeDocument/2006/relationships/font" Target="fonts/NotoSansSymbols-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7c27196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7c27196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2022ddd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a2022dddc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2022ddd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a2022dddc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022ddd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a2022dddc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2022ddd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a2022dddc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022ddd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a2022dddc1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022ddd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a2022dddc1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2022ddd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a2022dddc1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2022dddc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a2022dddc1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2022dddc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a2022dddc1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022ddd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a2022dddc1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9023e1d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a9023e1d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2022dddc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a2022dddc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2022dd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2022dd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9b706c8c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a9b706c8c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9b706c8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a9b706c8c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9b706c8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a9b706c8c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9b706c8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a9b706c8c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9b706c8c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a9b706c8c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9b706c8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a9b706c8cd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9b706c8c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a9b706c8c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9b706c8c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a9b706c8cd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7c2719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7c2719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9b706c8c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a9b706c8cd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9b706c8c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a9b706c8cd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9b706c8c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a9b706c8cd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9b706c8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9b706c8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8d5060a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8d5060a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8d5060a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8d5060a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8d5060a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8d5060a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8d5060a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8d5060a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da8d26e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da8d26e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2f87571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a2f875719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2f87571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a2f875719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2f87571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a2f875719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f8757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2f8757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pq1p29J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matplotlib.org/tutorials/intermediate/gridspec.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arizona.zoom.us/rec/share/9hJ-2_KyYjW5Q8NH4I0ZOPC2RirlLRBvGWJUZZyWdbsYqD7-dA2r49q79twOwPQI.RPOE5MRcK9m9MNqW" TargetMode="External"/><Relationship Id="rId4" Type="http://schemas.openxmlformats.org/officeDocument/2006/relationships/hyperlink" Target="https://arizona.zoom.us/rec/share/w72sC7dfw8c11gTlBnGvw3CBC189tKYhUxPfxmRAemeDeGWnjUD--XgoeI_VqI4k.6keAClTnyoKAd6Vb" TargetMode="External"/><Relationship Id="rId5" Type="http://schemas.openxmlformats.org/officeDocument/2006/relationships/hyperlink" Target="https://arizona.zoom.us/rec/share/6_sOrEdkuyACp4u0Sn5xegv1kRIipLbCu-SCy6VaTlmxYSo-cP_PAJ08dEpXU80I.nSKf-g1Qx6QC4QQ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file/d/12ZC3BWCTzURo5ZNTulq1oUwxv7MiNZMm/view?usp=sharing" TargetMode="External"/><Relationship Id="rId4" Type="http://schemas.openxmlformats.org/officeDocument/2006/relationships/hyperlink" Target="https://drive.google.com/file/d/1yj1uOt38soXE3ju5oP6XWDS8H-gyVpA9/view?usp=sharing" TargetMode="External"/><Relationship Id="rId5" Type="http://schemas.openxmlformats.org/officeDocument/2006/relationships/hyperlink" Target="https://drive.google.com/file/d/1qasKfoP6f94cJp36co4QE_QkoPS5VRZw/view?usp=sharing" TargetMode="External"/><Relationship Id="rId6" Type="http://schemas.openxmlformats.org/officeDocument/2006/relationships/hyperlink" Target="mailto:krausee@arizona.edu" TargetMode="External"/><Relationship Id="rId7" Type="http://schemas.openxmlformats.org/officeDocument/2006/relationships/hyperlink" Target="https://www.python-course.eu/passing_arguments.php" TargetMode="External"/><Relationship Id="rId8" Type="http://schemas.openxmlformats.org/officeDocument/2006/relationships/hyperlink" Target="https://arizona.zoom.us/rec/share/UyjxdAWGArA5wLerP75J2ceEBW2w2Cb2RekMd_W0LcExqivmyG706afyGAFol73F.UmRDDicLURvs7cq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anaconda.com/anaconda/install/windows/" TargetMode="External"/><Relationship Id="rId4" Type="http://schemas.openxmlformats.org/officeDocument/2006/relationships/hyperlink" Target="https://docs.anaconda.com/anaconda/install/mac-os/" TargetMode="External"/><Relationship Id="rId5" Type="http://schemas.openxmlformats.org/officeDocument/2006/relationships/hyperlink" Target="https://docs.anaconda.com/anaconda/install/linu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rive.google.com/file/d/1HKKFuUrrFdKdTGwyY_TPSJuQQyQK4Gbo/view?usp=sharing" TargetMode="External"/><Relationship Id="rId4" Type="http://schemas.openxmlformats.org/officeDocument/2006/relationships/hyperlink" Target="https://jupyter-notebook-beginner-guide.readthedocs.io/en/latest/execut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file/d/1TEhcRoEKnfn0Z6a8GVQwa-wFLhnSj8zN/view?usp=sharing" TargetMode="External"/><Relationship Id="rId4" Type="http://schemas.openxmlformats.org/officeDocument/2006/relationships/hyperlink" Target="https://drive.google.com/file/d/1TEhcRoEKnfn0Z6a8GVQwa-wFLhnSj8zN/view?usp=sharing" TargetMode="External"/><Relationship Id="rId5" Type="http://schemas.openxmlformats.org/officeDocument/2006/relationships/hyperlink" Target="https://drive.google.com/file/d/1yj1uOt38soXE3ju5oP6XWDS8H-gyVpA9/view?usp=sharing" TargetMode="External"/><Relationship Id="rId6" Type="http://schemas.openxmlformats.org/officeDocument/2006/relationships/hyperlink" Target="https://drive.google.com/file/d/1qasKfoP6f94cJp36co4QE_QkoPS5VRZw/view?usp=sharing" TargetMode="External"/><Relationship Id="rId7" Type="http://schemas.openxmlformats.org/officeDocument/2006/relationships/hyperlink" Target="https://arizona.zoom.us/rec/share/tNO5nvyE4h7MrMdZMtjDcp0LDZAVJPGhzFAi2ZAIBwSVEZmKib__vd2y85EDFhm_.X6de8aAEQF1VgnwJ" TargetMode="External"/><Relationship Id="rId8" Type="http://schemas.openxmlformats.org/officeDocument/2006/relationships/hyperlink" Target="https://arizona.zoom.us/rec/share/BeMjURfUzI5znzj6R5G9670_VVk9XVMPLPCahnBRgjVWSUw5AZAXd65573g6aJhc.H6cpuJ9g-Ngn_JA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rive.google.com/file/d/1yj1uOt38soXE3ju5oP6XWDS8H-gyVpA9/view?usp=sharing" TargetMode="External"/><Relationship Id="rId4" Type="http://schemas.openxmlformats.org/officeDocument/2006/relationships/hyperlink" Target="https://drive.google.com/file/d/1qasKfoP6f94cJp36co4QE_QkoPS5VRZw/view?usp=sharing" TargetMode="External"/><Relationship Id="rId5" Type="http://schemas.openxmlformats.org/officeDocument/2006/relationships/hyperlink" Target="https://arizona.zoom.us/rec/share/YGGz14Ri66AxWaX7NYG99_3Thk88umoBrkHdXNzShfFaHWZmxcfqTPLf2opSSj4m.YU7njObhwFM8jT6a?startTime=1606140118000" TargetMode="External"/><Relationship Id="rId6" Type="http://schemas.openxmlformats.org/officeDocument/2006/relationships/hyperlink" Target="https://arizona.zoom.us/rec/share/Y6WlflIpE-QqBmw2kJFBt1fqKqIP4hKQ9bWInnDAOnzMhQfCPZ7iBojMtsXprfjr.IAlpQnmeU0xMPXJ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arizona.zoom.us/rec/share/hxZ9v-cUQyeUIp16QtmDPxrdvkedEmpYzVOYl2YxJ89byPGQDi7dbgkMTq5eBpq6.ZMuwjfgdgw5ZiejA" TargetMode="External"/><Relationship Id="rId4" Type="http://schemas.openxmlformats.org/officeDocument/2006/relationships/hyperlink" Target="https://arizona.zoom.us/rec/share/OladTpQ2jObH_TYbK9DKhMhIawhWK7r3euFxq_SBntSfpci-e7oKM6qWOTCwcYhL.53Ndm8bvuxTe4Utz" TargetMode="External"/><Relationship Id="rId5" Type="http://schemas.openxmlformats.org/officeDocument/2006/relationships/hyperlink" Target="https://arizona.zoom.us/rec/share/F_8MDSnlctnr_Z2b8Xalg1Wr3f3WfWQR_zaPMcmrjAV7QlFZHWKCoS1C6XP41gEM.XfgjObqD0kmCcjS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Week 6: Scipy and Sympy</a:t>
            </a:r>
            <a:endParaRPr/>
          </a:p>
        </p:txBody>
      </p:sp>
      <p:sp>
        <p:nvSpPr>
          <p:cNvPr id="61" name="Google Shape;61;p14"/>
          <p:cNvSpPr txBox="1"/>
          <p:nvPr>
            <p:ph idx="1" type="subTitle"/>
          </p:nvPr>
        </p:nvSpPr>
        <p:spPr>
          <a:xfrm>
            <a:off x="311700" y="2834125"/>
            <a:ext cx="8832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u="sng">
                <a:solidFill>
                  <a:schemeClr val="hlink"/>
                </a:solidFill>
                <a:hlinkClick r:id="rId3"/>
              </a:rPr>
              <a:t>FFT</a:t>
            </a:r>
            <a:r>
              <a:rPr lang="de"/>
              <a:t>, symbolic calculations - your additional topics!</a:t>
            </a:r>
            <a:endParaRPr/>
          </a:p>
          <a:p>
            <a:pPr indent="0" lvl="0" marL="0" rtl="0" algn="l">
              <a:spcBef>
                <a:spcPts val="0"/>
              </a:spcBef>
              <a:spcAft>
                <a:spcPts val="0"/>
              </a:spcAft>
              <a:buNone/>
            </a:pPr>
            <a:r>
              <a:rPr lang="de"/>
              <a:t>Recordings [to be posted]</a:t>
            </a:r>
            <a:endParaRPr/>
          </a:p>
          <a:p>
            <a:pPr indent="0" lvl="0" marL="0" rtl="0" algn="l">
              <a:spcBef>
                <a:spcPts val="0"/>
              </a:spcBef>
              <a:spcAft>
                <a:spcPts val="0"/>
              </a:spcAft>
              <a:buNone/>
            </a:pPr>
            <a:r>
              <a:rPr lang="de"/>
              <a:t>No meeting on 12/018!</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RECAP: Lists in Python</a:t>
            </a:r>
            <a:endParaRPr/>
          </a:p>
        </p:txBody>
      </p:sp>
      <p:sp>
        <p:nvSpPr>
          <p:cNvPr id="116" name="Google Shape;116;p23"/>
          <p:cNvSpPr txBox="1"/>
          <p:nvPr>
            <p:ph idx="1" type="body"/>
          </p:nvPr>
        </p:nvSpPr>
        <p:spPr>
          <a:xfrm>
            <a:off x="628650" y="1369218"/>
            <a:ext cx="78867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de"/>
              <a:t>a </a:t>
            </a:r>
            <a:r>
              <a:rPr b="1" i="1" lang="de"/>
              <a:t>list</a:t>
            </a:r>
            <a:r>
              <a:rPr lang="de"/>
              <a:t> in python is an ordered collection of objects of any type.</a:t>
            </a:r>
            <a:endParaRPr/>
          </a:p>
          <a:p>
            <a:pPr indent="-177800" lvl="1" marL="520700" rtl="0" algn="l">
              <a:lnSpc>
                <a:spcPct val="90000"/>
              </a:lnSpc>
              <a:spcBef>
                <a:spcPts val="400"/>
              </a:spcBef>
              <a:spcAft>
                <a:spcPts val="0"/>
              </a:spcAft>
              <a:buClr>
                <a:schemeClr val="dk1"/>
              </a:buClr>
              <a:buSzPts val="1800"/>
              <a:buChar char="○"/>
            </a:pPr>
            <a:r>
              <a:rPr lang="de"/>
              <a:t>objects in square brackets, e.g. </a:t>
            </a:r>
            <a:r>
              <a:rPr b="1" lang="de"/>
              <a:t>testlist  = [1, “a string”, 3.0, “last”]</a:t>
            </a:r>
            <a:endParaRPr/>
          </a:p>
          <a:p>
            <a:pPr indent="-177800" lvl="1" marL="520700" rtl="0" algn="l">
              <a:lnSpc>
                <a:spcPct val="90000"/>
              </a:lnSpc>
              <a:spcBef>
                <a:spcPts val="400"/>
              </a:spcBef>
              <a:spcAft>
                <a:spcPts val="0"/>
              </a:spcAft>
              <a:buClr>
                <a:schemeClr val="dk1"/>
              </a:buClr>
              <a:buSzPts val="1800"/>
              <a:buChar char="○"/>
            </a:pPr>
            <a:r>
              <a:rPr lang="de"/>
              <a:t>You can make list of lists, e.g. </a:t>
            </a:r>
            <a:r>
              <a:rPr b="1" lang="de"/>
              <a:t>lol = [[1, 2, 3], [4, 5, 6]]</a:t>
            </a:r>
            <a:endParaRPr/>
          </a:p>
          <a:p>
            <a:pPr indent="-171450" lvl="0" marL="177800" rtl="0" algn="l">
              <a:lnSpc>
                <a:spcPct val="90000"/>
              </a:lnSpc>
              <a:spcBef>
                <a:spcPts val="800"/>
              </a:spcBef>
              <a:spcAft>
                <a:spcPts val="0"/>
              </a:spcAft>
              <a:buClr>
                <a:schemeClr val="dk1"/>
              </a:buClr>
              <a:buSzPts val="2100"/>
              <a:buChar char="●"/>
            </a:pPr>
            <a:r>
              <a:rPr lang="de"/>
              <a:t> </a:t>
            </a:r>
            <a:r>
              <a:rPr b="1" lang="de"/>
              <a:t>To access elements of a list</a:t>
            </a:r>
            <a:r>
              <a:rPr lang="de"/>
              <a:t>, you put the list element (starting with 0) in square brackets</a:t>
            </a:r>
            <a:endParaRPr/>
          </a:p>
          <a:p>
            <a:pPr indent="-177800" lvl="1" marL="520700" rtl="0" algn="l">
              <a:lnSpc>
                <a:spcPct val="90000"/>
              </a:lnSpc>
              <a:spcBef>
                <a:spcPts val="400"/>
              </a:spcBef>
              <a:spcAft>
                <a:spcPts val="0"/>
              </a:spcAft>
              <a:buClr>
                <a:schemeClr val="dk1"/>
              </a:buClr>
              <a:buSzPts val="1800"/>
              <a:buChar char="○"/>
            </a:pPr>
            <a:r>
              <a:rPr b="1" lang="de"/>
              <a:t>somelist[1]</a:t>
            </a:r>
            <a:r>
              <a:rPr lang="de"/>
              <a:t> for </a:t>
            </a:r>
            <a:r>
              <a:rPr i="1" lang="de"/>
              <a:t>second </a:t>
            </a:r>
            <a:r>
              <a:rPr lang="de"/>
              <a:t>element</a:t>
            </a:r>
            <a:endParaRPr/>
          </a:p>
          <a:p>
            <a:pPr indent="-177800" lvl="1" marL="520700" rtl="0" algn="l">
              <a:lnSpc>
                <a:spcPct val="90000"/>
              </a:lnSpc>
              <a:spcBef>
                <a:spcPts val="400"/>
              </a:spcBef>
              <a:spcAft>
                <a:spcPts val="0"/>
              </a:spcAft>
              <a:buClr>
                <a:schemeClr val="dk1"/>
              </a:buClr>
              <a:buSzPts val="1800"/>
              <a:buChar char="○"/>
            </a:pPr>
            <a:r>
              <a:rPr lang="de"/>
              <a:t>can access without list name: </a:t>
            </a:r>
            <a:r>
              <a:rPr b="1" lang="de"/>
              <a:t>[4, 5, 6][2]</a:t>
            </a:r>
            <a:endParaRPr/>
          </a:p>
          <a:p>
            <a:pPr indent="-177800" lvl="1" marL="520700" rtl="0" algn="l">
              <a:lnSpc>
                <a:spcPct val="90000"/>
              </a:lnSpc>
              <a:spcBef>
                <a:spcPts val="400"/>
              </a:spcBef>
              <a:spcAft>
                <a:spcPts val="0"/>
              </a:spcAft>
              <a:buClr>
                <a:schemeClr val="dk1"/>
              </a:buClr>
              <a:buSzPts val="1800"/>
              <a:buChar char="○"/>
            </a:pPr>
            <a:r>
              <a:rPr lang="de"/>
              <a:t>can access within nested lists: </a:t>
            </a:r>
            <a:r>
              <a:rPr b="1" lang="de"/>
              <a:t>lol[1] </a:t>
            </a:r>
            <a:r>
              <a:rPr lang="de"/>
              <a:t>givels [4, 5, 6] (i.e. 2nd element)</a:t>
            </a:r>
            <a:endParaRPr/>
          </a:p>
          <a:p>
            <a:pPr indent="-177800" lvl="1" marL="520700" rtl="0" algn="l">
              <a:lnSpc>
                <a:spcPct val="90000"/>
              </a:lnSpc>
              <a:spcBef>
                <a:spcPts val="400"/>
              </a:spcBef>
              <a:spcAft>
                <a:spcPts val="0"/>
              </a:spcAft>
              <a:buClr>
                <a:schemeClr val="dk1"/>
              </a:buClr>
              <a:buSzPts val="1800"/>
              <a:buChar char="○"/>
            </a:pPr>
            <a:r>
              <a:rPr b="1" lang="de"/>
              <a:t>lol[1][0] </a:t>
            </a:r>
            <a:r>
              <a:rPr lang="de"/>
              <a:t>gives 4, i.e. first element of 2nd element</a:t>
            </a:r>
            <a:endParaRPr/>
          </a:p>
          <a:p>
            <a:pPr indent="-171450" lvl="0" marL="177800" rtl="0" algn="l">
              <a:lnSpc>
                <a:spcPct val="90000"/>
              </a:lnSpc>
              <a:spcBef>
                <a:spcPts val="800"/>
              </a:spcBef>
              <a:spcAft>
                <a:spcPts val="0"/>
              </a:spcAft>
              <a:buClr>
                <a:schemeClr val="dk1"/>
              </a:buClr>
              <a:buSzPts val="2100"/>
              <a:buChar char="●"/>
            </a:pPr>
            <a:r>
              <a:rPr b="1" lang="de"/>
              <a:t>add single elements </a:t>
            </a:r>
            <a:r>
              <a:rPr lang="de"/>
              <a:t>with “dot append” function: </a:t>
            </a:r>
            <a:r>
              <a:rPr b="1" lang="de"/>
              <a:t>a.append(2)</a:t>
            </a:r>
            <a:endParaRPr/>
          </a:p>
          <a:p>
            <a:pPr indent="-171450" lvl="0" marL="177800" rtl="0" algn="l">
              <a:lnSpc>
                <a:spcPct val="90000"/>
              </a:lnSpc>
              <a:spcBef>
                <a:spcPts val="800"/>
              </a:spcBef>
              <a:spcAft>
                <a:spcPts val="1600"/>
              </a:spcAft>
              <a:buClr>
                <a:schemeClr val="dk1"/>
              </a:buClr>
              <a:buSzPts val="2100"/>
              <a:buChar char="●"/>
            </a:pPr>
            <a:r>
              <a:rPr lang="de"/>
              <a:t>last week’s Problem Set introduced</a:t>
            </a:r>
            <a:r>
              <a:rPr b="1" lang="de"/>
              <a:t> list slicing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Syntax: Arrays</a:t>
            </a:r>
            <a:endParaRPr/>
          </a:p>
        </p:txBody>
      </p:sp>
      <p:sp>
        <p:nvSpPr>
          <p:cNvPr id="122" name="Google Shape;122;p24"/>
          <p:cNvSpPr txBox="1"/>
          <p:nvPr>
            <p:ph idx="1" type="body"/>
          </p:nvPr>
        </p:nvSpPr>
        <p:spPr>
          <a:xfrm>
            <a:off x="628650" y="1329526"/>
            <a:ext cx="82608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b="1" i="1" lang="de"/>
              <a:t>Arrays</a:t>
            </a:r>
            <a:r>
              <a:rPr lang="de"/>
              <a:t> and </a:t>
            </a:r>
            <a:r>
              <a:rPr b="1" lang="de"/>
              <a:t>lists</a:t>
            </a:r>
            <a:r>
              <a:rPr lang="de"/>
              <a:t> are both container objects used in Python to store data. They both can be used to store any data type (real numbers, strings, etc.), and they both can be indexed and iterated through, but the similarities between the two don't go much further.</a:t>
            </a:r>
            <a:endParaRPr/>
          </a:p>
          <a:p>
            <a:pPr indent="-171450" lvl="0" marL="177800" rtl="0" algn="l">
              <a:lnSpc>
                <a:spcPct val="80000"/>
              </a:lnSpc>
              <a:spcBef>
                <a:spcPts val="800"/>
              </a:spcBef>
              <a:spcAft>
                <a:spcPts val="0"/>
              </a:spcAft>
              <a:buClr>
                <a:schemeClr val="dk1"/>
              </a:buClr>
              <a:buSzPts val="2100"/>
              <a:buChar char="●"/>
            </a:pPr>
            <a:r>
              <a:rPr lang="de"/>
              <a:t>For example, you can divide an array by 3, and each number in the array will be divided by 3</a:t>
            </a:r>
            <a:r>
              <a:rPr i="1" lang="de"/>
              <a:t>. If you try to divide a list by 3, Python will tell you that it can't be done, and an error will be thrown. </a:t>
            </a:r>
            <a:endParaRPr/>
          </a:p>
          <a:p>
            <a:pPr indent="-171450" lvl="0" marL="177800" rtl="0" algn="l">
              <a:lnSpc>
                <a:spcPct val="80000"/>
              </a:lnSpc>
              <a:spcBef>
                <a:spcPts val="800"/>
              </a:spcBef>
              <a:spcAft>
                <a:spcPts val="0"/>
              </a:spcAft>
              <a:buClr>
                <a:schemeClr val="dk1"/>
              </a:buClr>
              <a:buSzPts val="2100"/>
              <a:buChar char="●"/>
            </a:pPr>
            <a:r>
              <a:rPr lang="de"/>
              <a:t>For practically all calculations, we will use NumPy arrays</a:t>
            </a:r>
            <a:endParaRPr/>
          </a:p>
          <a:p>
            <a:pPr indent="-171450" lvl="0" marL="177800" rtl="0" algn="l">
              <a:lnSpc>
                <a:spcPct val="80000"/>
              </a:lnSpc>
              <a:spcBef>
                <a:spcPts val="800"/>
              </a:spcBef>
              <a:spcAft>
                <a:spcPts val="0"/>
              </a:spcAft>
              <a:buClr>
                <a:schemeClr val="dk1"/>
              </a:buClr>
              <a:buSzPts val="2100"/>
              <a:buChar char="●"/>
            </a:pPr>
            <a:r>
              <a:rPr lang="de"/>
              <a:t>Note: arrays need to be declared before you can use them</a:t>
            </a:r>
            <a:endParaRPr/>
          </a:p>
          <a:p>
            <a:pPr indent="-177800" lvl="1" marL="520700" rtl="0" algn="l">
              <a:lnSpc>
                <a:spcPct val="80000"/>
              </a:lnSpc>
              <a:spcBef>
                <a:spcPts val="400"/>
              </a:spcBef>
              <a:spcAft>
                <a:spcPts val="0"/>
              </a:spcAft>
              <a:buClr>
                <a:schemeClr val="dk1"/>
              </a:buClr>
              <a:buSzPts val="1800"/>
              <a:buChar char="○"/>
            </a:pPr>
            <a:r>
              <a:rPr lang="de"/>
              <a:t>e.g.: a = np.array([0,1,2,3,4]), b=np.arange(5), c=np.zeros(5) declare one-dimensional arrays</a:t>
            </a:r>
            <a:endParaRPr/>
          </a:p>
          <a:p>
            <a:pPr indent="-177800" lvl="1" marL="520700" rtl="0" algn="l">
              <a:lnSpc>
                <a:spcPct val="80000"/>
              </a:lnSpc>
              <a:spcBef>
                <a:spcPts val="400"/>
              </a:spcBef>
              <a:spcAft>
                <a:spcPts val="1600"/>
              </a:spcAft>
              <a:buClr>
                <a:schemeClr val="dk1"/>
              </a:buClr>
              <a:buSzPts val="1800"/>
              <a:buChar char="○"/>
            </a:pPr>
            <a:r>
              <a:rPr lang="de"/>
              <a:t>while NumPy has functions that append elements to an array, this does not happen in place; numpy.append(a,b) creates a new array with length(a)+length(b)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Syntax: Arrays</a:t>
            </a:r>
            <a:endParaRPr/>
          </a:p>
        </p:txBody>
      </p:sp>
      <p:sp>
        <p:nvSpPr>
          <p:cNvPr id="128" name="Google Shape;128;p25"/>
          <p:cNvSpPr txBox="1"/>
          <p:nvPr>
            <p:ph idx="1" type="body"/>
          </p:nvPr>
        </p:nvSpPr>
        <p:spPr>
          <a:xfrm>
            <a:off x="628650" y="1329526"/>
            <a:ext cx="82608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b="1" i="1" lang="de"/>
              <a:t>Arrays</a:t>
            </a:r>
            <a:r>
              <a:rPr lang="de"/>
              <a:t> can be multi-dimensional</a:t>
            </a:r>
            <a:endParaRPr/>
          </a:p>
          <a:p>
            <a:pPr indent="-177800" lvl="1" marL="520700" rtl="0" algn="l">
              <a:lnSpc>
                <a:spcPct val="80000"/>
              </a:lnSpc>
              <a:spcBef>
                <a:spcPts val="400"/>
              </a:spcBef>
              <a:spcAft>
                <a:spcPts val="0"/>
              </a:spcAft>
              <a:buClr>
                <a:schemeClr val="dk1"/>
              </a:buClr>
              <a:buSzPts val="1800"/>
              <a:buChar char="○"/>
            </a:pPr>
            <a:r>
              <a:rPr lang="de"/>
              <a:t> A = np.zeros ((5,3)) creates a two-dimensional array</a:t>
            </a:r>
            <a:endParaRPr/>
          </a:p>
          <a:p>
            <a:pPr indent="-177800" lvl="1" marL="520700" rtl="0" algn="l">
              <a:lnSpc>
                <a:spcPct val="80000"/>
              </a:lnSpc>
              <a:spcBef>
                <a:spcPts val="400"/>
              </a:spcBef>
              <a:spcAft>
                <a:spcPts val="0"/>
              </a:spcAft>
              <a:buClr>
                <a:schemeClr val="dk1"/>
              </a:buClr>
              <a:buSzPts val="1800"/>
              <a:buChar char="○"/>
            </a:pPr>
            <a:r>
              <a:rPr lang="de"/>
              <a:t> B = np.zeros((5,3,2)) creates a three-dimensional array</a:t>
            </a:r>
            <a:endParaRPr/>
          </a:p>
          <a:p>
            <a:pPr indent="-171450" lvl="0" marL="177800" rtl="0" algn="l">
              <a:lnSpc>
                <a:spcPct val="80000"/>
              </a:lnSpc>
              <a:spcBef>
                <a:spcPts val="800"/>
              </a:spcBef>
              <a:spcAft>
                <a:spcPts val="0"/>
              </a:spcAft>
              <a:buClr>
                <a:schemeClr val="dk1"/>
              </a:buClr>
              <a:buSzPts val="2100"/>
              <a:buChar char="●"/>
            </a:pPr>
            <a:r>
              <a:rPr lang="de"/>
              <a:t>Arrays can be sliced like lists</a:t>
            </a:r>
            <a:endParaRPr/>
          </a:p>
          <a:p>
            <a:pPr indent="-177800" lvl="1" marL="520700" rtl="0" algn="l">
              <a:lnSpc>
                <a:spcPct val="80000"/>
              </a:lnSpc>
              <a:spcBef>
                <a:spcPts val="400"/>
              </a:spcBef>
              <a:spcAft>
                <a:spcPts val="0"/>
              </a:spcAft>
              <a:buClr>
                <a:schemeClr val="dk1"/>
              </a:buClr>
              <a:buSzPts val="1800"/>
              <a:buChar char="○"/>
            </a:pPr>
            <a:r>
              <a:rPr lang="de"/>
              <a:t>a[2:4] accesses elements 3 and 4 of a</a:t>
            </a:r>
            <a:endParaRPr/>
          </a:p>
          <a:p>
            <a:pPr indent="-177800" lvl="1" marL="520700" rtl="0" algn="l">
              <a:lnSpc>
                <a:spcPct val="80000"/>
              </a:lnSpc>
              <a:spcBef>
                <a:spcPts val="400"/>
              </a:spcBef>
              <a:spcAft>
                <a:spcPts val="0"/>
              </a:spcAft>
              <a:buClr>
                <a:schemeClr val="dk1"/>
              </a:buClr>
              <a:buSzPts val="1800"/>
              <a:buChar char="○"/>
            </a:pPr>
            <a:r>
              <a:rPr lang="de"/>
              <a:t>A[2:4,1:2] accesses elements [3,2], [4,2], [3,3], and [4,3]  </a:t>
            </a:r>
            <a:endParaRPr/>
          </a:p>
          <a:p>
            <a:pPr indent="-177800" lvl="1" marL="520700" rtl="0" algn="l">
              <a:lnSpc>
                <a:spcPct val="80000"/>
              </a:lnSpc>
              <a:spcBef>
                <a:spcPts val="400"/>
              </a:spcBef>
              <a:spcAft>
                <a:spcPts val="0"/>
              </a:spcAft>
              <a:buClr>
                <a:schemeClr val="dk1"/>
              </a:buClr>
              <a:buSzPts val="1800"/>
              <a:buChar char="○"/>
            </a:pPr>
            <a:r>
              <a:rPr lang="de"/>
              <a:t>B[2:4,1:2,:] accesses elements [3,2,1], [4,2,1], [3,3,1], [4,3,1], [3,2,2], [4,2,2], [3,3,2], [4,3,2] </a:t>
            </a:r>
            <a:endParaRPr/>
          </a:p>
          <a:p>
            <a:pPr indent="-171450" lvl="0" marL="177800" rtl="0" algn="l">
              <a:lnSpc>
                <a:spcPct val="80000"/>
              </a:lnSpc>
              <a:spcBef>
                <a:spcPts val="800"/>
              </a:spcBef>
              <a:spcAft>
                <a:spcPts val="0"/>
              </a:spcAft>
              <a:buClr>
                <a:schemeClr val="dk1"/>
              </a:buClr>
              <a:buSzPts val="2100"/>
              <a:buChar char="●"/>
            </a:pPr>
            <a:r>
              <a:rPr lang="de"/>
              <a:t>Each array has </a:t>
            </a:r>
            <a:r>
              <a:rPr b="1" i="1" lang="de"/>
              <a:t>attributes</a:t>
            </a:r>
            <a:r>
              <a:rPr lang="de"/>
              <a:t> ndim (the number of dimensions), shape (the size of each dimension), and size (the total size of the array)</a:t>
            </a:r>
            <a:endParaRPr/>
          </a:p>
          <a:p>
            <a:pPr indent="-177800" lvl="1" marL="520700" rtl="0" algn="l">
              <a:lnSpc>
                <a:spcPct val="80000"/>
              </a:lnSpc>
              <a:spcBef>
                <a:spcPts val="400"/>
              </a:spcBef>
              <a:spcAft>
                <a:spcPts val="0"/>
              </a:spcAft>
              <a:buClr>
                <a:schemeClr val="dk1"/>
              </a:buClr>
              <a:buSzPts val="1800"/>
              <a:buChar char="○"/>
            </a:pPr>
            <a:r>
              <a:rPr lang="de"/>
              <a:t>print(”B ndim: ", B.ndim)    </a:t>
            </a:r>
            <a:r>
              <a:rPr lang="de">
                <a:solidFill>
                  <a:srgbClr val="FF0000"/>
                </a:solidFill>
              </a:rPr>
              <a:t>3</a:t>
            </a:r>
            <a:endParaRPr/>
          </a:p>
          <a:p>
            <a:pPr indent="-177800" lvl="1" marL="520700" rtl="0" algn="l">
              <a:lnSpc>
                <a:spcPct val="80000"/>
              </a:lnSpc>
              <a:spcBef>
                <a:spcPts val="400"/>
              </a:spcBef>
              <a:spcAft>
                <a:spcPts val="0"/>
              </a:spcAft>
              <a:buClr>
                <a:schemeClr val="dk1"/>
              </a:buClr>
              <a:buSzPts val="1800"/>
              <a:buChar char="○"/>
            </a:pPr>
            <a:r>
              <a:rPr lang="de"/>
              <a:t>print(”B shape:", B.shape)  </a:t>
            </a:r>
            <a:r>
              <a:rPr lang="de">
                <a:solidFill>
                  <a:srgbClr val="FF0000"/>
                </a:solidFill>
              </a:rPr>
              <a:t>(5,3,2)</a:t>
            </a:r>
            <a:endParaRPr/>
          </a:p>
          <a:p>
            <a:pPr indent="-177800" lvl="1" marL="520700" rtl="0" algn="l">
              <a:lnSpc>
                <a:spcPct val="80000"/>
              </a:lnSpc>
              <a:spcBef>
                <a:spcPts val="400"/>
              </a:spcBef>
              <a:spcAft>
                <a:spcPts val="1600"/>
              </a:spcAft>
              <a:buClr>
                <a:schemeClr val="dk1"/>
              </a:buClr>
              <a:buSzPts val="1800"/>
              <a:buChar char="○"/>
            </a:pPr>
            <a:r>
              <a:rPr lang="de"/>
              <a:t>print(”B size: ", B.size)         </a:t>
            </a:r>
            <a:r>
              <a:rPr lang="de">
                <a:solidFill>
                  <a:srgbClr val="FF0000"/>
                </a:solidFill>
              </a:rPr>
              <a:t>30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Syntax: import</a:t>
            </a:r>
            <a:endParaRPr/>
          </a:p>
        </p:txBody>
      </p:sp>
      <p:sp>
        <p:nvSpPr>
          <p:cNvPr id="134" name="Google Shape;134;p26"/>
          <p:cNvSpPr txBox="1"/>
          <p:nvPr>
            <p:ph idx="1" type="body"/>
          </p:nvPr>
        </p:nvSpPr>
        <p:spPr>
          <a:xfrm>
            <a:off x="628650" y="1369218"/>
            <a:ext cx="78867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1900"/>
              <a:buChar char="●"/>
            </a:pPr>
            <a:r>
              <a:rPr lang="de" sz="1900"/>
              <a:t>The Python programming language comes with a number of basic </a:t>
            </a:r>
            <a:r>
              <a:rPr b="1" i="1" lang="de" sz="1900"/>
              <a:t>built-in functions</a:t>
            </a:r>
            <a:r>
              <a:rPr lang="de" sz="1900"/>
              <a:t>, such as print(). </a:t>
            </a:r>
            <a:endParaRPr/>
          </a:p>
          <a:p>
            <a:pPr indent="-171450" lvl="0" marL="177800" rtl="0" algn="l">
              <a:lnSpc>
                <a:spcPct val="80000"/>
              </a:lnSpc>
              <a:spcBef>
                <a:spcPts val="800"/>
              </a:spcBef>
              <a:spcAft>
                <a:spcPts val="0"/>
              </a:spcAft>
              <a:buClr>
                <a:schemeClr val="dk1"/>
              </a:buClr>
              <a:buSzPts val="1900"/>
              <a:buChar char="●"/>
            </a:pPr>
            <a:r>
              <a:rPr lang="de" sz="1900"/>
              <a:t>These built-in functions, however, are limited, and we can make use of </a:t>
            </a:r>
            <a:r>
              <a:rPr b="1" i="1" lang="de" sz="1900"/>
              <a:t>modules</a:t>
            </a:r>
            <a:r>
              <a:rPr lang="de" sz="1900"/>
              <a:t> to make more sophisticated programs.</a:t>
            </a:r>
            <a:endParaRPr/>
          </a:p>
          <a:p>
            <a:pPr indent="-171450" lvl="0" marL="177800" rtl="0" algn="l">
              <a:lnSpc>
                <a:spcPct val="80000"/>
              </a:lnSpc>
              <a:spcBef>
                <a:spcPts val="800"/>
              </a:spcBef>
              <a:spcAft>
                <a:spcPts val="0"/>
              </a:spcAft>
              <a:buClr>
                <a:schemeClr val="dk1"/>
              </a:buClr>
              <a:buSzPts val="1900"/>
              <a:buChar char="●"/>
            </a:pPr>
            <a:r>
              <a:rPr b="1" lang="de" sz="1900"/>
              <a:t>Modules</a:t>
            </a:r>
            <a:r>
              <a:rPr lang="de" sz="1900"/>
              <a:t> are Python .py files that consist of Python code. Any Python file can be referenced as a module. Modules can define </a:t>
            </a:r>
            <a:r>
              <a:rPr i="1" lang="de" sz="1900"/>
              <a:t>functions</a:t>
            </a:r>
            <a:r>
              <a:rPr lang="de" sz="1900"/>
              <a:t>, </a:t>
            </a:r>
            <a:r>
              <a:rPr i="1" lang="de" sz="1900"/>
              <a:t>classes</a:t>
            </a:r>
            <a:r>
              <a:rPr lang="de" sz="1900"/>
              <a:t>, and </a:t>
            </a:r>
            <a:r>
              <a:rPr i="1" lang="de" sz="1900"/>
              <a:t>variables</a:t>
            </a:r>
            <a:r>
              <a:rPr lang="de" sz="1900"/>
              <a:t> that you can reference in other Python .py files, notebooks, or via the Python command line interpreter. </a:t>
            </a:r>
            <a:endParaRPr/>
          </a:p>
          <a:p>
            <a:pPr indent="-171450" lvl="0" marL="177800" rtl="0" algn="l">
              <a:lnSpc>
                <a:spcPct val="80000"/>
              </a:lnSpc>
              <a:spcBef>
                <a:spcPts val="800"/>
              </a:spcBef>
              <a:spcAft>
                <a:spcPts val="0"/>
              </a:spcAft>
              <a:buClr>
                <a:schemeClr val="dk1"/>
              </a:buClr>
              <a:buSzPts val="1900"/>
              <a:buChar char="●"/>
            </a:pPr>
            <a:r>
              <a:rPr lang="de" sz="1900"/>
              <a:t>In Python, modules are accessed by using the </a:t>
            </a:r>
            <a:r>
              <a:rPr b="1" lang="de" sz="1900">
                <a:latin typeface="Courier"/>
                <a:ea typeface="Courier"/>
                <a:cs typeface="Courier"/>
                <a:sym typeface="Courier"/>
              </a:rPr>
              <a:t>import</a:t>
            </a:r>
            <a:r>
              <a:rPr lang="de" sz="1900"/>
              <a:t> statement. When you do this, you execute the code of the module, keeping the scopes of the definitions so that your current file(s) can make use of these.</a:t>
            </a:r>
            <a:endParaRPr/>
          </a:p>
          <a:p>
            <a:pPr indent="-184150" lvl="1" marL="520700" rtl="0" algn="l">
              <a:lnSpc>
                <a:spcPct val="80000"/>
              </a:lnSpc>
              <a:spcBef>
                <a:spcPts val="400"/>
              </a:spcBef>
              <a:spcAft>
                <a:spcPts val="1600"/>
              </a:spcAft>
              <a:buClr>
                <a:schemeClr val="dk1"/>
              </a:buClr>
              <a:buSzPts val="1700"/>
              <a:buChar char="○"/>
            </a:pPr>
            <a:r>
              <a:rPr b="1" lang="de" sz="1700">
                <a:latin typeface="Courier"/>
                <a:ea typeface="Courier"/>
                <a:cs typeface="Courier"/>
                <a:sym typeface="Courier"/>
              </a:rPr>
              <a:t>import numpy as np </a:t>
            </a:r>
            <a:r>
              <a:rPr i="1" lang="de" sz="1700"/>
              <a:t>loads and executes the NumPy library, and make its functions accessible, e.g. np.sqrt</a:t>
            </a:r>
            <a:endParaRPr i="1"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Syntax: plotting</a:t>
            </a:r>
            <a:endParaRPr/>
          </a:p>
        </p:txBody>
      </p:sp>
      <p:sp>
        <p:nvSpPr>
          <p:cNvPr id="140" name="Google Shape;140;p27"/>
          <p:cNvSpPr txBox="1"/>
          <p:nvPr>
            <p:ph idx="1" type="body"/>
          </p:nvPr>
        </p:nvSpPr>
        <p:spPr>
          <a:xfrm>
            <a:off x="628650" y="1369218"/>
            <a:ext cx="78867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de"/>
              <a:t>A common (and extensive) python library for plotting is called </a:t>
            </a:r>
            <a:r>
              <a:rPr lang="de">
                <a:solidFill>
                  <a:srgbClr val="000000"/>
                </a:solidFill>
                <a:latin typeface="Courier"/>
                <a:ea typeface="Courier"/>
                <a:cs typeface="Courier"/>
                <a:sym typeface="Courier"/>
              </a:rPr>
              <a:t>matplotlib</a:t>
            </a:r>
            <a:r>
              <a:rPr lang="de"/>
              <a:t>.</a:t>
            </a:r>
            <a:endParaRPr/>
          </a:p>
          <a:p>
            <a:pPr indent="-171450" lvl="0" marL="177800" rtl="0" algn="l">
              <a:lnSpc>
                <a:spcPct val="90000"/>
              </a:lnSpc>
              <a:spcBef>
                <a:spcPts val="800"/>
              </a:spcBef>
              <a:spcAft>
                <a:spcPts val="0"/>
              </a:spcAft>
              <a:buClr>
                <a:schemeClr val="dk1"/>
              </a:buClr>
              <a:buSzPts val="2100"/>
              <a:buChar char="●"/>
            </a:pPr>
            <a:r>
              <a:rPr lang="de">
                <a:latin typeface="Courier"/>
                <a:ea typeface="Courier"/>
                <a:cs typeface="Courier"/>
                <a:sym typeface="Courier"/>
              </a:rPr>
              <a:t>matplotlib</a:t>
            </a:r>
            <a:r>
              <a:rPr lang="de"/>
              <a:t> contains a plotting module </a:t>
            </a:r>
            <a:r>
              <a:rPr lang="de">
                <a:latin typeface="Courier"/>
                <a:ea typeface="Courier"/>
                <a:cs typeface="Courier"/>
                <a:sym typeface="Courier"/>
              </a:rPr>
              <a:t>pyplot</a:t>
            </a:r>
            <a:endParaRPr/>
          </a:p>
          <a:p>
            <a:pPr indent="-177800" lvl="1" marL="520700" rtl="0" algn="l">
              <a:lnSpc>
                <a:spcPct val="90000"/>
              </a:lnSpc>
              <a:spcBef>
                <a:spcPts val="400"/>
              </a:spcBef>
              <a:spcAft>
                <a:spcPts val="0"/>
              </a:spcAft>
              <a:buClr>
                <a:srgbClr val="548135"/>
              </a:buClr>
              <a:buSzPts val="1800"/>
              <a:buChar char="○"/>
            </a:pPr>
            <a:r>
              <a:rPr lang="de">
                <a:solidFill>
                  <a:srgbClr val="548135"/>
                </a:solidFill>
                <a:latin typeface="Courier"/>
                <a:ea typeface="Courier"/>
                <a:cs typeface="Courier"/>
                <a:sym typeface="Courier"/>
              </a:rPr>
              <a:t>import matplotlib.pyplot as plt </a:t>
            </a:r>
            <a:r>
              <a:rPr lang="de"/>
              <a:t>gives you access to all of </a:t>
            </a:r>
            <a:r>
              <a:rPr lang="de">
                <a:latin typeface="Courier"/>
                <a:ea typeface="Courier"/>
                <a:cs typeface="Courier"/>
                <a:sym typeface="Courier"/>
              </a:rPr>
              <a:t>pyplot</a:t>
            </a:r>
            <a:r>
              <a:rPr lang="de"/>
              <a:t>'s functions, which can be called as</a:t>
            </a:r>
            <a:r>
              <a:rPr lang="de">
                <a:latin typeface="Courier"/>
                <a:ea typeface="Courier"/>
                <a:cs typeface="Courier"/>
                <a:sym typeface="Courier"/>
              </a:rPr>
              <a:t> </a:t>
            </a:r>
            <a:r>
              <a:rPr b="1" lang="de">
                <a:latin typeface="Courier"/>
                <a:ea typeface="Courier"/>
                <a:cs typeface="Courier"/>
                <a:sym typeface="Courier"/>
              </a:rPr>
              <a:t>plt.functionname</a:t>
            </a:r>
            <a:endParaRPr b="1">
              <a:latin typeface="Courier"/>
              <a:ea typeface="Courier"/>
              <a:cs typeface="Courier"/>
              <a:sym typeface="Courier"/>
            </a:endParaRPr>
          </a:p>
          <a:p>
            <a:pPr indent="-171450" lvl="0" marL="177800" rtl="0" algn="l">
              <a:lnSpc>
                <a:spcPct val="90000"/>
              </a:lnSpc>
              <a:spcBef>
                <a:spcPts val="800"/>
              </a:spcBef>
              <a:spcAft>
                <a:spcPts val="1600"/>
              </a:spcAft>
              <a:buClr>
                <a:schemeClr val="dk1"/>
              </a:buClr>
              <a:buSzPts val="2100"/>
              <a:buChar char="●"/>
            </a:pPr>
            <a:r>
              <a:rPr lang="de"/>
              <a:t>In today’s ProblemSet, we will get to know a function from pyplot called </a:t>
            </a:r>
            <a:r>
              <a:rPr b="1" lang="de">
                <a:latin typeface="Courier"/>
                <a:ea typeface="Courier"/>
                <a:cs typeface="Courier"/>
                <a:sym typeface="Courier"/>
              </a:rPr>
              <a:t>plot</a:t>
            </a:r>
            <a:r>
              <a:rPr lang="de"/>
              <a:t>, which you can call as: </a:t>
            </a:r>
            <a:r>
              <a:rPr b="1" lang="de">
                <a:solidFill>
                  <a:srgbClr val="548135"/>
                </a:solidFill>
                <a:latin typeface="Courier"/>
                <a:ea typeface="Courier"/>
                <a:cs typeface="Courier"/>
                <a:sym typeface="Courier"/>
              </a:rPr>
              <a:t>plt.plot(arg1,arg2)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Syntax: string formatting </a:t>
            </a:r>
            <a:endParaRPr/>
          </a:p>
        </p:txBody>
      </p:sp>
      <p:sp>
        <p:nvSpPr>
          <p:cNvPr id="146" name="Google Shape;146;p28"/>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600"/>
              <a:buNone/>
            </a:pPr>
            <a:r>
              <a:rPr lang="de" sz="1600"/>
              <a:t>•  You already encountered f-strings in Week 1</a:t>
            </a:r>
            <a:endParaRPr/>
          </a:p>
          <a:p>
            <a:pPr indent="0" lvl="0" marL="0" rtl="0" algn="l">
              <a:lnSpc>
                <a:spcPct val="70000"/>
              </a:lnSpc>
              <a:spcBef>
                <a:spcPts val="800"/>
              </a:spcBef>
              <a:spcAft>
                <a:spcPts val="0"/>
              </a:spcAft>
              <a:buClr>
                <a:schemeClr val="dk1"/>
              </a:buClr>
              <a:buSzPts val="1600"/>
              <a:buNone/>
            </a:pPr>
            <a:r>
              <a:rPr lang="de" sz="1600"/>
              <a:t>• print (f”The value of x is {x}”) </a:t>
            </a:r>
            <a:endParaRPr sz="1600"/>
          </a:p>
          <a:p>
            <a:pPr indent="0" lvl="0" marL="0" rtl="0" algn="l">
              <a:lnSpc>
                <a:spcPct val="70000"/>
              </a:lnSpc>
              <a:spcBef>
                <a:spcPts val="800"/>
              </a:spcBef>
              <a:spcAft>
                <a:spcPts val="0"/>
              </a:spcAft>
              <a:buClr>
                <a:schemeClr val="dk1"/>
              </a:buClr>
              <a:buSzPts val="1600"/>
              <a:buNone/>
            </a:pPr>
            <a:r>
              <a:rPr lang="de" sz="1600"/>
              <a:t>•  some of the most common formatting options are </a:t>
            </a:r>
            <a:endParaRPr/>
          </a:p>
          <a:p>
            <a:pPr indent="0" lvl="0" marL="0" rtl="0" algn="l">
              <a:lnSpc>
                <a:spcPct val="70000"/>
              </a:lnSpc>
              <a:spcBef>
                <a:spcPts val="800"/>
              </a:spcBef>
              <a:spcAft>
                <a:spcPts val="0"/>
              </a:spcAft>
              <a:buClr>
                <a:schemeClr val="dk1"/>
              </a:buClr>
              <a:buSzPts val="1600"/>
              <a:buNone/>
            </a:pPr>
            <a:r>
              <a:rPr lang="de" sz="1600"/>
              <a:t>	• `s` for string </a:t>
            </a:r>
            <a:endParaRPr sz="1600"/>
          </a:p>
          <a:p>
            <a:pPr indent="0" lvl="0" marL="0" rtl="0" algn="l">
              <a:lnSpc>
                <a:spcPct val="70000"/>
              </a:lnSpc>
              <a:spcBef>
                <a:spcPts val="800"/>
              </a:spcBef>
              <a:spcAft>
                <a:spcPts val="0"/>
              </a:spcAft>
              <a:buClr>
                <a:schemeClr val="dk1"/>
              </a:buClr>
              <a:buSzPts val="1600"/>
              <a:buNone/>
            </a:pPr>
            <a:r>
              <a:rPr lang="de" sz="1600"/>
              <a:t>	• `d` for decimal (integer)</a:t>
            </a:r>
            <a:br>
              <a:rPr lang="de" sz="1600"/>
            </a:br>
            <a:r>
              <a:rPr lang="de" sz="1600"/>
              <a:t>	• `f` for float</a:t>
            </a:r>
            <a:br>
              <a:rPr lang="de" sz="1600"/>
            </a:br>
            <a:r>
              <a:rPr lang="de" sz="1600"/>
              <a:t>	• `e` for exponential (scientific notation) </a:t>
            </a:r>
            <a:endParaRPr sz="1600"/>
          </a:p>
          <a:p>
            <a:pPr indent="0" lvl="0" marL="0" rtl="0" algn="l">
              <a:lnSpc>
                <a:spcPct val="70000"/>
              </a:lnSpc>
              <a:spcBef>
                <a:spcPts val="800"/>
              </a:spcBef>
              <a:spcAft>
                <a:spcPts val="0"/>
              </a:spcAft>
              <a:buClr>
                <a:schemeClr val="dk1"/>
              </a:buClr>
              <a:buSzPts val="1600"/>
              <a:buNone/>
            </a:pPr>
            <a:r>
              <a:rPr lang="de" sz="1600"/>
              <a:t>•  Today you will </a:t>
            </a:r>
            <a:r>
              <a:rPr b="1" lang="de" sz="1600"/>
              <a:t>practice formatting the output, specifying type and width </a:t>
            </a:r>
            <a:endParaRPr/>
          </a:p>
          <a:p>
            <a:pPr indent="0" lvl="0" marL="0" rtl="0" algn="l">
              <a:lnSpc>
                <a:spcPct val="70000"/>
              </a:lnSpc>
              <a:spcBef>
                <a:spcPts val="800"/>
              </a:spcBef>
              <a:spcAft>
                <a:spcPts val="0"/>
              </a:spcAft>
              <a:buClr>
                <a:schemeClr val="dk1"/>
              </a:buClr>
              <a:buSzPts val="1600"/>
              <a:buNone/>
            </a:pPr>
            <a:r>
              <a:rPr b="1" lang="de" sz="1600"/>
              <a:t>	</a:t>
            </a:r>
            <a:r>
              <a:rPr lang="de" sz="1600"/>
              <a:t>• print(f”{x:&lt;7d} {x:&lt;8.3f} {x:11.3e} {str(x):&gt;30s}”) </a:t>
            </a:r>
            <a:endParaRPr/>
          </a:p>
          <a:p>
            <a:pPr indent="0" lvl="0" marL="0" rtl="0" algn="l">
              <a:lnSpc>
                <a:spcPct val="70000"/>
              </a:lnSpc>
              <a:spcBef>
                <a:spcPts val="800"/>
              </a:spcBef>
              <a:spcAft>
                <a:spcPts val="0"/>
              </a:spcAft>
              <a:buClr>
                <a:schemeClr val="dk1"/>
              </a:buClr>
              <a:buSzPts val="1600"/>
              <a:buNone/>
            </a:pPr>
            <a:r>
              <a:rPr lang="de" sz="1600"/>
              <a:t>		• 8.3f -&gt; width of 8 total characters, 3 decimal places</a:t>
            </a:r>
            <a:br>
              <a:rPr lang="de" sz="1600"/>
            </a:br>
            <a:r>
              <a:rPr lang="de" sz="1600"/>
              <a:t>		• &lt;,&gt;: justify output left/right </a:t>
            </a:r>
            <a:endParaRPr sz="1600"/>
          </a:p>
          <a:p>
            <a:pPr indent="0" lvl="0" marL="0" rtl="0" algn="l">
              <a:lnSpc>
                <a:spcPct val="70000"/>
              </a:lnSpc>
              <a:spcBef>
                <a:spcPts val="800"/>
              </a:spcBef>
              <a:spcAft>
                <a:spcPts val="1600"/>
              </a:spcAft>
              <a:buClr>
                <a:schemeClr val="dk1"/>
              </a:buClr>
              <a:buSzPts val="1600"/>
              <a:buNone/>
            </a:pPr>
            <a:r>
              <a:rPr lang="de" sz="1600"/>
              <a:t>•  We will also split strings, based on a character in the string, using the </a:t>
            </a:r>
            <a:r>
              <a:rPr b="1" lang="de" sz="1600"/>
              <a:t>split </a:t>
            </a:r>
            <a:r>
              <a:rPr lang="de" sz="1600"/>
              <a:t>method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syntax: fancy plotting</a:t>
            </a:r>
            <a:endParaRPr/>
          </a:p>
        </p:txBody>
      </p:sp>
      <p:sp>
        <p:nvSpPr>
          <p:cNvPr id="152" name="Google Shape;152;p29"/>
          <p:cNvSpPr txBox="1"/>
          <p:nvPr>
            <p:ph idx="1" type="body"/>
          </p:nvPr>
        </p:nvSpPr>
        <p:spPr>
          <a:xfrm>
            <a:off x="519547" y="1074808"/>
            <a:ext cx="8290200" cy="37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de"/>
              <a:t>Plotting2.ipynb</a:t>
            </a:r>
            <a:r>
              <a:rPr lang="de"/>
              <a:t> guides you through a number of advanced plotting routines</a:t>
            </a:r>
            <a:endParaRPr/>
          </a:p>
          <a:p>
            <a:pPr indent="-171450" lvl="0" marL="177800" rtl="0" algn="l">
              <a:lnSpc>
                <a:spcPct val="90000"/>
              </a:lnSpc>
              <a:spcBef>
                <a:spcPts val="800"/>
              </a:spcBef>
              <a:spcAft>
                <a:spcPts val="1600"/>
              </a:spcAft>
              <a:buClr>
                <a:schemeClr val="dk1"/>
              </a:buClr>
              <a:buSzPts val="2100"/>
              <a:buChar char="●"/>
            </a:pPr>
            <a:r>
              <a:rPr b="1" lang="de"/>
              <a:t>We will use the "object-oriented" (OO) plotting interface.</a:t>
            </a:r>
            <a:r>
              <a:rPr lang="de"/>
              <a:t> In this interface, one explicitly creates Python objects for each element of a plot and manipulates these objects to make changes in the plot. This gives one finer control over the look and behavior of the plot</a:t>
            </a:r>
            <a:endParaRPr/>
          </a:p>
        </p:txBody>
      </p:sp>
      <p:pic>
        <p:nvPicPr>
          <p:cNvPr id="153" name="Google Shape;153;p29"/>
          <p:cNvPicPr preferRelativeResize="0"/>
          <p:nvPr/>
        </p:nvPicPr>
        <p:blipFill rotWithShape="1">
          <a:blip r:embed="rId3">
            <a:alphaModFix/>
          </a:blip>
          <a:srcRect b="0" l="0" r="0" t="0"/>
          <a:stretch/>
        </p:blipFill>
        <p:spPr>
          <a:xfrm>
            <a:off x="-34636" y="2588689"/>
            <a:ext cx="9144000" cy="27233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synatx: fancy plotting</a:t>
            </a:r>
            <a:endParaRPr/>
          </a:p>
        </p:txBody>
      </p:sp>
      <p:sp>
        <p:nvSpPr>
          <p:cNvPr id="159" name="Google Shape;159;p30"/>
          <p:cNvSpPr txBox="1"/>
          <p:nvPr>
            <p:ph idx="1" type="body"/>
          </p:nvPr>
        </p:nvSpPr>
        <p:spPr>
          <a:xfrm>
            <a:off x="519547" y="1074808"/>
            <a:ext cx="8290200" cy="37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de"/>
              <a:t>Plotting2.ipynb</a:t>
            </a:r>
            <a:r>
              <a:rPr lang="de"/>
              <a:t> guides you through a number of advanced plotting routines</a:t>
            </a:r>
            <a:endParaRPr/>
          </a:p>
          <a:p>
            <a:pPr indent="-171450" lvl="0" marL="177800" rtl="0" algn="l">
              <a:lnSpc>
                <a:spcPct val="90000"/>
              </a:lnSpc>
              <a:spcBef>
                <a:spcPts val="800"/>
              </a:spcBef>
              <a:spcAft>
                <a:spcPts val="0"/>
              </a:spcAft>
              <a:buClr>
                <a:schemeClr val="dk1"/>
              </a:buClr>
              <a:buSzPts val="2100"/>
              <a:buChar char="●"/>
            </a:pPr>
            <a:r>
              <a:rPr b="1" lang="de"/>
              <a:t>Manipulating axes objects: axis labels + spines, twin axes, multiple subplots</a:t>
            </a:r>
            <a:endParaRPr/>
          </a:p>
          <a:p>
            <a:pPr indent="-171450" lvl="0" marL="177800" rtl="0" algn="l">
              <a:lnSpc>
                <a:spcPct val="90000"/>
              </a:lnSpc>
              <a:spcBef>
                <a:spcPts val="800"/>
              </a:spcBef>
              <a:spcAft>
                <a:spcPts val="0"/>
              </a:spcAft>
              <a:buClr>
                <a:schemeClr val="dk1"/>
              </a:buClr>
              <a:buSzPts val="2100"/>
              <a:buChar char="●"/>
            </a:pPr>
            <a:r>
              <a:rPr b="1" lang="de"/>
              <a:t>Plot objects: markers, line styles, error bars, text objects, aspect ratio</a:t>
            </a:r>
            <a:endParaRPr/>
          </a:p>
          <a:p>
            <a:pPr indent="-171450" lvl="0" marL="177800" rtl="0" algn="l">
              <a:lnSpc>
                <a:spcPct val="90000"/>
              </a:lnSpc>
              <a:spcBef>
                <a:spcPts val="800"/>
              </a:spcBef>
              <a:spcAft>
                <a:spcPts val="0"/>
              </a:spcAft>
              <a:buClr>
                <a:schemeClr val="dk1"/>
              </a:buClr>
              <a:buSzPts val="2100"/>
              <a:buChar char="●"/>
            </a:pPr>
            <a:r>
              <a:rPr b="1" lang="de"/>
              <a:t>Advanced plot styles: histograms, contour plots, color maps + color bars</a:t>
            </a:r>
            <a:endParaRPr/>
          </a:p>
          <a:p>
            <a:pPr indent="-171450" lvl="0" marL="177800" rtl="0" algn="l">
              <a:lnSpc>
                <a:spcPct val="90000"/>
              </a:lnSpc>
              <a:spcBef>
                <a:spcPts val="800"/>
              </a:spcBef>
              <a:spcAft>
                <a:spcPts val="0"/>
              </a:spcAft>
              <a:buClr>
                <a:schemeClr val="dk1"/>
              </a:buClr>
              <a:buSzPts val="2100"/>
              <a:buChar char="●"/>
            </a:pPr>
            <a:r>
              <a:rPr b="1" lang="de"/>
              <a:t>Saving plots to a file</a:t>
            </a:r>
            <a:endParaRPr b="1"/>
          </a:p>
          <a:p>
            <a:pPr indent="0" lvl="0" marL="0" rtl="0" algn="l">
              <a:lnSpc>
                <a:spcPct val="90000"/>
              </a:lnSpc>
              <a:spcBef>
                <a:spcPts val="1600"/>
              </a:spcBef>
              <a:spcAft>
                <a:spcPts val="1600"/>
              </a:spcAft>
              <a:buNone/>
            </a:pPr>
            <a:r>
              <a:rPr b="1" lang="de"/>
              <a:t>Customize figure layout of different subplots: </a:t>
            </a:r>
            <a:r>
              <a:rPr b="1" lang="de" u="sng">
                <a:solidFill>
                  <a:schemeClr val="hlink"/>
                </a:solidFill>
                <a:hlinkClick r:id="rId3"/>
              </a:rPr>
              <a:t>https://matplotlib.org/tutorials/intermediate/gridspec.html</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Python Syntax : file I/O</a:t>
            </a:r>
            <a:endParaRPr/>
          </a:p>
        </p:txBody>
      </p:sp>
      <p:sp>
        <p:nvSpPr>
          <p:cNvPr id="165" name="Google Shape;165;p31"/>
          <p:cNvSpPr txBox="1"/>
          <p:nvPr>
            <p:ph idx="1" type="body"/>
          </p:nvPr>
        </p:nvSpPr>
        <p:spPr>
          <a:xfrm>
            <a:off x="513680" y="1221440"/>
            <a:ext cx="85152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lang="de"/>
              <a:t>In Python, "everything is an object", and so there is a file object. We create one when we "open" a file.</a:t>
            </a:r>
            <a:endParaRPr/>
          </a:p>
          <a:p>
            <a:pPr indent="-177800" lvl="1" marL="520700" rtl="0" algn="l">
              <a:lnSpc>
                <a:spcPct val="80000"/>
              </a:lnSpc>
              <a:spcBef>
                <a:spcPts val="400"/>
              </a:spcBef>
              <a:spcAft>
                <a:spcPts val="0"/>
              </a:spcAft>
              <a:buClr>
                <a:schemeClr val="dk1"/>
              </a:buClr>
              <a:buSzPts val="1800"/>
              <a:buChar char="○"/>
            </a:pPr>
            <a:r>
              <a:rPr lang="de"/>
              <a:t>This means that the file is located, and a counter is set by the operating system to the beginnig of the file. When you read from or write to the file, this counter is adjusted so that subsequent operations occur where you would expect, at the end of where you last wrote or read.</a:t>
            </a:r>
            <a:endParaRPr/>
          </a:p>
          <a:p>
            <a:pPr indent="-171450" lvl="0" marL="177800" rtl="0" algn="l">
              <a:lnSpc>
                <a:spcPct val="80000"/>
              </a:lnSpc>
              <a:spcBef>
                <a:spcPts val="800"/>
              </a:spcBef>
              <a:spcAft>
                <a:spcPts val="0"/>
              </a:spcAft>
              <a:buClr>
                <a:schemeClr val="dk1"/>
              </a:buClr>
              <a:buSzPts val="2100"/>
              <a:buChar char="●"/>
            </a:pPr>
            <a:r>
              <a:rPr lang="de"/>
              <a:t>The syntax of the </a:t>
            </a:r>
            <a:r>
              <a:rPr lang="de">
                <a:latin typeface="Courier"/>
                <a:ea typeface="Courier"/>
                <a:cs typeface="Courier"/>
                <a:sym typeface="Courier"/>
              </a:rPr>
              <a:t>open</a:t>
            </a:r>
            <a:r>
              <a:rPr lang="de"/>
              <a:t> function is </a:t>
            </a:r>
            <a:r>
              <a:rPr lang="de">
                <a:latin typeface="Courier"/>
                <a:ea typeface="Courier"/>
                <a:cs typeface="Courier"/>
                <a:sym typeface="Courier"/>
              </a:rPr>
              <a:t>open('filename string’,'X’) </a:t>
            </a:r>
            <a:r>
              <a:rPr lang="de"/>
              <a:t>where `X` is  </a:t>
            </a:r>
            <a:endParaRPr/>
          </a:p>
          <a:p>
            <a:pPr indent="-177800" lvl="1" marL="520700" rtl="0" algn="l">
              <a:lnSpc>
                <a:spcPct val="80000"/>
              </a:lnSpc>
              <a:spcBef>
                <a:spcPts val="400"/>
              </a:spcBef>
              <a:spcAft>
                <a:spcPts val="0"/>
              </a:spcAft>
              <a:buClr>
                <a:schemeClr val="dk1"/>
              </a:buClr>
              <a:buSzPts val="1800"/>
              <a:buChar char="○"/>
            </a:pPr>
            <a:r>
              <a:rPr lang="de"/>
              <a:t>`r` if you intend to read from the file  </a:t>
            </a:r>
            <a:endParaRPr/>
          </a:p>
          <a:p>
            <a:pPr indent="-177800" lvl="1" marL="520700" rtl="0" algn="l">
              <a:lnSpc>
                <a:spcPct val="80000"/>
              </a:lnSpc>
              <a:spcBef>
                <a:spcPts val="400"/>
              </a:spcBef>
              <a:spcAft>
                <a:spcPts val="0"/>
              </a:spcAft>
              <a:buClr>
                <a:schemeClr val="dk1"/>
              </a:buClr>
              <a:buSzPts val="1800"/>
              <a:buChar char="○"/>
            </a:pPr>
            <a:r>
              <a:rPr lang="de"/>
              <a:t>`w` if you wish to start writing to a new file  (WARNING: if the file exists, it will be overwritten!)  </a:t>
            </a:r>
            <a:endParaRPr/>
          </a:p>
          <a:p>
            <a:pPr indent="-177800" lvl="1" marL="520700" rtl="0" algn="l">
              <a:lnSpc>
                <a:spcPct val="80000"/>
              </a:lnSpc>
              <a:spcBef>
                <a:spcPts val="400"/>
              </a:spcBef>
              <a:spcAft>
                <a:spcPts val="0"/>
              </a:spcAft>
              <a:buClr>
                <a:schemeClr val="dk1"/>
              </a:buClr>
              <a:buSzPts val="1800"/>
              <a:buChar char="○"/>
            </a:pPr>
            <a:r>
              <a:rPr lang="de"/>
              <a:t>`a` if you wish to append to an existing file </a:t>
            </a:r>
            <a:endParaRPr/>
          </a:p>
          <a:p>
            <a:pPr indent="-171450" lvl="0" marL="177800" rtl="0" algn="l">
              <a:lnSpc>
                <a:spcPct val="80000"/>
              </a:lnSpc>
              <a:spcBef>
                <a:spcPts val="800"/>
              </a:spcBef>
              <a:spcAft>
                <a:spcPts val="1600"/>
              </a:spcAft>
              <a:buClr>
                <a:schemeClr val="dk1"/>
              </a:buClr>
              <a:buSzPts val="2100"/>
              <a:buChar char="●"/>
            </a:pPr>
            <a:r>
              <a:rPr lang="de">
                <a:latin typeface="Courier"/>
                <a:ea typeface="Courier"/>
                <a:cs typeface="Courier"/>
                <a:sym typeface="Courier"/>
              </a:rPr>
              <a:t>file = open(”filename.txt", "r") </a:t>
            </a:r>
            <a:r>
              <a:rPr lang="de"/>
              <a:t>creates the file object, which we then use to operate on the file content</a:t>
            </a:r>
            <a:endParaRPr>
              <a:latin typeface="Courier"/>
              <a:ea typeface="Courier"/>
              <a:cs typeface="Courier"/>
              <a:sym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Example: formatting strings from a file</a:t>
            </a:r>
            <a:endParaRPr/>
          </a:p>
        </p:txBody>
      </p:sp>
      <p:sp>
        <p:nvSpPr>
          <p:cNvPr id="171" name="Google Shape;171;p32"/>
          <p:cNvSpPr txBox="1"/>
          <p:nvPr>
            <p:ph idx="1" type="body"/>
          </p:nvPr>
        </p:nvSpPr>
        <p:spPr>
          <a:xfrm>
            <a:off x="394173" y="1139341"/>
            <a:ext cx="8749800" cy="37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de"/>
              <a:t>We split strings using the </a:t>
            </a:r>
            <a:r>
              <a:rPr b="1" lang="de">
                <a:latin typeface="Courier"/>
                <a:ea typeface="Courier"/>
                <a:cs typeface="Courier"/>
                <a:sym typeface="Courier"/>
              </a:rPr>
              <a:t>split</a:t>
            </a:r>
            <a:r>
              <a:rPr lang="de"/>
              <a:t> method, and remove characters using the </a:t>
            </a:r>
            <a:r>
              <a:rPr b="1" lang="de">
                <a:latin typeface="Courier"/>
                <a:ea typeface="Courier"/>
                <a:cs typeface="Courier"/>
                <a:sym typeface="Courier"/>
              </a:rPr>
              <a:t>strip</a:t>
            </a:r>
            <a:r>
              <a:rPr lang="de"/>
              <a:t> method</a:t>
            </a:r>
            <a:endParaRPr/>
          </a:p>
          <a:p>
            <a:pPr indent="0" lvl="1" marL="342900" rtl="0" algn="l">
              <a:lnSpc>
                <a:spcPct val="90000"/>
              </a:lnSpc>
              <a:spcBef>
                <a:spcPts val="400"/>
              </a:spcBef>
              <a:spcAft>
                <a:spcPts val="0"/>
              </a:spcAft>
              <a:buClr>
                <a:schemeClr val="dk1"/>
              </a:buClr>
              <a:buSzPts val="1800"/>
              <a:buNone/>
            </a:pPr>
            <a:r>
              <a:rPr lang="de"/>
              <a:t>with open('SCPUnion2.1_mu_vs_z1.txt','r') as infile:</a:t>
            </a:r>
            <a:endParaRPr/>
          </a:p>
          <a:p>
            <a:pPr indent="0" lvl="1" marL="342900" rtl="0" algn="l">
              <a:lnSpc>
                <a:spcPct val="90000"/>
              </a:lnSpc>
              <a:spcBef>
                <a:spcPts val="400"/>
              </a:spcBef>
              <a:spcAft>
                <a:spcPts val="0"/>
              </a:spcAft>
              <a:buClr>
                <a:schemeClr val="dk1"/>
              </a:buClr>
              <a:buSzPts val="1800"/>
              <a:buNone/>
            </a:pPr>
            <a:r>
              <a:rPr lang="de"/>
              <a:t>    for line in infile:</a:t>
            </a:r>
            <a:endParaRPr/>
          </a:p>
          <a:p>
            <a:pPr indent="0" lvl="1" marL="342900" rtl="0" algn="l">
              <a:lnSpc>
                <a:spcPct val="90000"/>
              </a:lnSpc>
              <a:spcBef>
                <a:spcPts val="400"/>
              </a:spcBef>
              <a:spcAft>
                <a:spcPts val="0"/>
              </a:spcAft>
              <a:buClr>
                <a:schemeClr val="dk1"/>
              </a:buClr>
              <a:buSzPts val="1800"/>
              <a:buNone/>
            </a:pPr>
            <a:r>
              <a:rPr lang="de"/>
              <a:t>        if line[0]!='#':</a:t>
            </a:r>
            <a:endParaRPr/>
          </a:p>
          <a:p>
            <a:pPr indent="0" lvl="1" marL="342900" rtl="0" algn="l">
              <a:lnSpc>
                <a:spcPct val="90000"/>
              </a:lnSpc>
              <a:spcBef>
                <a:spcPts val="400"/>
              </a:spcBef>
              <a:spcAft>
                <a:spcPts val="0"/>
              </a:spcAft>
              <a:buClr>
                <a:schemeClr val="dk1"/>
              </a:buClr>
              <a:buSzPts val="1800"/>
              <a:buNone/>
            </a:pPr>
            <a:r>
              <a:rPr lang="de"/>
              <a:t>            </a:t>
            </a:r>
            <a:r>
              <a:rPr lang="de">
                <a:latin typeface="Courier"/>
                <a:ea typeface="Courier"/>
                <a:cs typeface="Courier"/>
                <a:sym typeface="Courier"/>
              </a:rPr>
              <a:t>line = </a:t>
            </a:r>
            <a:r>
              <a:rPr b="1" lang="de">
                <a:solidFill>
                  <a:srgbClr val="FF0000"/>
                </a:solidFill>
                <a:latin typeface="Courier"/>
                <a:ea typeface="Courier"/>
                <a:cs typeface="Courier"/>
                <a:sym typeface="Courier"/>
              </a:rPr>
              <a:t>line.rstrip("\n")</a:t>
            </a:r>
            <a:endParaRPr b="1">
              <a:solidFill>
                <a:srgbClr val="FF0000"/>
              </a:solidFill>
              <a:latin typeface="Courier"/>
              <a:ea typeface="Courier"/>
              <a:cs typeface="Courier"/>
              <a:sym typeface="Courier"/>
            </a:endParaRPr>
          </a:p>
          <a:p>
            <a:pPr indent="0" lvl="1" marL="342900" rtl="0" algn="l">
              <a:lnSpc>
                <a:spcPct val="90000"/>
              </a:lnSpc>
              <a:spcBef>
                <a:spcPts val="400"/>
              </a:spcBef>
              <a:spcAft>
                <a:spcPts val="0"/>
              </a:spcAft>
              <a:buClr>
                <a:schemeClr val="dk1"/>
              </a:buClr>
              <a:buSzPts val="1800"/>
              <a:buNone/>
            </a:pPr>
            <a:r>
              <a:rPr lang="de"/>
              <a:t>            name, z0, dm0, dme0, foo = </a:t>
            </a:r>
            <a:r>
              <a:rPr b="1" lang="de">
                <a:solidFill>
                  <a:srgbClr val="FF0000"/>
                </a:solidFill>
              </a:rPr>
              <a:t>line.split()</a:t>
            </a:r>
            <a:endParaRPr/>
          </a:p>
          <a:p>
            <a:pPr indent="-63500" lvl="1" marL="520700" rtl="0" algn="l">
              <a:lnSpc>
                <a:spcPct val="90000"/>
              </a:lnSpc>
              <a:spcBef>
                <a:spcPts val="400"/>
              </a:spcBef>
              <a:spcAft>
                <a:spcPts val="1600"/>
              </a:spcAft>
              <a:buClr>
                <a:schemeClr val="dk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Passing arguments to functions</a:t>
            </a:r>
            <a:endParaRPr/>
          </a:p>
        </p:txBody>
      </p:sp>
      <p:sp>
        <p:nvSpPr>
          <p:cNvPr id="67" name="Google Shape;67;p15"/>
          <p:cNvSpPr txBox="1"/>
          <p:nvPr>
            <p:ph idx="1" type="body"/>
          </p:nvPr>
        </p:nvSpPr>
        <p:spPr>
          <a:xfrm>
            <a:off x="513680" y="1221440"/>
            <a:ext cx="85152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lang="de"/>
              <a:t>When calling a function in Python, arguments get passed “as an object”</a:t>
            </a:r>
            <a:endParaRPr/>
          </a:p>
          <a:p>
            <a:pPr indent="0" lvl="0" marL="0" rtl="0" algn="l">
              <a:lnSpc>
                <a:spcPct val="80000"/>
              </a:lnSpc>
              <a:spcBef>
                <a:spcPts val="0"/>
              </a:spcBef>
              <a:spcAft>
                <a:spcPts val="0"/>
              </a:spcAft>
              <a:buNone/>
            </a:pPr>
            <a:r>
              <a:t/>
            </a:r>
            <a:endParaRPr/>
          </a:p>
          <a:p>
            <a:pPr indent="-171450" lvl="0" marL="177800" rtl="0" algn="l">
              <a:lnSpc>
                <a:spcPct val="80000"/>
              </a:lnSpc>
              <a:spcBef>
                <a:spcPts val="0"/>
              </a:spcBef>
              <a:spcAft>
                <a:spcPts val="0"/>
              </a:spcAft>
              <a:buClr>
                <a:schemeClr val="dk1"/>
              </a:buClr>
              <a:buSzPts val="2100"/>
              <a:buChar char="●"/>
            </a:pPr>
            <a:r>
              <a:rPr lang="de"/>
              <a:t>In Python, objects can be </a:t>
            </a:r>
            <a:r>
              <a:rPr i="1" lang="de"/>
              <a:t>mutable</a:t>
            </a:r>
            <a:r>
              <a:rPr lang="de"/>
              <a:t> or </a:t>
            </a:r>
            <a:r>
              <a:rPr i="1" lang="de"/>
              <a:t>immutable</a:t>
            </a:r>
            <a:endParaRPr i="1"/>
          </a:p>
          <a:p>
            <a:pPr indent="-152400" lvl="1" marL="520700" rtl="0" algn="l">
              <a:lnSpc>
                <a:spcPct val="80000"/>
              </a:lnSpc>
              <a:spcBef>
                <a:spcPts val="400"/>
              </a:spcBef>
              <a:spcAft>
                <a:spcPts val="0"/>
              </a:spcAft>
              <a:buClr>
                <a:schemeClr val="dk1"/>
              </a:buClr>
              <a:buSzPts val="1400"/>
              <a:buChar char="○"/>
            </a:pPr>
            <a:r>
              <a:rPr lang="de">
                <a:solidFill>
                  <a:schemeClr val="dk1"/>
                </a:solidFill>
              </a:rPr>
              <a:t>A </a:t>
            </a:r>
            <a:r>
              <a:rPr b="1" lang="de">
                <a:solidFill>
                  <a:schemeClr val="dk1"/>
                </a:solidFill>
              </a:rPr>
              <a:t>mutable</a:t>
            </a:r>
            <a:r>
              <a:rPr lang="de">
                <a:solidFill>
                  <a:schemeClr val="dk1"/>
                </a:solidFill>
              </a:rPr>
              <a:t> object can be changed after it is created, and an </a:t>
            </a:r>
            <a:r>
              <a:rPr b="1" lang="de">
                <a:solidFill>
                  <a:schemeClr val="dk1"/>
                </a:solidFill>
              </a:rPr>
              <a:t>immutable</a:t>
            </a:r>
            <a:r>
              <a:rPr lang="de">
                <a:solidFill>
                  <a:schemeClr val="dk1"/>
                </a:solidFill>
              </a:rPr>
              <a:t> object can’t.</a:t>
            </a:r>
            <a:endParaRPr>
              <a:solidFill>
                <a:schemeClr val="dk1"/>
              </a:solidFill>
            </a:endParaRPr>
          </a:p>
          <a:p>
            <a:pPr indent="-152400" lvl="1" marL="520700" rtl="0" algn="l">
              <a:lnSpc>
                <a:spcPct val="80000"/>
              </a:lnSpc>
              <a:spcBef>
                <a:spcPts val="400"/>
              </a:spcBef>
              <a:spcAft>
                <a:spcPts val="0"/>
              </a:spcAft>
              <a:buClr>
                <a:schemeClr val="dk1"/>
              </a:buClr>
              <a:buSzPts val="1400"/>
              <a:buChar char="○"/>
            </a:pPr>
            <a:r>
              <a:rPr lang="de">
                <a:solidFill>
                  <a:schemeClr val="dk1"/>
                </a:solidFill>
              </a:rPr>
              <a:t>Objects of built-in types like (int, float, bool, str, tuple, unicode) are immutable. Objects of built-in types like (list, set, dict) are mutable. Custom classes are generally mutable.</a:t>
            </a:r>
            <a:endParaRPr/>
          </a:p>
          <a:p>
            <a:pPr indent="-171450" lvl="0" marL="177800" rtl="0" algn="l">
              <a:lnSpc>
                <a:spcPct val="80000"/>
              </a:lnSpc>
              <a:spcBef>
                <a:spcPts val="800"/>
              </a:spcBef>
              <a:spcAft>
                <a:spcPts val="0"/>
              </a:spcAft>
              <a:buClr>
                <a:schemeClr val="dk1"/>
              </a:buClr>
              <a:buSzPts val="2100"/>
              <a:buChar char="●"/>
            </a:pPr>
            <a:r>
              <a:rPr lang="de"/>
              <a:t>Passing an immutable object is equivalent to passing by value</a:t>
            </a:r>
            <a:endParaRPr/>
          </a:p>
          <a:p>
            <a:pPr indent="-177800" lvl="1" marL="520700" rtl="0" algn="l">
              <a:lnSpc>
                <a:spcPct val="80000"/>
              </a:lnSpc>
              <a:spcBef>
                <a:spcPts val="800"/>
              </a:spcBef>
              <a:spcAft>
                <a:spcPts val="0"/>
              </a:spcAft>
              <a:buSzPts val="1400"/>
              <a:buChar char="○"/>
            </a:pPr>
            <a:r>
              <a:rPr lang="de"/>
              <a:t>the function creates a local copy of the input object value, any modifications to its values are within the local scope; changes to object value need to be returned explicitly to change in global scope</a:t>
            </a:r>
            <a:endParaRPr/>
          </a:p>
          <a:p>
            <a:pPr indent="-171450" lvl="0" marL="177800" rtl="0" algn="l">
              <a:lnSpc>
                <a:spcPct val="80000"/>
              </a:lnSpc>
              <a:spcBef>
                <a:spcPts val="800"/>
              </a:spcBef>
              <a:spcAft>
                <a:spcPts val="0"/>
              </a:spcAft>
              <a:buClr>
                <a:schemeClr val="dk1"/>
              </a:buClr>
              <a:buSzPts val="2100"/>
              <a:buChar char="●"/>
            </a:pPr>
            <a:r>
              <a:rPr lang="de"/>
              <a:t>Passing a mutable object is equivalent to passing by reference </a:t>
            </a:r>
            <a:endParaRPr/>
          </a:p>
          <a:p>
            <a:pPr indent="-177800" lvl="1" marL="520700" rtl="0" algn="l">
              <a:lnSpc>
                <a:spcPct val="80000"/>
              </a:lnSpc>
              <a:spcBef>
                <a:spcPts val="800"/>
              </a:spcBef>
              <a:spcAft>
                <a:spcPts val="0"/>
              </a:spcAft>
              <a:buSzPts val="1400"/>
              <a:buChar char="○"/>
            </a:pPr>
            <a:r>
              <a:rPr lang="de"/>
              <a:t>the function has access to location of input object, any modifications to its values take place at the original memory location; modifications to input object values do not need to be returned</a:t>
            </a:r>
            <a:endParaRPr/>
          </a:p>
          <a:p>
            <a:pPr indent="0" lvl="0" marL="0" rtl="0" algn="l">
              <a:lnSpc>
                <a:spcPct val="80000"/>
              </a:lnSpc>
              <a:spcBef>
                <a:spcPts val="400"/>
              </a:spcBef>
              <a:spcAft>
                <a:spcPts val="0"/>
              </a:spcAft>
              <a:buNone/>
            </a:pPr>
            <a:r>
              <a:t/>
            </a:r>
            <a:endParaRPr>
              <a:latin typeface="Courier"/>
              <a:ea typeface="Courier"/>
              <a:cs typeface="Courier"/>
              <a:sym typeface="Couri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Example: Model fitting</a:t>
            </a:r>
            <a:endParaRPr/>
          </a:p>
        </p:txBody>
      </p:sp>
      <p:sp>
        <p:nvSpPr>
          <p:cNvPr id="177" name="Google Shape;177;p33"/>
          <p:cNvSpPr txBox="1"/>
          <p:nvPr>
            <p:ph idx="1" type="body"/>
          </p:nvPr>
        </p:nvSpPr>
        <p:spPr>
          <a:xfrm>
            <a:off x="628650" y="1247990"/>
            <a:ext cx="83940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1900"/>
              <a:buChar char="●"/>
            </a:pPr>
            <a:r>
              <a:rPr lang="de" sz="1900"/>
              <a:t>Goal: find model parameters that best fit a data set</a:t>
            </a:r>
            <a:endParaRPr/>
          </a:p>
          <a:p>
            <a:pPr indent="-184150" lvl="1" marL="520700" rtl="0" algn="l">
              <a:lnSpc>
                <a:spcPct val="80000"/>
              </a:lnSpc>
              <a:spcBef>
                <a:spcPts val="400"/>
              </a:spcBef>
              <a:spcAft>
                <a:spcPts val="0"/>
              </a:spcAft>
              <a:buClr>
                <a:schemeClr val="dk1"/>
              </a:buClr>
              <a:buSzPts val="1700"/>
              <a:buChar char="○"/>
            </a:pPr>
            <a:r>
              <a:rPr lang="de" sz="1700"/>
              <a:t>find amount of matter and dark energy in  the Universe that best describes supernovae data</a:t>
            </a:r>
            <a:endParaRPr/>
          </a:p>
          <a:p>
            <a:pPr indent="-171450" lvl="0" marL="177800" rtl="0" algn="l">
              <a:lnSpc>
                <a:spcPct val="80000"/>
              </a:lnSpc>
              <a:spcBef>
                <a:spcPts val="800"/>
              </a:spcBef>
              <a:spcAft>
                <a:spcPts val="0"/>
              </a:spcAft>
              <a:buClr>
                <a:schemeClr val="dk1"/>
              </a:buClr>
              <a:buSzPts val="1900"/>
              <a:buChar char="●"/>
            </a:pPr>
            <a:r>
              <a:rPr lang="de" sz="1900"/>
              <a:t>Step 1 </a:t>
            </a:r>
            <a:r>
              <a:rPr lang="de" sz="1900">
                <a:latin typeface="Courier"/>
                <a:ea typeface="Courier"/>
                <a:cs typeface="Courier"/>
                <a:sym typeface="Courier"/>
              </a:rPr>
              <a:t>–</a:t>
            </a:r>
            <a:r>
              <a:rPr lang="de" sz="1900"/>
              <a:t> DATA: what’s your data, and what are they measuring?</a:t>
            </a:r>
            <a:endParaRPr/>
          </a:p>
          <a:p>
            <a:pPr indent="-184150" lvl="1" marL="520700" rtl="0" algn="l">
              <a:lnSpc>
                <a:spcPct val="80000"/>
              </a:lnSpc>
              <a:spcBef>
                <a:spcPts val="400"/>
              </a:spcBef>
              <a:spcAft>
                <a:spcPts val="0"/>
              </a:spcAft>
              <a:buClr>
                <a:srgbClr val="000000"/>
              </a:buClr>
              <a:buSzPts val="1700"/>
              <a:buChar char="○"/>
            </a:pPr>
            <a:r>
              <a:rPr i="1" lang="de" sz="1700">
                <a:solidFill>
                  <a:srgbClr val="000000"/>
                </a:solidFill>
              </a:rPr>
              <a:t>measurements of</a:t>
            </a:r>
            <a:r>
              <a:rPr i="1" lang="de" sz="1700">
                <a:solidFill>
                  <a:srgbClr val="FF0000"/>
                </a:solidFill>
              </a:rPr>
              <a:t> redshift </a:t>
            </a:r>
            <a:r>
              <a:rPr lang="de" sz="1700"/>
              <a:t>(of the supernovae)</a:t>
            </a:r>
            <a:r>
              <a:rPr i="1" lang="de" sz="1700">
                <a:solidFill>
                  <a:srgbClr val="FF0000"/>
                </a:solidFill>
              </a:rPr>
              <a:t> </a:t>
            </a:r>
            <a:r>
              <a:rPr i="1" lang="de" sz="1700">
                <a:solidFill>
                  <a:srgbClr val="000000"/>
                </a:solidFill>
              </a:rPr>
              <a:t>and</a:t>
            </a:r>
            <a:r>
              <a:rPr i="1" lang="de" sz="1700">
                <a:solidFill>
                  <a:srgbClr val="FF0000"/>
                </a:solidFill>
              </a:rPr>
              <a:t> distance </a:t>
            </a:r>
            <a:r>
              <a:rPr lang="de" sz="1700"/>
              <a:t>(to the supernovae) , i.e., they measure the expansion history of the Universe.</a:t>
            </a:r>
            <a:endParaRPr/>
          </a:p>
          <a:p>
            <a:pPr indent="-171450" lvl="0" marL="177800" rtl="0" algn="l">
              <a:lnSpc>
                <a:spcPct val="80000"/>
              </a:lnSpc>
              <a:spcBef>
                <a:spcPts val="800"/>
              </a:spcBef>
              <a:spcAft>
                <a:spcPts val="0"/>
              </a:spcAft>
              <a:buClr>
                <a:schemeClr val="dk1"/>
              </a:buClr>
              <a:buSzPts val="1900"/>
              <a:buChar char="●"/>
            </a:pPr>
            <a:r>
              <a:rPr lang="de" sz="1900"/>
              <a:t>Step 2 </a:t>
            </a:r>
            <a:r>
              <a:rPr lang="de" sz="1900">
                <a:latin typeface="Courier"/>
                <a:ea typeface="Courier"/>
                <a:cs typeface="Courier"/>
                <a:sym typeface="Courier"/>
              </a:rPr>
              <a:t>–</a:t>
            </a:r>
            <a:r>
              <a:rPr lang="de" sz="1900"/>
              <a:t> MODEL: a model for the (physical) process the generates your data, cast in the same form/observables as your data</a:t>
            </a:r>
            <a:endParaRPr/>
          </a:p>
          <a:p>
            <a:pPr indent="-184150" lvl="1" marL="520700" rtl="0" algn="l">
              <a:lnSpc>
                <a:spcPct val="80000"/>
              </a:lnSpc>
              <a:spcBef>
                <a:spcPts val="400"/>
              </a:spcBef>
              <a:spcAft>
                <a:spcPts val="0"/>
              </a:spcAft>
              <a:buClr>
                <a:schemeClr val="dk1"/>
              </a:buClr>
              <a:buSzPts val="1700"/>
              <a:buChar char="○"/>
            </a:pPr>
            <a:r>
              <a:rPr lang="de" sz="1700">
                <a:latin typeface="Courier"/>
                <a:ea typeface="Courier"/>
                <a:cs typeface="Courier"/>
                <a:sym typeface="Courier"/>
              </a:rPr>
              <a:t>astropy.cosmology</a:t>
            </a:r>
            <a:r>
              <a:rPr lang="de" sz="1700"/>
              <a:t> module (physics of expanding Universes), which provides functions that </a:t>
            </a:r>
            <a:r>
              <a:rPr i="1" lang="de" sz="1700">
                <a:solidFill>
                  <a:srgbClr val="FF0000"/>
                </a:solidFill>
              </a:rPr>
              <a:t>model distance as function of redshift</a:t>
            </a:r>
            <a:endParaRPr/>
          </a:p>
          <a:p>
            <a:pPr indent="-171450" lvl="0" marL="177800" rtl="0" algn="l">
              <a:lnSpc>
                <a:spcPct val="80000"/>
              </a:lnSpc>
              <a:spcBef>
                <a:spcPts val="800"/>
              </a:spcBef>
              <a:spcAft>
                <a:spcPts val="0"/>
              </a:spcAft>
              <a:buClr>
                <a:srgbClr val="000000"/>
              </a:buClr>
              <a:buSzPts val="1900"/>
              <a:buChar char="●"/>
            </a:pPr>
            <a:r>
              <a:rPr lang="de" sz="1900">
                <a:solidFill>
                  <a:srgbClr val="000000"/>
                </a:solidFill>
              </a:rPr>
              <a:t>Step 3 </a:t>
            </a:r>
            <a:r>
              <a:rPr lang="de" sz="1900">
                <a:latin typeface="Courier"/>
                <a:ea typeface="Courier"/>
                <a:cs typeface="Courier"/>
                <a:sym typeface="Courier"/>
              </a:rPr>
              <a:t>–</a:t>
            </a:r>
            <a:r>
              <a:rPr lang="de" sz="1900"/>
              <a:t> GOODNESS-OF-FIT:</a:t>
            </a:r>
            <a:r>
              <a:rPr lang="de" sz="1900">
                <a:solidFill>
                  <a:srgbClr val="000000"/>
                </a:solidFill>
              </a:rPr>
              <a:t> compare model and data using the </a:t>
            </a:r>
            <a:r>
              <a:rPr lang="de" sz="1900">
                <a:solidFill>
                  <a:srgbClr val="000000"/>
                </a:solidFill>
                <a:latin typeface="Noto Sans Symbols"/>
                <a:ea typeface="Noto Sans Symbols"/>
                <a:cs typeface="Noto Sans Symbols"/>
                <a:sym typeface="Noto Sans Symbols"/>
              </a:rPr>
              <a:t>χ</a:t>
            </a:r>
            <a:r>
              <a:rPr baseline="30000" lang="de" sz="1900">
                <a:solidFill>
                  <a:srgbClr val="000000"/>
                </a:solidFill>
              </a:rPr>
              <a:t>2</a:t>
            </a:r>
            <a:r>
              <a:rPr lang="de" sz="1900">
                <a:solidFill>
                  <a:srgbClr val="000000"/>
                </a:solidFill>
              </a:rPr>
              <a:t> statistic, which quantifies the deviation of model and data, weighted by error of the data</a:t>
            </a:r>
            <a:endParaRPr/>
          </a:p>
          <a:p>
            <a:pPr indent="-171450" lvl="0" marL="177800" rtl="0" algn="l">
              <a:lnSpc>
                <a:spcPct val="80000"/>
              </a:lnSpc>
              <a:spcBef>
                <a:spcPts val="800"/>
              </a:spcBef>
              <a:spcAft>
                <a:spcPts val="1600"/>
              </a:spcAft>
              <a:buClr>
                <a:srgbClr val="000000"/>
              </a:buClr>
              <a:buSzPts val="1900"/>
              <a:buChar char="●"/>
            </a:pPr>
            <a:r>
              <a:rPr lang="de" sz="1900">
                <a:solidFill>
                  <a:srgbClr val="000000"/>
                </a:solidFill>
              </a:rPr>
              <a:t>Step 3 </a:t>
            </a:r>
            <a:r>
              <a:rPr lang="de" sz="1900">
                <a:latin typeface="Courier"/>
                <a:ea typeface="Courier"/>
                <a:cs typeface="Courier"/>
                <a:sym typeface="Courier"/>
              </a:rPr>
              <a:t>–</a:t>
            </a:r>
            <a:r>
              <a:rPr lang="de" sz="1900"/>
              <a:t> BEST-FIT MODEL: </a:t>
            </a:r>
            <a:r>
              <a:rPr lang="de" sz="1900">
                <a:solidFill>
                  <a:srgbClr val="000000"/>
                </a:solidFill>
              </a:rPr>
              <a:t>find the set of model parameters that minimize </a:t>
            </a:r>
            <a:r>
              <a:rPr lang="de" sz="1900">
                <a:solidFill>
                  <a:srgbClr val="000000"/>
                </a:solidFill>
                <a:latin typeface="Noto Sans Symbols"/>
                <a:ea typeface="Noto Sans Symbols"/>
                <a:cs typeface="Noto Sans Symbols"/>
                <a:sym typeface="Noto Sans Symbols"/>
              </a:rPr>
              <a:t>χ</a:t>
            </a:r>
            <a:r>
              <a:rPr baseline="30000" lang="de" sz="1900">
                <a:solidFill>
                  <a:srgbClr val="000000"/>
                </a:solidFill>
              </a:rPr>
              <a:t>2</a:t>
            </a:r>
            <a:r>
              <a:rPr lang="de" sz="1900">
                <a:solidFill>
                  <a:srgbClr val="000000"/>
                </a:solidFill>
              </a:rPr>
              <a:t>, i.e. the model that best fits the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Week 1: Python Syntax</a:t>
            </a:r>
            <a:endParaRPr/>
          </a:p>
        </p:txBody>
      </p:sp>
      <p:sp>
        <p:nvSpPr>
          <p:cNvPr id="183" name="Google Shape;183;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Variables, Booleans, Conditionals, Loops, Functions</a:t>
            </a:r>
            <a:endParaRPr/>
          </a:p>
          <a:p>
            <a:pPr indent="0" lvl="0" marL="0" rtl="0" algn="l">
              <a:spcBef>
                <a:spcPts val="0"/>
              </a:spcBef>
              <a:spcAft>
                <a:spcPts val="0"/>
              </a:spcAft>
              <a:buNone/>
            </a:pPr>
            <a:r>
              <a:rPr lang="de" u="sng">
                <a:solidFill>
                  <a:schemeClr val="hlink"/>
                </a:solidFill>
                <a:hlinkClick r:id="rId3"/>
              </a:rPr>
              <a:t>Recording from 11/09</a:t>
            </a:r>
            <a:endParaRPr/>
          </a:p>
          <a:p>
            <a:pPr indent="0" lvl="0" marL="0" rtl="0" algn="l">
              <a:spcBef>
                <a:spcPts val="0"/>
              </a:spcBef>
              <a:spcAft>
                <a:spcPts val="0"/>
              </a:spcAft>
              <a:buNone/>
            </a:pPr>
            <a:r>
              <a:rPr lang="de" u="sng">
                <a:solidFill>
                  <a:schemeClr val="hlink"/>
                </a:solidFill>
                <a:hlinkClick r:id="rId4"/>
              </a:rPr>
              <a:t>Recording from 11/11</a:t>
            </a:r>
            <a:endParaRPr/>
          </a:p>
          <a:p>
            <a:pPr indent="0" lvl="0" marL="0" rtl="0" algn="l">
              <a:spcBef>
                <a:spcPts val="0"/>
              </a:spcBef>
              <a:spcAft>
                <a:spcPts val="0"/>
              </a:spcAft>
              <a:buNone/>
            </a:pPr>
            <a:r>
              <a:rPr lang="de" u="sng">
                <a:solidFill>
                  <a:schemeClr val="hlink"/>
                </a:solidFill>
                <a:hlinkClick r:id="rId5"/>
              </a:rPr>
              <a:t>Recording from 11/13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Memory, variables, and expressions</a:t>
            </a:r>
            <a:endParaRPr/>
          </a:p>
        </p:txBody>
      </p:sp>
      <p:sp>
        <p:nvSpPr>
          <p:cNvPr id="189" name="Google Shape;189;p35"/>
          <p:cNvSpPr txBox="1"/>
          <p:nvPr>
            <p:ph idx="1" type="body"/>
          </p:nvPr>
        </p:nvSpPr>
        <p:spPr>
          <a:xfrm>
            <a:off x="628650" y="1369219"/>
            <a:ext cx="7886700" cy="34683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2200"/>
              <a:buChar char="●"/>
            </a:pPr>
            <a:r>
              <a:rPr lang="de" sz="2200"/>
              <a:t>Computer memory: ~</a:t>
            </a:r>
            <a:r>
              <a:rPr lang="de" sz="2400"/>
              <a:t>enormous list of binary digits.</a:t>
            </a:r>
            <a:endParaRPr/>
          </a:p>
          <a:p>
            <a:pPr indent="0" lvl="1" marL="342900" rtl="0" algn="l">
              <a:lnSpc>
                <a:spcPct val="90000"/>
              </a:lnSpc>
              <a:spcBef>
                <a:spcPts val="400"/>
              </a:spcBef>
              <a:spcAft>
                <a:spcPts val="0"/>
              </a:spcAft>
              <a:buClr>
                <a:schemeClr val="dk1"/>
              </a:buClr>
              <a:buSzPts val="2100"/>
              <a:buNone/>
            </a:pPr>
            <a:r>
              <a:rPr lang="de" sz="2100"/>
              <a:t>need to know the </a:t>
            </a:r>
            <a:r>
              <a:rPr b="1" lang="de" sz="2100"/>
              <a:t>location</a:t>
            </a:r>
            <a:r>
              <a:rPr lang="de" sz="2100"/>
              <a:t> of any given datum and its </a:t>
            </a:r>
            <a:r>
              <a:rPr b="1" lang="de" sz="2100"/>
              <a:t>contents</a:t>
            </a:r>
            <a:endParaRPr/>
          </a:p>
          <a:p>
            <a:pPr indent="0" lvl="1" marL="342900" rtl="0" algn="l">
              <a:lnSpc>
                <a:spcPct val="90000"/>
              </a:lnSpc>
              <a:spcBef>
                <a:spcPts val="400"/>
              </a:spcBef>
              <a:spcAft>
                <a:spcPts val="0"/>
              </a:spcAft>
              <a:buClr>
                <a:schemeClr val="dk1"/>
              </a:buClr>
              <a:buSzPts val="1700"/>
              <a:buNone/>
            </a:pPr>
            <a:r>
              <a:rPr i="1" lang="de" sz="1700"/>
              <a:t>Low-level</a:t>
            </a:r>
            <a:r>
              <a:rPr b="1" lang="de" sz="1700"/>
              <a:t>: </a:t>
            </a:r>
            <a:r>
              <a:rPr lang="de" sz="1700"/>
              <a:t>refer to every location in memory by its numerical address (“add the number stored at location 8283747723 to the number stored at 4239128797 and put the result in location 7512398794”)</a:t>
            </a:r>
            <a:endParaRPr/>
          </a:p>
          <a:p>
            <a:pPr indent="0" lvl="1" marL="342900" rtl="0" algn="l">
              <a:lnSpc>
                <a:spcPct val="90000"/>
              </a:lnSpc>
              <a:spcBef>
                <a:spcPts val="400"/>
              </a:spcBef>
              <a:spcAft>
                <a:spcPts val="0"/>
              </a:spcAft>
              <a:buClr>
                <a:schemeClr val="dk1"/>
              </a:buClr>
              <a:buSzPts val="1800"/>
              <a:buNone/>
            </a:pPr>
            <a:r>
              <a:rPr lang="de"/>
              <a:t>high-level programming languags simplify the bookkeeping by providing a mnemonic name for a location in memory: a </a:t>
            </a:r>
            <a:r>
              <a:rPr b="1" lang="de"/>
              <a:t>variable</a:t>
            </a:r>
            <a:r>
              <a:rPr lang="de" sz="1200"/>
              <a:t>.</a:t>
            </a:r>
            <a:br>
              <a:rPr lang="de" sz="1200"/>
            </a:br>
            <a:endParaRPr sz="1200"/>
          </a:p>
          <a:p>
            <a:pPr indent="0" lvl="1" marL="342900" rtl="0" algn="l">
              <a:lnSpc>
                <a:spcPct val="90000"/>
              </a:lnSpc>
              <a:spcBef>
                <a:spcPts val="400"/>
              </a:spcBef>
              <a:spcAft>
                <a:spcPts val="0"/>
              </a:spcAft>
              <a:buClr>
                <a:schemeClr val="dk1"/>
              </a:buClr>
              <a:buSzPts val="1800"/>
              <a:buNone/>
            </a:pPr>
            <a:r>
              <a:rPr lang="de"/>
              <a:t>When we say in Python </a:t>
            </a:r>
            <a:r>
              <a:rPr lang="de" sz="1500">
                <a:latin typeface="Courier"/>
                <a:ea typeface="Courier"/>
                <a:cs typeface="Courier"/>
                <a:sym typeface="Courier"/>
              </a:rPr>
              <a:t>var = 4</a:t>
            </a:r>
            <a:r>
              <a:rPr lang="de"/>
              <a:t>, python chooses an unused location in memory and associates it with the text </a:t>
            </a:r>
            <a:r>
              <a:rPr lang="de">
                <a:latin typeface="Courier"/>
                <a:ea typeface="Courier"/>
                <a:cs typeface="Courier"/>
                <a:sym typeface="Courier"/>
              </a:rPr>
              <a:t>var</a:t>
            </a:r>
            <a:r>
              <a:rPr lang="de"/>
              <a:t> – much easier for us to remember.</a:t>
            </a:r>
            <a:endParaRPr/>
          </a:p>
          <a:p>
            <a:pPr indent="0" lvl="1" marL="342900" rtl="0" algn="l">
              <a:lnSpc>
                <a:spcPct val="90000"/>
              </a:lnSpc>
              <a:spcBef>
                <a:spcPts val="400"/>
              </a:spcBef>
              <a:spcAft>
                <a:spcPts val="1600"/>
              </a:spcAft>
              <a:buClr>
                <a:schemeClr val="dk1"/>
              </a:buClr>
              <a:buSzPts val="1800"/>
              <a:buNone/>
            </a:pPr>
            <a:r>
              <a:rPr lang="de"/>
              <a:t>var then refers to the contents of that location, wherever it may be.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Memory, variables, and expressions</a:t>
            </a:r>
            <a:endParaRPr/>
          </a:p>
        </p:txBody>
      </p:sp>
      <p:sp>
        <p:nvSpPr>
          <p:cNvPr id="195" name="Google Shape;195;p36"/>
          <p:cNvSpPr txBox="1"/>
          <p:nvPr>
            <p:ph idx="1" type="body"/>
          </p:nvPr>
        </p:nvSpPr>
        <p:spPr>
          <a:xfrm>
            <a:off x="628650" y="1369219"/>
            <a:ext cx="7886700" cy="3468300"/>
          </a:xfrm>
          <a:prstGeom prst="rect">
            <a:avLst/>
          </a:prstGeom>
          <a:noFill/>
          <a:ln>
            <a:noFill/>
          </a:ln>
        </p:spPr>
        <p:txBody>
          <a:bodyPr anchorCtr="0" anchor="t" bIns="34275" lIns="68575" spcFirstLastPara="1" rIns="68575" wrap="square" tIns="34275">
            <a:noAutofit/>
          </a:bodyPr>
          <a:lstStyle/>
          <a:p>
            <a:pPr indent="-177800" lvl="0" marL="177800" rtl="0" algn="l">
              <a:lnSpc>
                <a:spcPct val="80000"/>
              </a:lnSpc>
              <a:spcBef>
                <a:spcPts val="0"/>
              </a:spcBef>
              <a:spcAft>
                <a:spcPts val="0"/>
              </a:spcAft>
              <a:buClr>
                <a:schemeClr val="dk1"/>
              </a:buClr>
              <a:buSzPts val="2000"/>
              <a:buChar char="●"/>
            </a:pPr>
            <a:r>
              <a:rPr lang="de" sz="2000"/>
              <a:t>A </a:t>
            </a:r>
            <a:r>
              <a:rPr i="1" lang="de" sz="2000"/>
              <a:t>program</a:t>
            </a:r>
            <a:r>
              <a:rPr lang="de" sz="2000"/>
              <a:t> is a set of instructions for the computer to take some action.</a:t>
            </a:r>
            <a:endParaRPr/>
          </a:p>
          <a:p>
            <a:pPr indent="0" lvl="1" marL="342900" rtl="0" algn="l">
              <a:lnSpc>
                <a:spcPct val="80000"/>
              </a:lnSpc>
              <a:spcBef>
                <a:spcPts val="400"/>
              </a:spcBef>
              <a:spcAft>
                <a:spcPts val="0"/>
              </a:spcAft>
              <a:buClr>
                <a:schemeClr val="dk1"/>
              </a:buClr>
              <a:buSzPts val="1700"/>
              <a:buNone/>
            </a:pPr>
            <a:r>
              <a:rPr lang="de" sz="1700"/>
              <a:t>If we write </a:t>
            </a:r>
            <a:r>
              <a:rPr lang="de" sz="1700">
                <a:latin typeface="Courier"/>
                <a:ea typeface="Courier"/>
                <a:cs typeface="Courier"/>
                <a:sym typeface="Courier"/>
              </a:rPr>
              <a:t>dummy = var</a:t>
            </a:r>
            <a:r>
              <a:rPr lang="de" sz="1700"/>
              <a:t>, this is not the mathematical statement that </a:t>
            </a:r>
            <a:r>
              <a:rPr lang="de" sz="1700">
                <a:latin typeface="Courier"/>
                <a:ea typeface="Courier"/>
                <a:cs typeface="Courier"/>
                <a:sym typeface="Courier"/>
              </a:rPr>
              <a:t>dummy </a:t>
            </a:r>
            <a:r>
              <a:rPr lang="de" sz="1700"/>
              <a:t>is equal to </a:t>
            </a:r>
            <a:r>
              <a:rPr lang="de" sz="1700">
                <a:latin typeface="Courier"/>
                <a:ea typeface="Courier"/>
                <a:cs typeface="Courier"/>
                <a:sym typeface="Courier"/>
              </a:rPr>
              <a:t>var</a:t>
            </a:r>
            <a:r>
              <a:rPr lang="de" sz="1700"/>
              <a:t>. Instead, the statement will be translated by the compiler into instructions for the CPU which say, roughly:</a:t>
            </a:r>
            <a:endParaRPr/>
          </a:p>
          <a:p>
            <a:pPr indent="0" lvl="1" marL="342900" rtl="0" algn="l">
              <a:lnSpc>
                <a:spcPct val="80000"/>
              </a:lnSpc>
              <a:spcBef>
                <a:spcPts val="400"/>
              </a:spcBef>
              <a:spcAft>
                <a:spcPts val="0"/>
              </a:spcAft>
              <a:buClr>
                <a:schemeClr val="dk1"/>
              </a:buClr>
              <a:buSzPts val="1700"/>
              <a:buNone/>
            </a:pPr>
            <a:r>
              <a:rPr lang="de" sz="1700"/>
              <a:t>1. Take the datum stored in the location in memory associated with </a:t>
            </a:r>
            <a:r>
              <a:rPr lang="de" sz="1700">
                <a:latin typeface="Courier"/>
                <a:ea typeface="Courier"/>
                <a:cs typeface="Courier"/>
                <a:sym typeface="Courier"/>
              </a:rPr>
              <a:t>var</a:t>
            </a:r>
            <a:r>
              <a:rPr lang="de" sz="1700"/>
              <a:t> and stick it in a temporary location within the CPU (known as a register).</a:t>
            </a:r>
            <a:endParaRPr/>
          </a:p>
          <a:p>
            <a:pPr indent="0" lvl="1" marL="342900" rtl="0" algn="l">
              <a:lnSpc>
                <a:spcPct val="80000"/>
              </a:lnSpc>
              <a:spcBef>
                <a:spcPts val="400"/>
              </a:spcBef>
              <a:spcAft>
                <a:spcPts val="0"/>
              </a:spcAft>
              <a:buClr>
                <a:schemeClr val="dk1"/>
              </a:buClr>
              <a:buSzPts val="1700"/>
              <a:buNone/>
            </a:pPr>
            <a:r>
              <a:rPr lang="de" sz="1700"/>
              <a:t>2. Take the contents of that register, and store it in the location in memory associated with </a:t>
            </a:r>
            <a:r>
              <a:rPr lang="de" sz="1700">
                <a:latin typeface="Courier"/>
                <a:ea typeface="Courier"/>
                <a:cs typeface="Courier"/>
                <a:sym typeface="Courier"/>
              </a:rPr>
              <a:t>dummy</a:t>
            </a:r>
            <a:r>
              <a:rPr lang="de" sz="2500"/>
              <a:t>.</a:t>
            </a:r>
            <a:endParaRPr/>
          </a:p>
          <a:p>
            <a:pPr indent="-177800" lvl="0" marL="177800" rtl="0" algn="l">
              <a:lnSpc>
                <a:spcPct val="80000"/>
              </a:lnSpc>
              <a:spcBef>
                <a:spcPts val="800"/>
              </a:spcBef>
              <a:spcAft>
                <a:spcPts val="0"/>
              </a:spcAft>
              <a:buClr>
                <a:schemeClr val="dk1"/>
              </a:buClr>
              <a:buSzPts val="2200"/>
              <a:buChar char="●"/>
            </a:pPr>
            <a:r>
              <a:rPr lang="de" sz="2200"/>
              <a:t>The symbol </a:t>
            </a:r>
            <a:r>
              <a:rPr b="1" lang="de" sz="2200">
                <a:latin typeface="Courier"/>
                <a:ea typeface="Courier"/>
                <a:cs typeface="Courier"/>
                <a:sym typeface="Courier"/>
              </a:rPr>
              <a:t>=</a:t>
            </a:r>
            <a:r>
              <a:rPr lang="de" sz="2200"/>
              <a:t> in the above statement is an </a:t>
            </a:r>
            <a:r>
              <a:rPr b="1" lang="de" sz="2200"/>
              <a:t>operator</a:t>
            </a:r>
            <a:r>
              <a:rPr lang="de" sz="2200"/>
              <a:t>;</a:t>
            </a:r>
            <a:endParaRPr/>
          </a:p>
          <a:p>
            <a:pPr indent="0" lvl="1" marL="342900" rtl="0" algn="l">
              <a:lnSpc>
                <a:spcPct val="80000"/>
              </a:lnSpc>
              <a:spcBef>
                <a:spcPts val="400"/>
              </a:spcBef>
              <a:spcAft>
                <a:spcPts val="0"/>
              </a:spcAft>
              <a:buClr>
                <a:schemeClr val="dk1"/>
              </a:buClr>
              <a:buSzPts val="1700"/>
              <a:buNone/>
            </a:pPr>
            <a:r>
              <a:rPr lang="de" sz="1700"/>
              <a:t>specifically, it is the assignment operator, assigning the value appearing to its right to the variable appearing on its left. The expression to the right can be more complex. We can for example write </a:t>
            </a:r>
            <a:r>
              <a:rPr lang="de" sz="1700">
                <a:latin typeface="Courier"/>
                <a:ea typeface="Courier"/>
                <a:cs typeface="Courier"/>
                <a:sym typeface="Courier"/>
              </a:rPr>
              <a:t>x = var + 24</a:t>
            </a:r>
            <a:r>
              <a:rPr lang="de" sz="1700"/>
              <a:t>. </a:t>
            </a:r>
            <a:endParaRPr/>
          </a:p>
          <a:p>
            <a:pPr indent="0" lvl="1" marL="342900" rtl="0" algn="l">
              <a:lnSpc>
                <a:spcPct val="80000"/>
              </a:lnSpc>
              <a:spcBef>
                <a:spcPts val="1700"/>
              </a:spcBef>
              <a:spcAft>
                <a:spcPts val="1600"/>
              </a:spcAft>
              <a:buClr>
                <a:schemeClr val="dk1"/>
              </a:buClr>
              <a:buSzPts val="1700"/>
              <a:buNone/>
            </a:pPr>
            <a:r>
              <a:rPr i="1" lang="de" sz="1700"/>
              <a:t>What might this statement be to the computer? </a:t>
            </a:r>
            <a:endParaRPr/>
          </a:p>
        </p:txBody>
      </p:sp>
      <p:sp>
        <p:nvSpPr>
          <p:cNvPr id="196" name="Google Shape;196;p36"/>
          <p:cNvSpPr/>
          <p:nvPr/>
        </p:nvSpPr>
        <p:spPr>
          <a:xfrm>
            <a:off x="4238254" y="2433250"/>
            <a:ext cx="6675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de" sz="1400" u="none" cap="none" strike="noStrike">
                <a:solidFill>
                  <a:schemeClr val="dk1"/>
                </a:solidFill>
                <a:latin typeface="Courier"/>
                <a:ea typeface="Courier"/>
                <a:cs typeface="Courier"/>
                <a:sym typeface="Courier"/>
              </a:rPr>
              <a:t>dummy</a:t>
            </a:r>
            <a:endParaRPr sz="1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Conditional Statements</a:t>
            </a:r>
            <a:endParaRPr/>
          </a:p>
        </p:txBody>
      </p:sp>
      <p:sp>
        <p:nvSpPr>
          <p:cNvPr id="202" name="Google Shape;202;p37"/>
          <p:cNvSpPr txBox="1"/>
          <p:nvPr>
            <p:ph idx="1" type="body"/>
          </p:nvPr>
        </p:nvSpPr>
        <p:spPr>
          <a:xfrm>
            <a:off x="628650" y="1369219"/>
            <a:ext cx="7886700" cy="34683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de"/>
              <a:t>Boolean Operators can be used to build more interesting expressions</a:t>
            </a:r>
            <a:endParaRPr/>
          </a:p>
          <a:p>
            <a:pPr indent="-171450" lvl="0" marL="177800" rtl="0" algn="l">
              <a:lnSpc>
                <a:spcPct val="90000"/>
              </a:lnSpc>
              <a:spcBef>
                <a:spcPts val="800"/>
              </a:spcBef>
              <a:spcAft>
                <a:spcPts val="0"/>
              </a:spcAft>
              <a:buClr>
                <a:schemeClr val="dk1"/>
              </a:buClr>
              <a:buSzPts val="2100"/>
              <a:buChar char="●"/>
            </a:pPr>
            <a:r>
              <a:rPr lang="de"/>
              <a:t>A </a:t>
            </a:r>
            <a:r>
              <a:rPr b="1" lang="de"/>
              <a:t>conditional statement </a:t>
            </a:r>
            <a:r>
              <a:rPr lang="de"/>
              <a:t>executes if a given boolean statement is true. The general syntax is </a:t>
            </a:r>
            <a:endParaRPr/>
          </a:p>
          <a:p>
            <a:pPr indent="0" lvl="0" marL="0" rtl="0" algn="l">
              <a:lnSpc>
                <a:spcPct val="90000"/>
              </a:lnSpc>
              <a:spcBef>
                <a:spcPts val="800"/>
              </a:spcBef>
              <a:spcAft>
                <a:spcPts val="0"/>
              </a:spcAft>
              <a:buClr>
                <a:schemeClr val="dk1"/>
              </a:buClr>
              <a:buSzPts val="2100"/>
              <a:buNone/>
            </a:pPr>
            <a:r>
              <a:rPr lang="de"/>
              <a:t>	if BOOLEAN_EXPRESSION:</a:t>
            </a:r>
            <a:endParaRPr/>
          </a:p>
          <a:p>
            <a:pPr indent="0" lvl="0" marL="0" rtl="0" algn="l">
              <a:lnSpc>
                <a:spcPct val="90000"/>
              </a:lnSpc>
              <a:spcBef>
                <a:spcPts val="800"/>
              </a:spcBef>
              <a:spcAft>
                <a:spcPts val="0"/>
              </a:spcAft>
              <a:buClr>
                <a:schemeClr val="dk1"/>
              </a:buClr>
              <a:buSzPts val="2100"/>
              <a:buNone/>
            </a:pPr>
            <a:r>
              <a:rPr lang="de"/>
              <a:t>		STATEMENT</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1600"/>
              </a:spcAft>
              <a:buClr>
                <a:schemeClr val="dk1"/>
              </a:buClr>
              <a:buSzPts val="2100"/>
              <a:buNone/>
            </a:pPr>
            <a:r>
              <a:rPr lang="de"/>
              <a:t>We’ll learn how to use this during part one of today’s tutorial.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Loops</a:t>
            </a:r>
            <a:endParaRPr/>
          </a:p>
        </p:txBody>
      </p:sp>
      <p:sp>
        <p:nvSpPr>
          <p:cNvPr id="208" name="Google Shape;208;p38"/>
          <p:cNvSpPr txBox="1"/>
          <p:nvPr>
            <p:ph idx="1" type="body"/>
          </p:nvPr>
        </p:nvSpPr>
        <p:spPr>
          <a:xfrm>
            <a:off x="628650" y="1369219"/>
            <a:ext cx="7886700" cy="10389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de"/>
              <a:t>a </a:t>
            </a:r>
            <a:r>
              <a:rPr b="1" lang="de"/>
              <a:t>loop</a:t>
            </a:r>
            <a:r>
              <a:rPr lang="de"/>
              <a:t> is a </a:t>
            </a:r>
            <a:r>
              <a:rPr lang="de">
                <a:solidFill>
                  <a:schemeClr val="accent1"/>
                </a:solidFill>
              </a:rPr>
              <a:t>sequence of instructions </a:t>
            </a:r>
            <a:r>
              <a:rPr lang="de"/>
              <a:t>that is continually repeated until a </a:t>
            </a:r>
            <a:r>
              <a:rPr lang="de">
                <a:solidFill>
                  <a:srgbClr val="FF0000"/>
                </a:solidFill>
              </a:rPr>
              <a:t>condition</a:t>
            </a:r>
            <a:r>
              <a:rPr lang="de"/>
              <a:t> is reached</a:t>
            </a:r>
            <a:endParaRPr/>
          </a:p>
          <a:p>
            <a:pPr indent="-171450" lvl="0" marL="177800" rtl="0" algn="l">
              <a:lnSpc>
                <a:spcPct val="90000"/>
              </a:lnSpc>
              <a:spcBef>
                <a:spcPts val="800"/>
              </a:spcBef>
              <a:spcAft>
                <a:spcPts val="1600"/>
              </a:spcAft>
              <a:buClr>
                <a:schemeClr val="dk1"/>
              </a:buClr>
              <a:buSzPts val="2100"/>
              <a:buChar char="●"/>
            </a:pPr>
            <a:r>
              <a:rPr lang="de"/>
              <a:t>Today, we’ll cover two types of loops:</a:t>
            </a:r>
            <a:endParaRPr/>
          </a:p>
        </p:txBody>
      </p:sp>
      <p:sp>
        <p:nvSpPr>
          <p:cNvPr id="209" name="Google Shape;209;p38"/>
          <p:cNvSpPr txBox="1"/>
          <p:nvPr/>
        </p:nvSpPr>
        <p:spPr>
          <a:xfrm>
            <a:off x="4616645" y="2606479"/>
            <a:ext cx="2579400" cy="2008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de" sz="1800">
                <a:solidFill>
                  <a:schemeClr val="dk1"/>
                </a:solidFill>
                <a:latin typeface="Calibri"/>
                <a:ea typeface="Calibri"/>
                <a:cs typeface="Calibri"/>
                <a:sym typeface="Calibri"/>
              </a:rPr>
              <a:t>For Loops </a:t>
            </a:r>
            <a:r>
              <a:rPr lang="de" sz="1800">
                <a:solidFill>
                  <a:schemeClr val="dk1"/>
                </a:solidFill>
                <a:latin typeface="Calibri"/>
                <a:ea typeface="Calibri"/>
                <a:cs typeface="Calibri"/>
                <a:sym typeface="Calibri"/>
              </a:rPr>
              <a:t>iterate a given number of times.</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The general syntax is:</a:t>
            </a:r>
            <a:endParaRPr sz="11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 sz="1800">
                <a:solidFill>
                  <a:srgbClr val="FF0000"/>
                </a:solidFill>
                <a:latin typeface="Calibri"/>
                <a:ea typeface="Calibri"/>
                <a:cs typeface="Calibri"/>
                <a:sym typeface="Calibri"/>
              </a:rPr>
              <a:t>for RANGE</a:t>
            </a:r>
            <a:r>
              <a:rPr lang="de" sz="18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	</a:t>
            </a:r>
            <a:r>
              <a:rPr lang="de" sz="1800">
                <a:solidFill>
                  <a:schemeClr val="accent1"/>
                </a:solidFill>
                <a:latin typeface="Calibri"/>
                <a:ea typeface="Calibri"/>
                <a:cs typeface="Calibri"/>
                <a:sym typeface="Calibri"/>
              </a:rPr>
              <a:t>STATEMENT</a:t>
            </a:r>
            <a:endParaRPr b="1" sz="18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10" name="Google Shape;210;p38"/>
          <p:cNvSpPr txBox="1"/>
          <p:nvPr/>
        </p:nvSpPr>
        <p:spPr>
          <a:xfrm>
            <a:off x="788926" y="2606479"/>
            <a:ext cx="3669000" cy="17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de" sz="1800">
                <a:solidFill>
                  <a:schemeClr val="dk1"/>
                </a:solidFill>
                <a:latin typeface="Calibri"/>
                <a:ea typeface="Calibri"/>
                <a:cs typeface="Calibri"/>
                <a:sym typeface="Calibri"/>
              </a:rPr>
              <a:t>While Loops r</a:t>
            </a:r>
            <a:r>
              <a:rPr lang="de" sz="1800">
                <a:solidFill>
                  <a:schemeClr val="dk1"/>
                </a:solidFill>
                <a:latin typeface="Calibri"/>
                <a:ea typeface="Calibri"/>
                <a:cs typeface="Calibri"/>
                <a:sym typeface="Calibri"/>
              </a:rPr>
              <a:t>epeat as long as a certain boolean condition is still true. </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The general syntax is :</a:t>
            </a:r>
            <a:endParaRPr sz="11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 sz="1800">
                <a:solidFill>
                  <a:srgbClr val="FF0000"/>
                </a:solidFill>
                <a:latin typeface="Calibri"/>
                <a:ea typeface="Calibri"/>
                <a:cs typeface="Calibri"/>
                <a:sym typeface="Calibri"/>
              </a:rPr>
              <a:t>while BOOLEAN_EXPRESSION</a:t>
            </a:r>
            <a:r>
              <a:rPr lang="de" sz="18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	</a:t>
            </a:r>
            <a:r>
              <a:rPr lang="de" sz="1800">
                <a:solidFill>
                  <a:schemeClr val="accent1"/>
                </a:solidFill>
                <a:latin typeface="Calibri"/>
                <a:ea typeface="Calibri"/>
                <a:cs typeface="Calibri"/>
                <a:sym typeface="Calibri"/>
              </a:rPr>
              <a:t>STATEMENT</a:t>
            </a:r>
            <a:endParaRPr b="1" sz="1800">
              <a:solidFill>
                <a:schemeClr val="accen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Functions</a:t>
            </a:r>
            <a:endParaRPr/>
          </a:p>
        </p:txBody>
      </p:sp>
      <p:sp>
        <p:nvSpPr>
          <p:cNvPr id="216" name="Google Shape;216;p39"/>
          <p:cNvSpPr txBox="1"/>
          <p:nvPr>
            <p:ph idx="1" type="body"/>
          </p:nvPr>
        </p:nvSpPr>
        <p:spPr>
          <a:xfrm>
            <a:off x="628650" y="1369218"/>
            <a:ext cx="7886700" cy="1860600"/>
          </a:xfrm>
          <a:prstGeom prst="rect">
            <a:avLst/>
          </a:prstGeom>
          <a:noFill/>
          <a:ln>
            <a:noFill/>
          </a:ln>
        </p:spPr>
        <p:txBody>
          <a:bodyPr anchorCtr="0" anchor="t" bIns="34275" lIns="68575" spcFirstLastPara="1" rIns="68575" wrap="square" tIns="34275">
            <a:noAutofit/>
          </a:bodyPr>
          <a:lstStyle/>
          <a:p>
            <a:pPr indent="-171450" lvl="0" marL="177800" rtl="0" algn="l">
              <a:lnSpc>
                <a:spcPct val="70000"/>
              </a:lnSpc>
              <a:spcBef>
                <a:spcPts val="0"/>
              </a:spcBef>
              <a:spcAft>
                <a:spcPts val="0"/>
              </a:spcAft>
              <a:buClr>
                <a:schemeClr val="dk1"/>
              </a:buClr>
              <a:buSzPts val="1900"/>
              <a:buChar char="●"/>
            </a:pPr>
            <a:r>
              <a:rPr lang="de" sz="1900"/>
              <a:t>A </a:t>
            </a:r>
            <a:r>
              <a:rPr b="1" lang="de" sz="1900"/>
              <a:t>function</a:t>
            </a:r>
            <a:r>
              <a:rPr lang="de" sz="1900"/>
              <a:t> is a block of code which only runs when it is called. You can pass data, known as </a:t>
            </a:r>
            <a:r>
              <a:rPr lang="de" sz="1900">
                <a:solidFill>
                  <a:srgbClr val="FF0000"/>
                </a:solidFill>
              </a:rPr>
              <a:t>parameters</a:t>
            </a:r>
            <a:r>
              <a:rPr lang="de" sz="1900"/>
              <a:t>, into a </a:t>
            </a:r>
            <a:r>
              <a:rPr b="1" lang="de" sz="1900"/>
              <a:t>function</a:t>
            </a:r>
            <a:r>
              <a:rPr lang="de" sz="1900"/>
              <a:t>. A </a:t>
            </a:r>
            <a:r>
              <a:rPr b="1" lang="de" sz="1900"/>
              <a:t>function</a:t>
            </a:r>
            <a:r>
              <a:rPr lang="de" sz="1900"/>
              <a:t> can return data as a </a:t>
            </a:r>
            <a:r>
              <a:rPr lang="de" sz="1900">
                <a:solidFill>
                  <a:schemeClr val="accent1"/>
                </a:solidFill>
              </a:rPr>
              <a:t>result</a:t>
            </a:r>
            <a:r>
              <a:rPr lang="de" sz="1900"/>
              <a:t>.</a:t>
            </a:r>
            <a:endParaRPr/>
          </a:p>
          <a:p>
            <a:pPr indent="-171450" lvl="0" marL="177800" rtl="0" algn="l">
              <a:lnSpc>
                <a:spcPct val="70000"/>
              </a:lnSpc>
              <a:spcBef>
                <a:spcPts val="800"/>
              </a:spcBef>
              <a:spcAft>
                <a:spcPts val="0"/>
              </a:spcAft>
              <a:buClr>
                <a:schemeClr val="dk1"/>
              </a:buClr>
              <a:buSzPts val="1900"/>
              <a:buChar char="●"/>
            </a:pPr>
            <a:r>
              <a:rPr lang="de" sz="1900"/>
              <a:t>This is a convenient way to write code that can be reused without copying.</a:t>
            </a:r>
            <a:endParaRPr/>
          </a:p>
          <a:p>
            <a:pPr indent="-171450" lvl="0" marL="177800" rtl="0" algn="l">
              <a:lnSpc>
                <a:spcPct val="70000"/>
              </a:lnSpc>
              <a:spcBef>
                <a:spcPts val="800"/>
              </a:spcBef>
              <a:spcAft>
                <a:spcPts val="1600"/>
              </a:spcAft>
              <a:buClr>
                <a:schemeClr val="dk1"/>
              </a:buClr>
              <a:buSzPts val="1900"/>
              <a:buChar char="●"/>
            </a:pPr>
            <a:r>
              <a:rPr lang="de" sz="1900"/>
              <a:t>In python, functions are defined using the block keyword "def", followed with the function's name as the block's name. The instructions within the function block are indented.</a:t>
            </a:r>
            <a:endParaRPr/>
          </a:p>
        </p:txBody>
      </p:sp>
      <p:sp>
        <p:nvSpPr>
          <p:cNvPr id="217" name="Google Shape;217;p39"/>
          <p:cNvSpPr txBox="1"/>
          <p:nvPr/>
        </p:nvSpPr>
        <p:spPr>
          <a:xfrm>
            <a:off x="1001126" y="3229816"/>
            <a:ext cx="3669000" cy="11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de" sz="1800">
                <a:solidFill>
                  <a:schemeClr val="dk1"/>
                </a:solidFill>
                <a:latin typeface="Calibri"/>
                <a:ea typeface="Calibri"/>
                <a:cs typeface="Calibri"/>
                <a:sym typeface="Calibri"/>
              </a:rPr>
              <a:t>def</a:t>
            </a:r>
            <a:r>
              <a:rPr lang="de" sz="1800">
                <a:solidFill>
                  <a:schemeClr val="dk1"/>
                </a:solidFill>
                <a:latin typeface="Calibri"/>
                <a:ea typeface="Calibri"/>
                <a:cs typeface="Calibri"/>
                <a:sym typeface="Calibri"/>
              </a:rPr>
              <a:t> </a:t>
            </a:r>
            <a:r>
              <a:rPr lang="de" sz="1800">
                <a:solidFill>
                  <a:schemeClr val="dk1"/>
                </a:solidFill>
                <a:latin typeface="Courier"/>
                <a:ea typeface="Courier"/>
                <a:cs typeface="Courier"/>
                <a:sym typeface="Courier"/>
              </a:rPr>
              <a:t>my_function</a:t>
            </a:r>
            <a:r>
              <a:rPr lang="de" sz="1800">
                <a:solidFill>
                  <a:schemeClr val="dk1"/>
                </a:solidFill>
                <a:latin typeface="Calibri"/>
                <a:ea typeface="Calibri"/>
                <a:cs typeface="Calibri"/>
                <a:sym typeface="Calibri"/>
              </a:rPr>
              <a:t> (</a:t>
            </a:r>
            <a:r>
              <a:rPr lang="de" sz="1800">
                <a:solidFill>
                  <a:srgbClr val="FF0000"/>
                </a:solidFill>
                <a:latin typeface="Calibri"/>
                <a:ea typeface="Calibri"/>
                <a:cs typeface="Calibri"/>
                <a:sym typeface="Calibri"/>
              </a:rPr>
              <a:t>&lt;parameters&gt;</a:t>
            </a:r>
            <a:r>
              <a:rPr lang="de" sz="1800">
                <a:solidFill>
                  <a:srgbClr val="000000"/>
                </a:solidFill>
                <a:latin typeface="Calibri"/>
                <a:ea typeface="Calibri"/>
                <a:cs typeface="Calibri"/>
                <a:sym typeface="Calibri"/>
              </a:rPr>
              <a:t>):</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	STATEMENT</a:t>
            </a:r>
            <a:endParaRPr sz="1100"/>
          </a:p>
          <a:p>
            <a:pPr indent="0" lvl="0" marL="0" marR="0" rtl="0" algn="l">
              <a:spcBef>
                <a:spcPts val="0"/>
              </a:spcBef>
              <a:spcAft>
                <a:spcPts val="0"/>
              </a:spcAft>
              <a:buNone/>
            </a:pPr>
            <a:r>
              <a:rPr b="1" lang="de" sz="1800">
                <a:solidFill>
                  <a:schemeClr val="accent1"/>
                </a:solidFill>
                <a:latin typeface="Calibri"/>
                <a:ea typeface="Calibri"/>
                <a:cs typeface="Calibri"/>
                <a:sym typeface="Calibri"/>
              </a:rPr>
              <a:t>	</a:t>
            </a:r>
            <a:r>
              <a:rPr b="1" lang="de" sz="1800">
                <a:solidFill>
                  <a:schemeClr val="dk1"/>
                </a:solidFill>
                <a:latin typeface="Calibri"/>
                <a:ea typeface="Calibri"/>
                <a:cs typeface="Calibri"/>
                <a:sym typeface="Calibri"/>
              </a:rPr>
              <a:t>return</a:t>
            </a:r>
            <a:r>
              <a:rPr b="1" lang="de" sz="1800">
                <a:solidFill>
                  <a:schemeClr val="accent1"/>
                </a:solidFill>
                <a:latin typeface="Calibri"/>
                <a:ea typeface="Calibri"/>
                <a:cs typeface="Calibri"/>
                <a:sym typeface="Calibri"/>
              </a:rPr>
              <a:t> &lt;result&gt;</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Recursion</a:t>
            </a:r>
            <a:endParaRPr/>
          </a:p>
        </p:txBody>
      </p:sp>
      <p:sp>
        <p:nvSpPr>
          <p:cNvPr id="223" name="Google Shape;223;p40"/>
          <p:cNvSpPr txBox="1"/>
          <p:nvPr>
            <p:ph idx="1" type="body"/>
          </p:nvPr>
        </p:nvSpPr>
        <p:spPr>
          <a:xfrm>
            <a:off x="628650" y="1369218"/>
            <a:ext cx="7886700" cy="18606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b="1" lang="de"/>
              <a:t>Recursion</a:t>
            </a:r>
            <a:r>
              <a:rPr lang="de"/>
              <a:t> is a method of programming or coding a problem, in which a </a:t>
            </a:r>
            <a:r>
              <a:rPr b="1" lang="de"/>
              <a:t>function</a:t>
            </a:r>
            <a:r>
              <a:rPr lang="de"/>
              <a:t> calls itself one or more times in its body. Usually, it is returning the return value of this </a:t>
            </a:r>
            <a:r>
              <a:rPr b="1" lang="de"/>
              <a:t>function</a:t>
            </a:r>
            <a:r>
              <a:rPr lang="de"/>
              <a:t> call. A recursive function includes an escape clause, to avoid infinite loops.</a:t>
            </a:r>
            <a:endParaRPr/>
          </a:p>
          <a:p>
            <a:pPr indent="-171450" lvl="0" marL="177800" rtl="0" algn="l">
              <a:lnSpc>
                <a:spcPct val="90000"/>
              </a:lnSpc>
              <a:spcBef>
                <a:spcPts val="800"/>
              </a:spcBef>
              <a:spcAft>
                <a:spcPts val="1600"/>
              </a:spcAft>
              <a:buClr>
                <a:schemeClr val="dk1"/>
              </a:buClr>
              <a:buSzPts val="2100"/>
              <a:buChar char="●"/>
            </a:pPr>
            <a:r>
              <a:rPr lang="de"/>
              <a:t>Example: Factorial function (!): n! = 1*2*…*(n-1)*n</a:t>
            </a:r>
            <a:endParaRPr/>
          </a:p>
        </p:txBody>
      </p:sp>
      <p:sp>
        <p:nvSpPr>
          <p:cNvPr id="224" name="Google Shape;224;p40"/>
          <p:cNvSpPr txBox="1"/>
          <p:nvPr/>
        </p:nvSpPr>
        <p:spPr>
          <a:xfrm>
            <a:off x="800667" y="2661700"/>
            <a:ext cx="7596600" cy="17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de" sz="1800">
                <a:solidFill>
                  <a:schemeClr val="dk1"/>
                </a:solidFill>
                <a:latin typeface="Calibri"/>
                <a:ea typeface="Calibri"/>
                <a:cs typeface="Calibri"/>
                <a:sym typeface="Calibri"/>
              </a:rPr>
              <a:t>def</a:t>
            </a:r>
            <a:r>
              <a:rPr lang="de" sz="1800">
                <a:solidFill>
                  <a:schemeClr val="dk1"/>
                </a:solidFill>
                <a:latin typeface="Calibri"/>
                <a:ea typeface="Calibri"/>
                <a:cs typeface="Calibri"/>
                <a:sym typeface="Calibri"/>
              </a:rPr>
              <a:t> </a:t>
            </a:r>
            <a:r>
              <a:rPr lang="de" sz="1800">
                <a:solidFill>
                  <a:schemeClr val="dk1"/>
                </a:solidFill>
                <a:latin typeface="Courier"/>
                <a:ea typeface="Courier"/>
                <a:cs typeface="Courier"/>
                <a:sym typeface="Courier"/>
              </a:rPr>
              <a:t>factorial</a:t>
            </a:r>
            <a:r>
              <a:rPr lang="de" sz="1800">
                <a:solidFill>
                  <a:schemeClr val="dk1"/>
                </a:solidFill>
                <a:latin typeface="Calibri"/>
                <a:ea typeface="Calibri"/>
                <a:cs typeface="Calibri"/>
                <a:sym typeface="Calibri"/>
              </a:rPr>
              <a:t>(</a:t>
            </a:r>
            <a:r>
              <a:rPr lang="de" sz="1800">
                <a:solidFill>
                  <a:srgbClr val="FF0000"/>
                </a:solidFill>
                <a:latin typeface="Calibri"/>
                <a:ea typeface="Calibri"/>
                <a:cs typeface="Calibri"/>
                <a:sym typeface="Calibri"/>
              </a:rPr>
              <a:t>n</a:t>
            </a:r>
            <a:r>
              <a:rPr lang="de" sz="18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	if n &lt;= 1: </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		</a:t>
            </a:r>
            <a:r>
              <a:rPr b="1" lang="de" sz="1800">
                <a:solidFill>
                  <a:schemeClr val="dk1"/>
                </a:solidFill>
                <a:latin typeface="Calibri"/>
                <a:ea typeface="Calibri"/>
                <a:cs typeface="Calibri"/>
                <a:sym typeface="Calibri"/>
              </a:rPr>
              <a:t>return</a:t>
            </a:r>
            <a:r>
              <a:rPr lang="de" sz="1800">
                <a:solidFill>
                  <a:schemeClr val="dk1"/>
                </a:solidFill>
                <a:latin typeface="Calibri"/>
                <a:ea typeface="Calibri"/>
                <a:cs typeface="Calibri"/>
                <a:sym typeface="Calibri"/>
              </a:rPr>
              <a:t> </a:t>
            </a:r>
            <a:r>
              <a:rPr lang="de" sz="1800">
                <a:solidFill>
                  <a:schemeClr val="accent1"/>
                </a:solidFill>
                <a:latin typeface="Calibri"/>
                <a:ea typeface="Calibri"/>
                <a:cs typeface="Calibri"/>
                <a:sym typeface="Calibri"/>
              </a:rPr>
              <a:t>1</a:t>
            </a:r>
            <a:r>
              <a:rPr lang="de" sz="1800">
                <a:solidFill>
                  <a:schemeClr val="dk1"/>
                </a:solidFill>
                <a:latin typeface="Calibri"/>
                <a:ea typeface="Calibri"/>
                <a:cs typeface="Calibri"/>
                <a:sym typeface="Calibri"/>
              </a:rPr>
              <a:t>  #escape clause</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	else: </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		</a:t>
            </a:r>
            <a:r>
              <a:rPr b="1" lang="de" sz="1800">
                <a:solidFill>
                  <a:schemeClr val="dk1"/>
                </a:solidFill>
                <a:latin typeface="Calibri"/>
                <a:ea typeface="Calibri"/>
                <a:cs typeface="Calibri"/>
                <a:sym typeface="Calibri"/>
              </a:rPr>
              <a:t>return</a:t>
            </a:r>
            <a:r>
              <a:rPr lang="de" sz="1800">
                <a:solidFill>
                  <a:schemeClr val="dk1"/>
                </a:solidFill>
                <a:latin typeface="Calibri"/>
                <a:ea typeface="Calibri"/>
                <a:cs typeface="Calibri"/>
                <a:sym typeface="Calibri"/>
              </a:rPr>
              <a:t> </a:t>
            </a:r>
            <a:r>
              <a:rPr lang="de" sz="1800">
                <a:solidFill>
                  <a:schemeClr val="accent1"/>
                </a:solidFill>
                <a:latin typeface="Calibri"/>
                <a:ea typeface="Calibri"/>
                <a:cs typeface="Calibri"/>
                <a:sym typeface="Calibri"/>
              </a:rPr>
              <a:t>n * </a:t>
            </a:r>
            <a:r>
              <a:rPr lang="de" sz="1800">
                <a:solidFill>
                  <a:schemeClr val="accent1"/>
                </a:solidFill>
                <a:latin typeface="Courier"/>
                <a:ea typeface="Courier"/>
                <a:cs typeface="Courier"/>
                <a:sym typeface="Courier"/>
              </a:rPr>
              <a:t>factorial</a:t>
            </a:r>
            <a:r>
              <a:rPr lang="de" sz="1800">
                <a:solidFill>
                  <a:schemeClr val="accent1"/>
                </a:solidFill>
                <a:latin typeface="Calibri"/>
                <a:ea typeface="Calibri"/>
                <a:cs typeface="Calibri"/>
                <a:sym typeface="Calibri"/>
              </a:rPr>
              <a:t>(n-1) </a:t>
            </a:r>
            <a:r>
              <a:rPr lang="de" sz="1800">
                <a:latin typeface="Calibri"/>
                <a:ea typeface="Calibri"/>
                <a:cs typeface="Calibri"/>
                <a:sym typeface="Calibri"/>
              </a:rPr>
              <a:t>#recursive call</a:t>
            </a:r>
            <a:endParaRPr b="1"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RECAP: computing Fibonacci numbers</a:t>
            </a:r>
            <a:endParaRPr/>
          </a:p>
        </p:txBody>
      </p:sp>
      <p:pic>
        <p:nvPicPr>
          <p:cNvPr id="230" name="Google Shape;230;p41"/>
          <p:cNvPicPr preferRelativeResize="0"/>
          <p:nvPr/>
        </p:nvPicPr>
        <p:blipFill rotWithShape="1">
          <a:blip r:embed="rId3">
            <a:alphaModFix/>
          </a:blip>
          <a:srcRect b="0" l="0" r="0" t="0"/>
          <a:stretch/>
        </p:blipFill>
        <p:spPr>
          <a:xfrm>
            <a:off x="124260" y="1080863"/>
            <a:ext cx="8384728" cy="1503469"/>
          </a:xfrm>
          <a:prstGeom prst="rect">
            <a:avLst/>
          </a:prstGeom>
          <a:noFill/>
          <a:ln>
            <a:noFill/>
          </a:ln>
        </p:spPr>
      </p:pic>
      <p:pic>
        <p:nvPicPr>
          <p:cNvPr descr="Screen Shot 2019-09-25 at 4.47.14 AM.png" id="231" name="Google Shape;231;p41"/>
          <p:cNvPicPr preferRelativeResize="0"/>
          <p:nvPr/>
        </p:nvPicPr>
        <p:blipFill rotWithShape="1">
          <a:blip r:embed="rId4">
            <a:alphaModFix/>
          </a:blip>
          <a:srcRect b="0" l="0" r="0" t="0"/>
          <a:stretch/>
        </p:blipFill>
        <p:spPr>
          <a:xfrm>
            <a:off x="231714" y="2768817"/>
            <a:ext cx="7917300" cy="210945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RECAP: computing Fibonacci numbers</a:t>
            </a:r>
            <a:endParaRPr/>
          </a:p>
        </p:txBody>
      </p:sp>
      <p:pic>
        <p:nvPicPr>
          <p:cNvPr id="237" name="Google Shape;237;p42"/>
          <p:cNvPicPr preferRelativeResize="0"/>
          <p:nvPr/>
        </p:nvPicPr>
        <p:blipFill rotWithShape="1">
          <a:blip r:embed="rId3">
            <a:alphaModFix/>
          </a:blip>
          <a:srcRect b="0" l="35516" r="27274" t="38990"/>
          <a:stretch/>
        </p:blipFill>
        <p:spPr>
          <a:xfrm>
            <a:off x="0" y="952629"/>
            <a:ext cx="3119900" cy="917243"/>
          </a:xfrm>
          <a:prstGeom prst="rect">
            <a:avLst/>
          </a:prstGeom>
          <a:noFill/>
          <a:ln>
            <a:noFill/>
          </a:ln>
        </p:spPr>
      </p:pic>
      <p:sp>
        <p:nvSpPr>
          <p:cNvPr id="238" name="Google Shape;238;p42"/>
          <p:cNvSpPr txBox="1"/>
          <p:nvPr/>
        </p:nvSpPr>
        <p:spPr>
          <a:xfrm>
            <a:off x="2963119" y="1041968"/>
            <a:ext cx="6084900" cy="11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de" sz="1800">
                <a:solidFill>
                  <a:schemeClr val="dk1"/>
                </a:solidFill>
                <a:latin typeface="Calibri"/>
                <a:ea typeface="Calibri"/>
                <a:cs typeface="Calibri"/>
                <a:sym typeface="Calibri"/>
              </a:rPr>
              <a:t>To calculate F</a:t>
            </a:r>
            <a:r>
              <a:rPr baseline="-25000" lang="de" sz="1800">
                <a:solidFill>
                  <a:schemeClr val="dk1"/>
                </a:solidFill>
                <a:latin typeface="Calibri"/>
                <a:ea typeface="Calibri"/>
                <a:cs typeface="Calibri"/>
                <a:sym typeface="Calibri"/>
              </a:rPr>
              <a:t>n</a:t>
            </a:r>
            <a:r>
              <a:rPr lang="de" sz="1800">
                <a:solidFill>
                  <a:schemeClr val="dk1"/>
                </a:solidFill>
                <a:latin typeface="Calibri"/>
                <a:ea typeface="Calibri"/>
                <a:cs typeface="Calibri"/>
                <a:sym typeface="Calibri"/>
              </a:rPr>
              <a:t> </a:t>
            </a:r>
            <a:r>
              <a:rPr b="1" i="1" lang="de" sz="1800">
                <a:solidFill>
                  <a:schemeClr val="dk1"/>
                </a:solidFill>
                <a:latin typeface="Calibri"/>
                <a:ea typeface="Calibri"/>
                <a:cs typeface="Calibri"/>
                <a:sym typeface="Calibri"/>
              </a:rPr>
              <a:t>iteratively</a:t>
            </a:r>
            <a:r>
              <a:rPr lang="de" sz="1800">
                <a:solidFill>
                  <a:schemeClr val="dk1"/>
                </a:solidFill>
                <a:latin typeface="Calibri"/>
                <a:ea typeface="Calibri"/>
                <a:cs typeface="Calibri"/>
                <a:sym typeface="Calibri"/>
              </a:rPr>
              <a:t>, we use a loop that calculates F</a:t>
            </a:r>
            <a:r>
              <a:rPr baseline="-25000" lang="de" sz="1800">
                <a:solidFill>
                  <a:schemeClr val="dk1"/>
                </a:solidFill>
                <a:latin typeface="Calibri"/>
                <a:ea typeface="Calibri"/>
                <a:cs typeface="Calibri"/>
                <a:sym typeface="Calibri"/>
              </a:rPr>
              <a:t>i</a:t>
            </a:r>
            <a:r>
              <a:rPr lang="de" sz="1800">
                <a:solidFill>
                  <a:schemeClr val="dk1"/>
                </a:solidFill>
                <a:latin typeface="Calibri"/>
                <a:ea typeface="Calibri"/>
                <a:cs typeface="Calibri"/>
                <a:sym typeface="Calibri"/>
              </a:rPr>
              <a:t> from F</a:t>
            </a:r>
            <a:r>
              <a:rPr baseline="-25000" lang="de" sz="1800">
                <a:solidFill>
                  <a:schemeClr val="dk1"/>
                </a:solidFill>
                <a:latin typeface="Calibri"/>
                <a:ea typeface="Calibri"/>
                <a:cs typeface="Calibri"/>
                <a:sym typeface="Calibri"/>
              </a:rPr>
              <a:t>i-1 </a:t>
            </a:r>
            <a:r>
              <a:rPr lang="de" sz="1800">
                <a:solidFill>
                  <a:schemeClr val="dk1"/>
                </a:solidFill>
                <a:latin typeface="Calibri"/>
                <a:ea typeface="Calibri"/>
                <a:cs typeface="Calibri"/>
                <a:sym typeface="Calibri"/>
              </a:rPr>
              <a:t>and F</a:t>
            </a:r>
            <a:r>
              <a:rPr baseline="-25000" lang="de" sz="1800">
                <a:solidFill>
                  <a:schemeClr val="dk1"/>
                </a:solidFill>
                <a:latin typeface="Calibri"/>
                <a:ea typeface="Calibri"/>
                <a:cs typeface="Calibri"/>
                <a:sym typeface="Calibri"/>
              </a:rPr>
              <a:t>i-2</a:t>
            </a:r>
            <a:r>
              <a:rPr lang="de" sz="1800">
                <a:solidFill>
                  <a:schemeClr val="dk1"/>
                </a:solidFill>
                <a:latin typeface="Calibri"/>
                <a:ea typeface="Calibri"/>
                <a:cs typeface="Calibri"/>
                <a:sym typeface="Calibri"/>
              </a:rPr>
              <a:t> for all i &lt; n.</a:t>
            </a:r>
            <a:endParaRPr sz="1100"/>
          </a:p>
          <a:p>
            <a:pPr indent="0" lvl="0" marL="0" marR="0" rtl="0" algn="l">
              <a:spcBef>
                <a:spcPts val="0"/>
              </a:spcBef>
              <a:spcAft>
                <a:spcPts val="0"/>
              </a:spcAft>
              <a:buNone/>
            </a:pPr>
            <a:r>
              <a:rPr lang="de" sz="1800">
                <a:solidFill>
                  <a:schemeClr val="dk1"/>
                </a:solidFill>
                <a:latin typeface="Calibri"/>
                <a:ea typeface="Calibri"/>
                <a:cs typeface="Calibri"/>
                <a:sym typeface="Calibri"/>
              </a:rPr>
              <a:t>To see how this works, write out the steps for n = 3:</a:t>
            </a:r>
            <a:endParaRPr sz="1100"/>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42"/>
          <p:cNvSpPr txBox="1"/>
          <p:nvPr/>
        </p:nvSpPr>
        <p:spPr>
          <a:xfrm>
            <a:off x="4082772" y="1642765"/>
            <a:ext cx="5061300" cy="3647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de" sz="1700">
                <a:solidFill>
                  <a:schemeClr val="dk1"/>
                </a:solidFill>
                <a:latin typeface="Calibri"/>
                <a:ea typeface="Calibri"/>
                <a:cs typeface="Calibri"/>
                <a:sym typeface="Calibri"/>
              </a:rPr>
              <a:t>fib_prev = 0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0</a:t>
            </a:r>
            <a:endParaRPr sz="1100"/>
          </a:p>
          <a:p>
            <a:pPr indent="0" lvl="0" marL="0" marR="0" rtl="0" algn="l">
              <a:spcBef>
                <a:spcPts val="0"/>
              </a:spcBef>
              <a:spcAft>
                <a:spcPts val="0"/>
              </a:spcAft>
              <a:buNone/>
            </a:pPr>
            <a:r>
              <a:rPr lang="de" sz="1700">
                <a:solidFill>
                  <a:schemeClr val="dk1"/>
                </a:solidFill>
                <a:latin typeface="Calibri"/>
                <a:ea typeface="Calibri"/>
                <a:cs typeface="Calibri"/>
                <a:sym typeface="Calibri"/>
              </a:rPr>
              <a:t>fib = 1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1</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de" sz="1700">
                <a:solidFill>
                  <a:schemeClr val="dk1"/>
                </a:solidFill>
                <a:latin typeface="Calibri"/>
                <a:ea typeface="Calibri"/>
                <a:cs typeface="Calibri"/>
                <a:sym typeface="Calibri"/>
              </a:rPr>
              <a:t>for i in range(n-1): </a:t>
            </a:r>
            <a:r>
              <a:rPr lang="de" sz="1700">
                <a:solidFill>
                  <a:srgbClr val="FF0000"/>
                </a:solidFill>
                <a:latin typeface="Calibri"/>
                <a:ea typeface="Calibri"/>
                <a:cs typeface="Calibri"/>
                <a:sym typeface="Calibri"/>
              </a:rPr>
              <a:t># i takes on the values 0,1   </a:t>
            </a:r>
            <a:endParaRPr sz="1100"/>
          </a:p>
          <a:p>
            <a:pPr indent="0" lvl="0" marL="0" marR="0" rtl="0" algn="l">
              <a:spcBef>
                <a:spcPts val="0"/>
              </a:spcBef>
              <a:spcAft>
                <a:spcPts val="0"/>
              </a:spcAft>
              <a:buNone/>
            </a:pPr>
            <a:r>
              <a:rPr lang="de" sz="1700">
                <a:solidFill>
                  <a:schemeClr val="dk1"/>
                </a:solidFill>
                <a:latin typeface="Calibri"/>
                <a:ea typeface="Calibri"/>
                <a:cs typeface="Calibri"/>
                <a:sym typeface="Calibri"/>
              </a:rPr>
              <a:t>	</a:t>
            </a:r>
            <a:r>
              <a:rPr lang="de" sz="1700">
                <a:solidFill>
                  <a:srgbClr val="3366FF"/>
                </a:solidFill>
                <a:latin typeface="Calibri"/>
                <a:ea typeface="Calibri"/>
                <a:cs typeface="Calibri"/>
                <a:sym typeface="Calibri"/>
              </a:rPr>
              <a:t>i = 0:</a:t>
            </a:r>
            <a:endParaRPr sz="1100"/>
          </a:p>
          <a:p>
            <a:pPr indent="0" lvl="0" marL="0" marR="0" rtl="0" algn="l">
              <a:spcBef>
                <a:spcPts val="0"/>
              </a:spcBef>
              <a:spcAft>
                <a:spcPts val="0"/>
              </a:spcAft>
              <a:buNone/>
            </a:pPr>
            <a:r>
              <a:rPr lang="de" sz="1700">
                <a:solidFill>
                  <a:schemeClr val="dk1"/>
                </a:solidFill>
                <a:latin typeface="Calibri"/>
                <a:ea typeface="Calibri"/>
                <a:cs typeface="Calibri"/>
                <a:sym typeface="Calibri"/>
              </a:rPr>
              <a:t>	temp = fib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1</a:t>
            </a:r>
            <a:endParaRPr sz="1100"/>
          </a:p>
          <a:p>
            <a:pPr indent="0" lvl="0" marL="0" marR="0" rtl="0" algn="l">
              <a:spcBef>
                <a:spcPts val="0"/>
              </a:spcBef>
              <a:spcAft>
                <a:spcPts val="0"/>
              </a:spcAft>
              <a:buNone/>
            </a:pPr>
            <a:r>
              <a:rPr baseline="-25000" lang="de" sz="1700">
                <a:solidFill>
                  <a:schemeClr val="dk1"/>
                </a:solidFill>
                <a:latin typeface="Calibri"/>
                <a:ea typeface="Calibri"/>
                <a:cs typeface="Calibri"/>
                <a:sym typeface="Calibri"/>
              </a:rPr>
              <a:t>	</a:t>
            </a:r>
            <a:r>
              <a:rPr b="1" lang="de" sz="1700">
                <a:solidFill>
                  <a:schemeClr val="dk1"/>
                </a:solidFill>
                <a:latin typeface="Calibri"/>
                <a:ea typeface="Calibri"/>
                <a:cs typeface="Calibri"/>
                <a:sym typeface="Calibri"/>
              </a:rPr>
              <a:t>fib</a:t>
            </a:r>
            <a:r>
              <a:rPr lang="de" sz="1700">
                <a:solidFill>
                  <a:schemeClr val="dk1"/>
                </a:solidFill>
                <a:latin typeface="Calibri"/>
                <a:ea typeface="Calibri"/>
                <a:cs typeface="Calibri"/>
                <a:sym typeface="Calibri"/>
              </a:rPr>
              <a:t> = fib + fib_prev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1</a:t>
            </a:r>
            <a:r>
              <a:rPr lang="de" sz="1700">
                <a:solidFill>
                  <a:srgbClr val="FF0000"/>
                </a:solidFill>
                <a:latin typeface="Calibri"/>
                <a:ea typeface="Calibri"/>
                <a:cs typeface="Calibri"/>
                <a:sym typeface="Calibri"/>
              </a:rPr>
              <a:t>+F</a:t>
            </a:r>
            <a:r>
              <a:rPr baseline="-25000" lang="de" sz="1700">
                <a:solidFill>
                  <a:srgbClr val="FF0000"/>
                </a:solidFill>
                <a:latin typeface="Calibri"/>
                <a:ea typeface="Calibri"/>
                <a:cs typeface="Calibri"/>
                <a:sym typeface="Calibri"/>
              </a:rPr>
              <a:t>0</a:t>
            </a:r>
            <a:r>
              <a:rPr lang="de" sz="1700">
                <a:solidFill>
                  <a:srgbClr val="FF0000"/>
                </a:solidFill>
                <a:latin typeface="Calibri"/>
                <a:ea typeface="Calibri"/>
                <a:cs typeface="Calibri"/>
                <a:sym typeface="Calibri"/>
              </a:rPr>
              <a:t>= </a:t>
            </a:r>
            <a:r>
              <a:rPr b="1" lang="de" sz="1700">
                <a:solidFill>
                  <a:srgbClr val="FF0000"/>
                </a:solidFill>
                <a:latin typeface="Calibri"/>
                <a:ea typeface="Calibri"/>
                <a:cs typeface="Calibri"/>
                <a:sym typeface="Calibri"/>
              </a:rPr>
              <a:t>F</a:t>
            </a:r>
            <a:r>
              <a:rPr b="1" baseline="-25000" lang="de" sz="1700">
                <a:solidFill>
                  <a:srgbClr val="FF0000"/>
                </a:solidFill>
                <a:latin typeface="Calibri"/>
                <a:ea typeface="Calibri"/>
                <a:cs typeface="Calibri"/>
                <a:sym typeface="Calibri"/>
              </a:rPr>
              <a:t>2</a:t>
            </a:r>
            <a:endParaRPr sz="1100"/>
          </a:p>
          <a:p>
            <a:pPr indent="0" lvl="0" marL="0" marR="0" rtl="0" algn="l">
              <a:spcBef>
                <a:spcPts val="0"/>
              </a:spcBef>
              <a:spcAft>
                <a:spcPts val="0"/>
              </a:spcAft>
              <a:buNone/>
            </a:pPr>
            <a:r>
              <a:rPr baseline="-25000" lang="de" sz="1700">
                <a:solidFill>
                  <a:schemeClr val="dk1"/>
                </a:solidFill>
                <a:latin typeface="Calibri"/>
                <a:ea typeface="Calibri"/>
                <a:cs typeface="Calibri"/>
                <a:sym typeface="Calibri"/>
              </a:rPr>
              <a:t>	</a:t>
            </a:r>
            <a:r>
              <a:rPr lang="de" sz="1700">
                <a:solidFill>
                  <a:schemeClr val="dk1"/>
                </a:solidFill>
                <a:latin typeface="Calibri"/>
                <a:ea typeface="Calibri"/>
                <a:cs typeface="Calibri"/>
                <a:sym typeface="Calibri"/>
              </a:rPr>
              <a:t>fib_prev = temp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1</a:t>
            </a:r>
            <a:endParaRPr sz="1100"/>
          </a:p>
          <a:p>
            <a:pPr indent="0" lvl="0" marL="0" marR="0" rtl="0" algn="l">
              <a:spcBef>
                <a:spcPts val="0"/>
              </a:spcBef>
              <a:spcAft>
                <a:spcPts val="0"/>
              </a:spcAft>
              <a:buNone/>
            </a:pPr>
            <a:r>
              <a:rPr lang="de" sz="1700">
                <a:solidFill>
                  <a:schemeClr val="dk1"/>
                </a:solidFill>
                <a:latin typeface="Calibri"/>
                <a:ea typeface="Calibri"/>
                <a:cs typeface="Calibri"/>
                <a:sym typeface="Calibri"/>
              </a:rPr>
              <a:t>	</a:t>
            </a:r>
            <a:r>
              <a:rPr lang="de" sz="1700">
                <a:solidFill>
                  <a:srgbClr val="3366FF"/>
                </a:solidFill>
                <a:latin typeface="Calibri"/>
                <a:ea typeface="Calibri"/>
                <a:cs typeface="Calibri"/>
                <a:sym typeface="Calibri"/>
              </a:rPr>
              <a:t>i = 1:</a:t>
            </a:r>
            <a:endParaRPr sz="1100"/>
          </a:p>
          <a:p>
            <a:pPr indent="0" lvl="0" marL="0" marR="0" rtl="0" algn="l">
              <a:spcBef>
                <a:spcPts val="0"/>
              </a:spcBef>
              <a:spcAft>
                <a:spcPts val="0"/>
              </a:spcAft>
              <a:buNone/>
            </a:pPr>
            <a:r>
              <a:rPr lang="de" sz="1700">
                <a:solidFill>
                  <a:schemeClr val="dk1"/>
                </a:solidFill>
                <a:latin typeface="Calibri"/>
                <a:ea typeface="Calibri"/>
                <a:cs typeface="Calibri"/>
                <a:sym typeface="Calibri"/>
              </a:rPr>
              <a:t>	temp = fib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2</a:t>
            </a:r>
            <a:endParaRPr sz="1100"/>
          </a:p>
          <a:p>
            <a:pPr indent="0" lvl="0" marL="0" marR="0" rtl="0" algn="l">
              <a:spcBef>
                <a:spcPts val="0"/>
              </a:spcBef>
              <a:spcAft>
                <a:spcPts val="0"/>
              </a:spcAft>
              <a:buNone/>
            </a:pPr>
            <a:r>
              <a:rPr baseline="-25000" lang="de" sz="1700">
                <a:solidFill>
                  <a:schemeClr val="dk1"/>
                </a:solidFill>
                <a:latin typeface="Calibri"/>
                <a:ea typeface="Calibri"/>
                <a:cs typeface="Calibri"/>
                <a:sym typeface="Calibri"/>
              </a:rPr>
              <a:t>	</a:t>
            </a:r>
            <a:r>
              <a:rPr b="1" lang="de" sz="1700">
                <a:solidFill>
                  <a:schemeClr val="dk1"/>
                </a:solidFill>
                <a:latin typeface="Calibri"/>
                <a:ea typeface="Calibri"/>
                <a:cs typeface="Calibri"/>
                <a:sym typeface="Calibri"/>
              </a:rPr>
              <a:t>fib</a:t>
            </a:r>
            <a:r>
              <a:rPr lang="de" sz="1700">
                <a:solidFill>
                  <a:schemeClr val="dk1"/>
                </a:solidFill>
                <a:latin typeface="Calibri"/>
                <a:ea typeface="Calibri"/>
                <a:cs typeface="Calibri"/>
                <a:sym typeface="Calibri"/>
              </a:rPr>
              <a:t> = fib + fib_prev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2</a:t>
            </a:r>
            <a:r>
              <a:rPr lang="de" sz="1700">
                <a:solidFill>
                  <a:srgbClr val="FF0000"/>
                </a:solidFill>
                <a:latin typeface="Calibri"/>
                <a:ea typeface="Calibri"/>
                <a:cs typeface="Calibri"/>
                <a:sym typeface="Calibri"/>
              </a:rPr>
              <a:t>+F</a:t>
            </a:r>
            <a:r>
              <a:rPr baseline="-25000" lang="de" sz="1700">
                <a:solidFill>
                  <a:srgbClr val="FF0000"/>
                </a:solidFill>
                <a:latin typeface="Calibri"/>
                <a:ea typeface="Calibri"/>
                <a:cs typeface="Calibri"/>
                <a:sym typeface="Calibri"/>
              </a:rPr>
              <a:t>1</a:t>
            </a:r>
            <a:r>
              <a:rPr lang="de" sz="1700">
                <a:solidFill>
                  <a:srgbClr val="FF0000"/>
                </a:solidFill>
                <a:latin typeface="Calibri"/>
                <a:ea typeface="Calibri"/>
                <a:cs typeface="Calibri"/>
                <a:sym typeface="Calibri"/>
              </a:rPr>
              <a:t>= </a:t>
            </a:r>
            <a:r>
              <a:rPr b="1" lang="de" sz="1700">
                <a:solidFill>
                  <a:srgbClr val="FF0000"/>
                </a:solidFill>
                <a:latin typeface="Calibri"/>
                <a:ea typeface="Calibri"/>
                <a:cs typeface="Calibri"/>
                <a:sym typeface="Calibri"/>
              </a:rPr>
              <a:t>F</a:t>
            </a:r>
            <a:r>
              <a:rPr b="1" baseline="-25000" lang="de" sz="1700">
                <a:solidFill>
                  <a:srgbClr val="FF0000"/>
                </a:solidFill>
                <a:latin typeface="Calibri"/>
                <a:ea typeface="Calibri"/>
                <a:cs typeface="Calibri"/>
                <a:sym typeface="Calibri"/>
              </a:rPr>
              <a:t>3</a:t>
            </a:r>
            <a:endParaRPr sz="1100"/>
          </a:p>
          <a:p>
            <a:pPr indent="0" lvl="0" marL="0" marR="0" rtl="0" algn="l">
              <a:spcBef>
                <a:spcPts val="0"/>
              </a:spcBef>
              <a:spcAft>
                <a:spcPts val="0"/>
              </a:spcAft>
              <a:buNone/>
            </a:pPr>
            <a:r>
              <a:rPr baseline="-25000" lang="de" sz="1700">
                <a:solidFill>
                  <a:schemeClr val="dk1"/>
                </a:solidFill>
                <a:latin typeface="Calibri"/>
                <a:ea typeface="Calibri"/>
                <a:cs typeface="Calibri"/>
                <a:sym typeface="Calibri"/>
              </a:rPr>
              <a:t>	</a:t>
            </a:r>
            <a:r>
              <a:rPr lang="de" sz="1700">
                <a:solidFill>
                  <a:schemeClr val="dk1"/>
                </a:solidFill>
                <a:latin typeface="Calibri"/>
                <a:ea typeface="Calibri"/>
                <a:cs typeface="Calibri"/>
                <a:sym typeface="Calibri"/>
              </a:rPr>
              <a:t>fib_prev = temp </a:t>
            </a:r>
            <a:r>
              <a:rPr lang="de" sz="1700">
                <a:solidFill>
                  <a:srgbClr val="FF0000"/>
                </a:solidFill>
                <a:latin typeface="Calibri"/>
                <a:ea typeface="Calibri"/>
                <a:cs typeface="Calibri"/>
                <a:sym typeface="Calibri"/>
              </a:rPr>
              <a:t>= F</a:t>
            </a:r>
            <a:r>
              <a:rPr baseline="-25000" lang="de" sz="1700">
                <a:solidFill>
                  <a:srgbClr val="FF0000"/>
                </a:solidFill>
                <a:latin typeface="Calibri"/>
                <a:ea typeface="Calibri"/>
                <a:cs typeface="Calibri"/>
                <a:sym typeface="Calibri"/>
              </a:rPr>
              <a:t>2</a:t>
            </a:r>
            <a:endParaRPr sz="1100"/>
          </a:p>
          <a:p>
            <a:pPr indent="0" lvl="0" marL="0" marR="0" rtl="0" algn="l">
              <a:spcBef>
                <a:spcPts val="0"/>
              </a:spcBef>
              <a:spcAft>
                <a:spcPts val="0"/>
              </a:spcAft>
              <a:buNone/>
            </a:pPr>
            <a:r>
              <a:rPr lang="de" sz="1700">
                <a:solidFill>
                  <a:schemeClr val="dk1"/>
                </a:solidFill>
                <a:latin typeface="Calibri"/>
                <a:ea typeface="Calibri"/>
                <a:cs typeface="Calibri"/>
                <a:sym typeface="Calibri"/>
              </a:rPr>
              <a:t>return fib </a:t>
            </a:r>
            <a:r>
              <a:rPr lang="de" sz="1700">
                <a:solidFill>
                  <a:srgbClr val="FF0000"/>
                </a:solidFill>
                <a:latin typeface="Calibri"/>
                <a:ea typeface="Calibri"/>
                <a:cs typeface="Calibri"/>
                <a:sym typeface="Calibri"/>
              </a:rPr>
              <a:t>= </a:t>
            </a:r>
            <a:r>
              <a:rPr b="1" lang="de" sz="1700">
                <a:solidFill>
                  <a:srgbClr val="FF0000"/>
                </a:solidFill>
                <a:latin typeface="Calibri"/>
                <a:ea typeface="Calibri"/>
                <a:cs typeface="Calibri"/>
                <a:sym typeface="Calibri"/>
              </a:rPr>
              <a:t>F</a:t>
            </a:r>
            <a:r>
              <a:rPr b="1" baseline="-25000" lang="de" sz="1700">
                <a:solidFill>
                  <a:srgbClr val="FF0000"/>
                </a:solidFill>
                <a:latin typeface="Calibri"/>
                <a:ea typeface="Calibri"/>
                <a:cs typeface="Calibri"/>
                <a:sym typeface="Calibri"/>
              </a:rPr>
              <a:t>3</a:t>
            </a:r>
            <a:endParaRPr baseline="-25000" sz="17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240" name="Google Shape;240;p42"/>
          <p:cNvPicPr preferRelativeResize="0"/>
          <p:nvPr/>
        </p:nvPicPr>
        <p:blipFill rotWithShape="1">
          <a:blip r:embed="rId4">
            <a:alphaModFix/>
          </a:blip>
          <a:srcRect b="0" l="0" r="0" t="0"/>
          <a:stretch/>
        </p:blipFill>
        <p:spPr>
          <a:xfrm>
            <a:off x="112420" y="2006498"/>
            <a:ext cx="3688718" cy="30007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1844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Week 5: Review</a:t>
            </a:r>
            <a:endParaRPr/>
          </a:p>
        </p:txBody>
      </p:sp>
      <p:sp>
        <p:nvSpPr>
          <p:cNvPr id="73" name="Google Shape;73;p16"/>
          <p:cNvSpPr txBox="1"/>
          <p:nvPr>
            <p:ph idx="1" type="subTitle"/>
          </p:nvPr>
        </p:nvSpPr>
        <p:spPr>
          <a:xfrm>
            <a:off x="311700" y="2237000"/>
            <a:ext cx="8832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u="sng">
                <a:solidFill>
                  <a:schemeClr val="hlink"/>
                </a:solidFill>
                <a:hlinkClick r:id="rId3"/>
              </a:rPr>
              <a:t>OOP practice</a:t>
            </a:r>
            <a:r>
              <a:rPr lang="de"/>
              <a:t>,discussion of review notebooks</a:t>
            </a:r>
            <a:endParaRPr/>
          </a:p>
          <a:p>
            <a:pPr indent="0" lvl="0" marL="0" rtl="0" algn="l">
              <a:spcBef>
                <a:spcPts val="0"/>
              </a:spcBef>
              <a:spcAft>
                <a:spcPts val="0"/>
              </a:spcAft>
              <a:buNone/>
            </a:pPr>
            <a:r>
              <a:rPr b="1" lang="de"/>
              <a:t>Please attempt two review notebooks</a:t>
            </a:r>
            <a:r>
              <a:rPr lang="de"/>
              <a:t>: </a:t>
            </a:r>
            <a:r>
              <a:rPr lang="de" u="sng">
                <a:solidFill>
                  <a:schemeClr val="hlink"/>
                </a:solidFill>
                <a:hlinkClick r:id="rId4"/>
              </a:rPr>
              <a:t>syntax</a:t>
            </a:r>
            <a:r>
              <a:rPr lang="de"/>
              <a:t>, </a:t>
            </a:r>
            <a:r>
              <a:rPr lang="de" u="sng">
                <a:solidFill>
                  <a:schemeClr val="hlink"/>
                </a:solidFill>
                <a:hlinkClick r:id="rId5"/>
              </a:rPr>
              <a:t>plotting</a:t>
            </a:r>
            <a:r>
              <a:rPr lang="de"/>
              <a:t>, send your solutions to </a:t>
            </a:r>
            <a:r>
              <a:rPr lang="de" u="sng">
                <a:solidFill>
                  <a:schemeClr val="hlink"/>
                </a:solidFill>
                <a:hlinkClick r:id="rId6"/>
              </a:rPr>
              <a:t>krausee@arizona.edu</a:t>
            </a:r>
            <a:endParaRPr/>
          </a:p>
          <a:p>
            <a:pPr indent="0" lvl="0" marL="0" rtl="0" algn="l">
              <a:spcBef>
                <a:spcPts val="0"/>
              </a:spcBef>
              <a:spcAft>
                <a:spcPts val="0"/>
              </a:spcAft>
              <a:buNone/>
            </a:pPr>
            <a:r>
              <a:rPr lang="de" u="sng">
                <a:solidFill>
                  <a:schemeClr val="hlink"/>
                </a:solidFill>
                <a:hlinkClick r:id="rId7"/>
              </a:rPr>
              <a:t>more on passing arguments by object reference</a:t>
            </a:r>
            <a:endParaRPr/>
          </a:p>
          <a:p>
            <a:pPr indent="0" lvl="0" marL="0" rtl="0" algn="l">
              <a:spcBef>
                <a:spcPts val="0"/>
              </a:spcBef>
              <a:spcAft>
                <a:spcPts val="0"/>
              </a:spcAft>
              <a:buNone/>
            </a:pPr>
            <a:r>
              <a:rPr lang="de"/>
              <a:t>Recording </a:t>
            </a:r>
            <a:r>
              <a:rPr lang="de" u="sng">
                <a:solidFill>
                  <a:schemeClr val="hlink"/>
                </a:solidFill>
                <a:hlinkClick r:id="rId8"/>
              </a:rPr>
              <a:t>12/09</a:t>
            </a:r>
            <a:endParaRPr/>
          </a:p>
          <a:p>
            <a:pPr indent="0" lvl="0" marL="0" rtl="0" algn="l">
              <a:spcBef>
                <a:spcPts val="0"/>
              </a:spcBef>
              <a:spcAft>
                <a:spcPts val="0"/>
              </a:spcAft>
              <a:buNone/>
            </a:pPr>
            <a:r>
              <a:rPr lang="de"/>
              <a:t>No meeting on 12/11!</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Lists in Python</a:t>
            </a:r>
            <a:endParaRPr/>
          </a:p>
        </p:txBody>
      </p:sp>
      <p:sp>
        <p:nvSpPr>
          <p:cNvPr id="246" name="Google Shape;246;p43"/>
          <p:cNvSpPr txBox="1"/>
          <p:nvPr>
            <p:ph idx="1" type="body"/>
          </p:nvPr>
        </p:nvSpPr>
        <p:spPr>
          <a:xfrm>
            <a:off x="628650" y="1369218"/>
            <a:ext cx="78867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de"/>
              <a:t>a </a:t>
            </a:r>
            <a:r>
              <a:rPr b="1" i="1" lang="de"/>
              <a:t>list</a:t>
            </a:r>
            <a:r>
              <a:rPr lang="de"/>
              <a:t> in python is an ordered collection of objects of any type.</a:t>
            </a:r>
            <a:endParaRPr/>
          </a:p>
          <a:p>
            <a:pPr indent="-177800" lvl="1" marL="520700" rtl="0" algn="l">
              <a:lnSpc>
                <a:spcPct val="90000"/>
              </a:lnSpc>
              <a:spcBef>
                <a:spcPts val="400"/>
              </a:spcBef>
              <a:spcAft>
                <a:spcPts val="0"/>
              </a:spcAft>
              <a:buClr>
                <a:schemeClr val="dk1"/>
              </a:buClr>
              <a:buSzPts val="1800"/>
              <a:buChar char="○"/>
            </a:pPr>
            <a:r>
              <a:rPr lang="de"/>
              <a:t>objects in square brackets, e.g. </a:t>
            </a:r>
            <a:r>
              <a:rPr b="1" lang="de"/>
              <a:t>testlist  = [1, “a string”, 3.0, “last”]</a:t>
            </a:r>
            <a:endParaRPr/>
          </a:p>
          <a:p>
            <a:pPr indent="-177800" lvl="1" marL="520700" rtl="0" algn="l">
              <a:lnSpc>
                <a:spcPct val="90000"/>
              </a:lnSpc>
              <a:spcBef>
                <a:spcPts val="400"/>
              </a:spcBef>
              <a:spcAft>
                <a:spcPts val="0"/>
              </a:spcAft>
              <a:buClr>
                <a:schemeClr val="dk1"/>
              </a:buClr>
              <a:buSzPts val="1800"/>
              <a:buChar char="○"/>
            </a:pPr>
            <a:r>
              <a:rPr lang="de"/>
              <a:t>You can make list of lists, e.g. </a:t>
            </a:r>
            <a:r>
              <a:rPr b="1" lang="de"/>
              <a:t>lol = [[1, 2, 3], [4, 5, 6]]</a:t>
            </a:r>
            <a:endParaRPr/>
          </a:p>
          <a:p>
            <a:pPr indent="-171450" lvl="0" marL="177800" rtl="0" algn="l">
              <a:lnSpc>
                <a:spcPct val="90000"/>
              </a:lnSpc>
              <a:spcBef>
                <a:spcPts val="800"/>
              </a:spcBef>
              <a:spcAft>
                <a:spcPts val="0"/>
              </a:spcAft>
              <a:buClr>
                <a:schemeClr val="dk1"/>
              </a:buClr>
              <a:buSzPts val="2100"/>
              <a:buChar char="●"/>
            </a:pPr>
            <a:r>
              <a:rPr lang="de"/>
              <a:t> </a:t>
            </a:r>
            <a:r>
              <a:rPr b="1" lang="de"/>
              <a:t>To access elements of a list</a:t>
            </a:r>
            <a:r>
              <a:rPr lang="de"/>
              <a:t>, you put the list element (starting with 0) in square brackets</a:t>
            </a:r>
            <a:endParaRPr/>
          </a:p>
          <a:p>
            <a:pPr indent="-177800" lvl="1" marL="520700" rtl="0" algn="l">
              <a:lnSpc>
                <a:spcPct val="90000"/>
              </a:lnSpc>
              <a:spcBef>
                <a:spcPts val="400"/>
              </a:spcBef>
              <a:spcAft>
                <a:spcPts val="0"/>
              </a:spcAft>
              <a:buClr>
                <a:schemeClr val="dk1"/>
              </a:buClr>
              <a:buSzPts val="1800"/>
              <a:buChar char="○"/>
            </a:pPr>
            <a:r>
              <a:rPr b="1" lang="de"/>
              <a:t>somelist[1]</a:t>
            </a:r>
            <a:r>
              <a:rPr lang="de"/>
              <a:t> for </a:t>
            </a:r>
            <a:r>
              <a:rPr i="1" lang="de"/>
              <a:t>second </a:t>
            </a:r>
            <a:r>
              <a:rPr lang="de"/>
              <a:t>element</a:t>
            </a:r>
            <a:endParaRPr/>
          </a:p>
          <a:p>
            <a:pPr indent="-177800" lvl="1" marL="520700" rtl="0" algn="l">
              <a:lnSpc>
                <a:spcPct val="90000"/>
              </a:lnSpc>
              <a:spcBef>
                <a:spcPts val="400"/>
              </a:spcBef>
              <a:spcAft>
                <a:spcPts val="0"/>
              </a:spcAft>
              <a:buClr>
                <a:schemeClr val="dk1"/>
              </a:buClr>
              <a:buSzPts val="1800"/>
              <a:buChar char="○"/>
            </a:pPr>
            <a:r>
              <a:rPr lang="de"/>
              <a:t>can access without list name: </a:t>
            </a:r>
            <a:r>
              <a:rPr b="1" lang="de"/>
              <a:t>[4, 5, 6][2]</a:t>
            </a:r>
            <a:endParaRPr/>
          </a:p>
          <a:p>
            <a:pPr indent="-177800" lvl="1" marL="520700" rtl="0" algn="l">
              <a:lnSpc>
                <a:spcPct val="90000"/>
              </a:lnSpc>
              <a:spcBef>
                <a:spcPts val="400"/>
              </a:spcBef>
              <a:spcAft>
                <a:spcPts val="0"/>
              </a:spcAft>
              <a:buClr>
                <a:schemeClr val="dk1"/>
              </a:buClr>
              <a:buSzPts val="1800"/>
              <a:buChar char="○"/>
            </a:pPr>
            <a:r>
              <a:rPr lang="de"/>
              <a:t>can access within nested lists: </a:t>
            </a:r>
            <a:r>
              <a:rPr b="1" lang="de"/>
              <a:t>lol[1] </a:t>
            </a:r>
            <a:r>
              <a:rPr lang="de"/>
              <a:t>givels [4, 5, 6] (i.e. 2nd element)</a:t>
            </a:r>
            <a:endParaRPr/>
          </a:p>
          <a:p>
            <a:pPr indent="-177800" lvl="1" marL="520700" rtl="0" algn="l">
              <a:lnSpc>
                <a:spcPct val="90000"/>
              </a:lnSpc>
              <a:spcBef>
                <a:spcPts val="400"/>
              </a:spcBef>
              <a:spcAft>
                <a:spcPts val="0"/>
              </a:spcAft>
              <a:buClr>
                <a:schemeClr val="dk1"/>
              </a:buClr>
              <a:buSzPts val="1800"/>
              <a:buChar char="○"/>
            </a:pPr>
            <a:r>
              <a:rPr b="1" lang="de"/>
              <a:t>lol[1][0] </a:t>
            </a:r>
            <a:r>
              <a:rPr lang="de"/>
              <a:t>gives 4, i.e. first element of 2nd element</a:t>
            </a:r>
            <a:endParaRPr/>
          </a:p>
          <a:p>
            <a:pPr indent="-171450" lvl="0" marL="177800" rtl="0" algn="l">
              <a:lnSpc>
                <a:spcPct val="90000"/>
              </a:lnSpc>
              <a:spcBef>
                <a:spcPts val="800"/>
              </a:spcBef>
              <a:spcAft>
                <a:spcPts val="0"/>
              </a:spcAft>
              <a:buClr>
                <a:schemeClr val="dk1"/>
              </a:buClr>
              <a:buSzPts val="2100"/>
              <a:buChar char="●"/>
            </a:pPr>
            <a:r>
              <a:rPr b="1" lang="de"/>
              <a:t>empty lists </a:t>
            </a:r>
            <a:r>
              <a:rPr lang="de"/>
              <a:t>are a good starting point</a:t>
            </a:r>
            <a:r>
              <a:rPr b="1" lang="de"/>
              <a:t> a = []</a:t>
            </a:r>
            <a:endParaRPr/>
          </a:p>
          <a:p>
            <a:pPr indent="-171450" lvl="0" marL="177800" rtl="0" algn="l">
              <a:lnSpc>
                <a:spcPct val="90000"/>
              </a:lnSpc>
              <a:spcBef>
                <a:spcPts val="800"/>
              </a:spcBef>
              <a:spcAft>
                <a:spcPts val="1600"/>
              </a:spcAft>
              <a:buClr>
                <a:schemeClr val="dk1"/>
              </a:buClr>
              <a:buSzPts val="2100"/>
              <a:buChar char="●"/>
            </a:pPr>
            <a:r>
              <a:rPr b="1" lang="de"/>
              <a:t>add single elements </a:t>
            </a:r>
            <a:r>
              <a:rPr lang="de"/>
              <a:t>with “dot append” function: </a:t>
            </a:r>
            <a:r>
              <a:rPr b="1" lang="de"/>
              <a:t>a.append(2)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List Slicing</a:t>
            </a:r>
            <a:endParaRPr/>
          </a:p>
        </p:txBody>
      </p:sp>
      <p:sp>
        <p:nvSpPr>
          <p:cNvPr id="252" name="Google Shape;252;p44"/>
          <p:cNvSpPr txBox="1"/>
          <p:nvPr>
            <p:ph idx="1" type="body"/>
          </p:nvPr>
        </p:nvSpPr>
        <p:spPr>
          <a:xfrm>
            <a:off x="628650" y="1369218"/>
            <a:ext cx="78867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de"/>
              <a:t>Access elements of lists (and other containers) with </a:t>
            </a:r>
            <a:r>
              <a:rPr b="1" lang="de"/>
              <a:t>slicing</a:t>
            </a:r>
            <a:r>
              <a:rPr lang="de"/>
              <a:t>:</a:t>
            </a:r>
            <a:endParaRPr b="1"/>
          </a:p>
          <a:p>
            <a:pPr indent="-177800" lvl="1" marL="520700" rtl="0" algn="l">
              <a:lnSpc>
                <a:spcPct val="90000"/>
              </a:lnSpc>
              <a:spcBef>
                <a:spcPts val="400"/>
              </a:spcBef>
              <a:spcAft>
                <a:spcPts val="0"/>
              </a:spcAft>
              <a:buClr>
                <a:schemeClr val="dk1"/>
              </a:buClr>
              <a:buSzPts val="1800"/>
              <a:buChar char="○"/>
            </a:pPr>
            <a:r>
              <a:rPr b="1" lang="de"/>
              <a:t>ll[n:m] </a:t>
            </a:r>
            <a:r>
              <a:rPr lang="de"/>
              <a:t>gives elements n+1 to m</a:t>
            </a:r>
            <a:endParaRPr/>
          </a:p>
          <a:p>
            <a:pPr indent="-177800" lvl="1" marL="520700" rtl="0" algn="l">
              <a:lnSpc>
                <a:spcPct val="90000"/>
              </a:lnSpc>
              <a:spcBef>
                <a:spcPts val="400"/>
              </a:spcBef>
              <a:spcAft>
                <a:spcPts val="0"/>
              </a:spcAft>
              <a:buClr>
                <a:schemeClr val="dk1"/>
              </a:buClr>
              <a:buSzPts val="1800"/>
              <a:buChar char="○"/>
            </a:pPr>
            <a:r>
              <a:rPr b="1" lang="de"/>
              <a:t>ll[:n] </a:t>
            </a:r>
            <a:r>
              <a:rPr lang="de"/>
              <a:t> gives first n elements</a:t>
            </a:r>
            <a:endParaRPr/>
          </a:p>
          <a:p>
            <a:pPr indent="-177800" lvl="1" marL="520700" rtl="0" algn="l">
              <a:lnSpc>
                <a:spcPct val="90000"/>
              </a:lnSpc>
              <a:spcBef>
                <a:spcPts val="400"/>
              </a:spcBef>
              <a:spcAft>
                <a:spcPts val="0"/>
              </a:spcAft>
              <a:buClr>
                <a:schemeClr val="dk1"/>
              </a:buClr>
              <a:buSzPts val="1800"/>
              <a:buChar char="○"/>
            </a:pPr>
            <a:r>
              <a:rPr b="1" lang="de"/>
              <a:t>ll[n:] </a:t>
            </a:r>
            <a:r>
              <a:rPr lang="de"/>
              <a:t>gives elements n+1 to the end</a:t>
            </a:r>
            <a:endParaRPr/>
          </a:p>
          <a:p>
            <a:pPr indent="-171450" lvl="0" marL="177800" rtl="0" algn="l">
              <a:lnSpc>
                <a:spcPct val="90000"/>
              </a:lnSpc>
              <a:spcBef>
                <a:spcPts val="800"/>
              </a:spcBef>
              <a:spcAft>
                <a:spcPts val="0"/>
              </a:spcAft>
              <a:buClr>
                <a:schemeClr val="dk1"/>
              </a:buClr>
              <a:buSzPts val="2100"/>
              <a:buChar char="●"/>
            </a:pPr>
            <a:r>
              <a:rPr lang="de"/>
              <a:t>Stride or stepsize given by a third entry after a 2nd colon</a:t>
            </a:r>
            <a:endParaRPr/>
          </a:p>
          <a:p>
            <a:pPr indent="-177800" lvl="1" marL="520700" rtl="0" algn="l">
              <a:lnSpc>
                <a:spcPct val="90000"/>
              </a:lnSpc>
              <a:spcBef>
                <a:spcPts val="400"/>
              </a:spcBef>
              <a:spcAft>
                <a:spcPts val="0"/>
              </a:spcAft>
              <a:buClr>
                <a:schemeClr val="dk1"/>
              </a:buClr>
              <a:buSzPts val="1800"/>
              <a:buChar char="○"/>
            </a:pPr>
            <a:r>
              <a:rPr b="1" lang="de"/>
              <a:t>ll[::n] </a:t>
            </a:r>
            <a:r>
              <a:rPr lang="de"/>
              <a:t>step size n, try </a:t>
            </a:r>
            <a:r>
              <a:rPr b="1" lang="de"/>
              <a:t>ll[::3]</a:t>
            </a:r>
            <a:endParaRPr/>
          </a:p>
          <a:p>
            <a:pPr indent="-177800" lvl="1" marL="520700" rtl="0" algn="l">
              <a:lnSpc>
                <a:spcPct val="90000"/>
              </a:lnSpc>
              <a:spcBef>
                <a:spcPts val="400"/>
              </a:spcBef>
              <a:spcAft>
                <a:spcPts val="0"/>
              </a:spcAft>
              <a:buClr>
                <a:schemeClr val="dk1"/>
              </a:buClr>
              <a:buSzPts val="1800"/>
              <a:buChar char="○"/>
            </a:pPr>
            <a:r>
              <a:rPr b="1" lang="de"/>
              <a:t>ll[::-1] </a:t>
            </a:r>
            <a:r>
              <a:rPr lang="de"/>
              <a:t>elements in reverse order</a:t>
            </a:r>
            <a:endParaRPr/>
          </a:p>
          <a:p>
            <a:pPr indent="-177800" lvl="1" marL="520700" rtl="0" algn="l">
              <a:lnSpc>
                <a:spcPct val="90000"/>
              </a:lnSpc>
              <a:spcBef>
                <a:spcPts val="400"/>
              </a:spcBef>
              <a:spcAft>
                <a:spcPts val="0"/>
              </a:spcAft>
              <a:buClr>
                <a:schemeClr val="dk1"/>
              </a:buClr>
              <a:buSzPts val="1800"/>
              <a:buChar char="○"/>
            </a:pPr>
            <a:r>
              <a:rPr b="1" lang="de"/>
              <a:t>ll[::-n] </a:t>
            </a:r>
            <a:r>
              <a:rPr lang="de"/>
              <a:t>elements in reverse order with stepwise n</a:t>
            </a:r>
            <a:endParaRPr/>
          </a:p>
          <a:p>
            <a:pPr indent="-171450" lvl="0" marL="177800" rtl="0" algn="l">
              <a:lnSpc>
                <a:spcPct val="90000"/>
              </a:lnSpc>
              <a:spcBef>
                <a:spcPts val="800"/>
              </a:spcBef>
              <a:spcAft>
                <a:spcPts val="0"/>
              </a:spcAft>
              <a:buClr>
                <a:schemeClr val="dk1"/>
              </a:buClr>
              <a:buSzPts val="2100"/>
              <a:buChar char="●"/>
            </a:pPr>
            <a:r>
              <a:rPr lang="de"/>
              <a:t>can combine stride and slicing, e.g.</a:t>
            </a:r>
            <a:endParaRPr/>
          </a:p>
          <a:p>
            <a:pPr indent="-177800" lvl="1" marL="520700" rtl="0" algn="l">
              <a:lnSpc>
                <a:spcPct val="90000"/>
              </a:lnSpc>
              <a:spcBef>
                <a:spcPts val="400"/>
              </a:spcBef>
              <a:spcAft>
                <a:spcPts val="0"/>
              </a:spcAft>
              <a:buClr>
                <a:schemeClr val="dk1"/>
              </a:buClr>
              <a:buSzPts val="1800"/>
              <a:buChar char="○"/>
            </a:pPr>
            <a:r>
              <a:rPr b="1" lang="de"/>
              <a:t>ll[10:15:2]</a:t>
            </a:r>
            <a:endParaRPr/>
          </a:p>
          <a:p>
            <a:pPr indent="-177800" lvl="1" marL="520700" rtl="0" algn="l">
              <a:lnSpc>
                <a:spcPct val="90000"/>
              </a:lnSpc>
              <a:spcBef>
                <a:spcPts val="400"/>
              </a:spcBef>
              <a:spcAft>
                <a:spcPts val="0"/>
              </a:spcAft>
              <a:buClr>
                <a:schemeClr val="dk1"/>
              </a:buClr>
              <a:buSzPts val="1800"/>
              <a:buChar char="○"/>
            </a:pPr>
            <a:r>
              <a:rPr lang="de"/>
              <a:t>l</a:t>
            </a:r>
            <a:r>
              <a:rPr b="1" lang="de"/>
              <a:t>l[15:10:-2] </a:t>
            </a:r>
            <a:r>
              <a:rPr lang="de"/>
              <a:t>because stepping backwards</a:t>
            </a:r>
            <a:endParaRPr/>
          </a:p>
          <a:p>
            <a:pPr indent="-177800" lvl="1" marL="520700" rtl="0" algn="l">
              <a:lnSpc>
                <a:spcPct val="90000"/>
              </a:lnSpc>
              <a:spcBef>
                <a:spcPts val="400"/>
              </a:spcBef>
              <a:spcAft>
                <a:spcPts val="1600"/>
              </a:spcAft>
              <a:buClr>
                <a:schemeClr val="dk1"/>
              </a:buClr>
              <a:buSzPts val="1800"/>
              <a:buChar char="○"/>
            </a:pPr>
            <a:r>
              <a:rPr b="1" lang="de"/>
              <a:t>ll[10:15][::-2] </a:t>
            </a:r>
            <a:r>
              <a:rPr lang="de"/>
              <a:t>it takes practice to understand difference!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List Slicing (part2)</a:t>
            </a:r>
            <a:endParaRPr/>
          </a:p>
        </p:txBody>
      </p:sp>
      <p:sp>
        <p:nvSpPr>
          <p:cNvPr id="258" name="Google Shape;258;p45"/>
          <p:cNvSpPr txBox="1"/>
          <p:nvPr>
            <p:ph idx="1" type="body"/>
          </p:nvPr>
        </p:nvSpPr>
        <p:spPr>
          <a:xfrm>
            <a:off x="628650" y="1369218"/>
            <a:ext cx="78867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de"/>
              <a:t>List elements and slicing with </a:t>
            </a:r>
            <a:r>
              <a:rPr i="1" lang="de"/>
              <a:t>negative</a:t>
            </a:r>
            <a:r>
              <a:rPr lang="de"/>
              <a:t> integers</a:t>
            </a:r>
            <a:endParaRPr/>
          </a:p>
          <a:p>
            <a:pPr indent="-171450" lvl="0" marL="177800" rtl="0" algn="l">
              <a:lnSpc>
                <a:spcPct val="90000"/>
              </a:lnSpc>
              <a:spcBef>
                <a:spcPts val="800"/>
              </a:spcBef>
              <a:spcAft>
                <a:spcPts val="0"/>
              </a:spcAft>
              <a:buClr>
                <a:schemeClr val="dk1"/>
              </a:buClr>
              <a:buSzPts val="2100"/>
              <a:buChar char="●"/>
            </a:pPr>
            <a:r>
              <a:rPr lang="de"/>
              <a:t>We already saw that negative integers for the stepsize (the third entry) means that elements are extracted in reverse order.</a:t>
            </a:r>
            <a:endParaRPr/>
          </a:p>
          <a:p>
            <a:pPr indent="-171450" lvl="0" marL="177800" rtl="0" algn="l">
              <a:lnSpc>
                <a:spcPct val="90000"/>
              </a:lnSpc>
              <a:spcBef>
                <a:spcPts val="800"/>
              </a:spcBef>
              <a:spcAft>
                <a:spcPts val="0"/>
              </a:spcAft>
              <a:buClr>
                <a:schemeClr val="dk1"/>
              </a:buClr>
              <a:buSzPts val="2100"/>
              <a:buChar char="●"/>
            </a:pPr>
            <a:r>
              <a:rPr lang="de"/>
              <a:t>Similarly, negative integers for the start or stop index (either of the first two entries) count backwards from the end. Thus:</a:t>
            </a:r>
            <a:endParaRPr/>
          </a:p>
          <a:p>
            <a:pPr indent="-177800" lvl="1" marL="520700" rtl="0" algn="l">
              <a:lnSpc>
                <a:spcPct val="90000"/>
              </a:lnSpc>
              <a:spcBef>
                <a:spcPts val="400"/>
              </a:spcBef>
              <a:spcAft>
                <a:spcPts val="0"/>
              </a:spcAft>
              <a:buClr>
                <a:schemeClr val="dk1"/>
              </a:buClr>
              <a:buSzPts val="1800"/>
              <a:buChar char="○"/>
            </a:pPr>
            <a:r>
              <a:rPr b="1" lang="de"/>
              <a:t>ll[-1]</a:t>
            </a:r>
            <a:r>
              <a:rPr lang="de"/>
              <a:t> gives the </a:t>
            </a:r>
            <a:r>
              <a:rPr i="1" lang="de"/>
              <a:t>last element of the list </a:t>
            </a:r>
            <a:endParaRPr/>
          </a:p>
          <a:p>
            <a:pPr indent="-177800" lvl="1" marL="520700" rtl="0" algn="l">
              <a:lnSpc>
                <a:spcPct val="90000"/>
              </a:lnSpc>
              <a:spcBef>
                <a:spcPts val="400"/>
              </a:spcBef>
              <a:spcAft>
                <a:spcPts val="0"/>
              </a:spcAft>
              <a:buClr>
                <a:schemeClr val="dk1"/>
              </a:buClr>
              <a:buSzPts val="1800"/>
              <a:buChar char="○"/>
            </a:pPr>
            <a:r>
              <a:rPr b="1" lang="de"/>
              <a:t>ll[-n] </a:t>
            </a:r>
            <a:r>
              <a:rPr lang="de"/>
              <a:t>gives the n-th last element, i.e. -2 the second to last</a:t>
            </a:r>
            <a:endParaRPr/>
          </a:p>
          <a:p>
            <a:pPr indent="-177800" lvl="1" marL="520700" rtl="0" algn="l">
              <a:lnSpc>
                <a:spcPct val="90000"/>
              </a:lnSpc>
              <a:spcBef>
                <a:spcPts val="400"/>
              </a:spcBef>
              <a:spcAft>
                <a:spcPts val="0"/>
              </a:spcAft>
              <a:buClr>
                <a:schemeClr val="dk1"/>
              </a:buClr>
              <a:buSzPts val="1800"/>
              <a:buChar char="○"/>
            </a:pPr>
            <a:r>
              <a:rPr b="1" lang="de"/>
              <a:t>ll[-n:] </a:t>
            </a:r>
            <a:r>
              <a:rPr lang="de"/>
              <a:t>gives the </a:t>
            </a:r>
            <a:r>
              <a:rPr i="1" lang="de"/>
              <a:t>last n</a:t>
            </a:r>
            <a:r>
              <a:rPr lang="de"/>
              <a:t> elements</a:t>
            </a:r>
            <a:endParaRPr/>
          </a:p>
          <a:p>
            <a:pPr indent="-177800" lvl="1" marL="520700" rtl="0" algn="l">
              <a:lnSpc>
                <a:spcPct val="90000"/>
              </a:lnSpc>
              <a:spcBef>
                <a:spcPts val="400"/>
              </a:spcBef>
              <a:spcAft>
                <a:spcPts val="0"/>
              </a:spcAft>
              <a:buClr>
                <a:schemeClr val="dk1"/>
              </a:buClr>
              <a:buSzPts val="1800"/>
              <a:buChar char="○"/>
            </a:pPr>
            <a:r>
              <a:rPr b="1" lang="de"/>
              <a:t>ll[n:-m] </a:t>
            </a:r>
            <a:r>
              <a:rPr lang="de"/>
              <a:t>gives from  element n+1 to the element m-th last element, e.g.</a:t>
            </a:r>
            <a:endParaRPr/>
          </a:p>
          <a:p>
            <a:pPr indent="-177800" lvl="1" marL="520700" rtl="0" algn="l">
              <a:lnSpc>
                <a:spcPct val="90000"/>
              </a:lnSpc>
              <a:spcBef>
                <a:spcPts val="400"/>
              </a:spcBef>
              <a:spcAft>
                <a:spcPts val="1600"/>
              </a:spcAft>
              <a:buClr>
                <a:schemeClr val="dk1"/>
              </a:buClr>
              <a:buSzPts val="1800"/>
              <a:buChar char="○"/>
            </a:pPr>
            <a:r>
              <a:rPr b="1" lang="de"/>
              <a:t>ll[0:-1] </a:t>
            </a:r>
            <a:r>
              <a:rPr lang="de"/>
              <a:t>is just another way to give the whole list (from first to last elements)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Python Tutorial Planning</a:t>
            </a:r>
            <a:endParaRPr/>
          </a:p>
        </p:txBody>
      </p:sp>
      <p:sp>
        <p:nvSpPr>
          <p:cNvPr id="264" name="Google Shape;264;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Goals for this course</a:t>
            </a:r>
            <a:endParaRPr/>
          </a:p>
        </p:txBody>
      </p:sp>
      <p:sp>
        <p:nvSpPr>
          <p:cNvPr id="270" name="Google Shape;270;p47"/>
          <p:cNvSpPr txBox="1"/>
          <p:nvPr>
            <p:ph idx="1" type="body"/>
          </p:nvPr>
        </p:nvSpPr>
        <p:spPr>
          <a:xfrm>
            <a:off x="129800" y="1152475"/>
            <a:ext cx="870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700"/>
              <a:t>Introduction to python for scientific computing</a:t>
            </a:r>
            <a:endParaRPr sz="1700"/>
          </a:p>
          <a:p>
            <a:pPr indent="0" lvl="0" marL="0" rtl="0" algn="l">
              <a:spcBef>
                <a:spcPts val="1600"/>
              </a:spcBef>
              <a:spcAft>
                <a:spcPts val="0"/>
              </a:spcAft>
              <a:buNone/>
            </a:pPr>
            <a:r>
              <a:rPr lang="de" sz="1700"/>
              <a:t>S</a:t>
            </a:r>
            <a:r>
              <a:rPr lang="de" sz="1700"/>
              <a:t>upport </a:t>
            </a:r>
            <a:r>
              <a:rPr b="1" lang="de" sz="1700"/>
              <a:t>your</a:t>
            </a:r>
            <a:r>
              <a:rPr lang="de" sz="1700"/>
              <a:t> python programming progress: h</a:t>
            </a:r>
            <a:r>
              <a:rPr lang="de" sz="1700"/>
              <a:t>ands-on practice and discussion sessions </a:t>
            </a:r>
            <a:endParaRPr sz="1700"/>
          </a:p>
          <a:p>
            <a:pPr indent="0" lvl="0" marL="0" rtl="0" algn="l">
              <a:spcBef>
                <a:spcPts val="1600"/>
              </a:spcBef>
              <a:spcAft>
                <a:spcPts val="0"/>
              </a:spcAft>
              <a:buNone/>
            </a:pPr>
            <a:r>
              <a:rPr i="1" lang="de" sz="1700"/>
              <a:t>This is not a mandatory course, and there are no grades. I’ll post the topics for each week, and invite you to join the sessions that are most useful to you!</a:t>
            </a:r>
            <a:endParaRPr i="1" sz="1700"/>
          </a:p>
          <a:p>
            <a:pPr indent="0" lvl="0" marL="0" rtl="0" algn="l">
              <a:spcBef>
                <a:spcPts val="1600"/>
              </a:spcBef>
              <a:spcAft>
                <a:spcPts val="0"/>
              </a:spcAft>
              <a:buNone/>
            </a:pPr>
            <a:r>
              <a:t/>
            </a:r>
            <a:endParaRPr sz="1700"/>
          </a:p>
          <a:p>
            <a:pPr indent="0" lvl="0" marL="0" rtl="0" algn="l">
              <a:spcBef>
                <a:spcPts val="1600"/>
              </a:spcBef>
              <a:spcAft>
                <a:spcPts val="1600"/>
              </a:spcAft>
              <a:buNone/>
            </a:pPr>
            <a:r>
              <a:rPr lang="de" sz="1700"/>
              <a:t>Why choose to learn python? high-level programming language, (relatively) simple to learn, freely available </a:t>
            </a:r>
            <a:r>
              <a:rPr lang="de" sz="1700" u="sng"/>
              <a:t>packages</a:t>
            </a:r>
            <a:r>
              <a:rPr lang="de" sz="1700"/>
              <a:t> for wide range of science applications</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 bit about myself</a:t>
            </a:r>
            <a:endParaRPr/>
          </a:p>
        </p:txBody>
      </p:sp>
      <p:sp>
        <p:nvSpPr>
          <p:cNvPr id="276" name="Google Shape;276;p48"/>
          <p:cNvSpPr txBox="1"/>
          <p:nvPr>
            <p:ph idx="1" type="body"/>
          </p:nvPr>
        </p:nvSpPr>
        <p:spPr>
          <a:xfrm>
            <a:off x="129800" y="1152475"/>
            <a:ext cx="870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700"/>
              <a:t>I’m a cosmologist, connecting theory and data analysis. Of my research time,</a:t>
            </a:r>
            <a:endParaRPr sz="1700"/>
          </a:p>
          <a:p>
            <a:pPr indent="-336550" lvl="0" marL="457200" rtl="0" algn="l">
              <a:spcBef>
                <a:spcPts val="0"/>
              </a:spcBef>
              <a:spcAft>
                <a:spcPts val="0"/>
              </a:spcAft>
              <a:buSzPts val="1700"/>
              <a:buChar char="●"/>
            </a:pPr>
            <a:r>
              <a:rPr lang="de" sz="1700"/>
              <a:t>~5% are paper-and-pencil cosmology work</a:t>
            </a:r>
            <a:endParaRPr sz="1700"/>
          </a:p>
          <a:p>
            <a:pPr indent="-336550" lvl="0" marL="457200" rtl="0" algn="l">
              <a:spcBef>
                <a:spcPts val="0"/>
              </a:spcBef>
              <a:spcAft>
                <a:spcPts val="0"/>
              </a:spcAft>
              <a:buSzPts val="1700"/>
              <a:buChar char="●"/>
            </a:pPr>
            <a:r>
              <a:rPr lang="de" sz="1700"/>
              <a:t>~15% are thinking about statistics and algorithms</a:t>
            </a:r>
            <a:endParaRPr sz="1700"/>
          </a:p>
          <a:p>
            <a:pPr indent="-336550" lvl="0" marL="457200" rtl="0" algn="l">
              <a:spcBef>
                <a:spcPts val="0"/>
              </a:spcBef>
              <a:spcAft>
                <a:spcPts val="0"/>
              </a:spcAft>
              <a:buSzPts val="1700"/>
              <a:buChar char="●"/>
            </a:pPr>
            <a:r>
              <a:rPr lang="de" sz="1700"/>
              <a:t>~60% are programming/debugging/documentation</a:t>
            </a:r>
            <a:endParaRPr sz="1700"/>
          </a:p>
          <a:p>
            <a:pPr indent="-336550" lvl="0" marL="457200" rtl="0" algn="l">
              <a:spcBef>
                <a:spcPts val="0"/>
              </a:spcBef>
              <a:spcAft>
                <a:spcPts val="0"/>
              </a:spcAft>
              <a:buSzPts val="1700"/>
              <a:buChar char="●"/>
            </a:pPr>
            <a:r>
              <a:rPr lang="de" sz="1700"/>
              <a:t>~20% are discussion/interpretation/writing</a:t>
            </a:r>
            <a:endParaRPr sz="1700"/>
          </a:p>
          <a:p>
            <a:pPr indent="0" lvl="0" marL="0" rtl="0" algn="l">
              <a:spcBef>
                <a:spcPts val="1600"/>
              </a:spcBef>
              <a:spcAft>
                <a:spcPts val="0"/>
              </a:spcAft>
              <a:buNone/>
            </a:pPr>
            <a:r>
              <a:rPr lang="de" sz="1700"/>
              <a:t>I work in several large survey collaborations - groups of hundreds of scientists worldwide working together to analyze these large data sets. </a:t>
            </a:r>
            <a:endParaRPr sz="1700"/>
          </a:p>
          <a:p>
            <a:pPr indent="0" lvl="0" marL="0" rtl="0" algn="l">
              <a:spcBef>
                <a:spcPts val="1600"/>
              </a:spcBef>
              <a:spcAft>
                <a:spcPts val="0"/>
              </a:spcAft>
              <a:buNone/>
            </a:pPr>
            <a:r>
              <a:rPr lang="de" sz="1700"/>
              <a:t>I’m currently an assistant professor in physics and astronomy at the University of Arizona, where I teach computational physics at different levels. </a:t>
            </a:r>
            <a:endParaRPr sz="1700"/>
          </a:p>
          <a:p>
            <a:pPr indent="0" lvl="0" marL="0" rtl="0" algn="l">
              <a:spcBef>
                <a:spcPts val="1600"/>
              </a:spcBef>
              <a:spcAft>
                <a:spcPts val="1600"/>
              </a:spcAft>
              <a:buNone/>
            </a:pPr>
            <a:r>
              <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Installing Python</a:t>
            </a:r>
            <a:endParaRPr/>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e" sz="900">
                <a:solidFill>
                  <a:schemeClr val="dk1"/>
                </a:solidFill>
              </a:rPr>
              <a:t>INSTALLING THE ANACONDA PYTHON DISTRIBUTION</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 for Windows: </a:t>
            </a:r>
            <a:r>
              <a:rPr lang="de" sz="900" u="sng">
                <a:solidFill>
                  <a:schemeClr val="hlink"/>
                </a:solidFill>
                <a:hlinkClick r:id="rId3"/>
              </a:rPr>
              <a:t>https://docs.anaconda.com/anaconda/install/windows/</a:t>
            </a:r>
            <a:endParaRPr sz="900" u="sng">
              <a:solidFill>
                <a:schemeClr val="hlink"/>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 for OsX: </a:t>
            </a:r>
            <a:r>
              <a:rPr lang="de" sz="900" u="sng">
                <a:solidFill>
                  <a:schemeClr val="hlink"/>
                </a:solidFill>
                <a:hlinkClick r:id="rId4"/>
              </a:rPr>
              <a:t>https://docs.anaconda.com/anaconda/install/mac-os/</a:t>
            </a:r>
            <a:endParaRPr sz="900" u="sng">
              <a:solidFill>
                <a:schemeClr val="hlink"/>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 for LINUX: </a:t>
            </a:r>
            <a:r>
              <a:rPr lang="de" sz="900" u="sng">
                <a:solidFill>
                  <a:schemeClr val="hlink"/>
                </a:solidFill>
                <a:hlinkClick r:id="rId5"/>
              </a:rPr>
              <a:t>https://docs.anaconda.com/anaconda/install/linux/</a:t>
            </a:r>
            <a:endParaRPr sz="900" u="sng">
              <a:solidFill>
                <a:schemeClr val="hlink"/>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rPr lang="de" sz="900">
                <a:solidFill>
                  <a:schemeClr val="dk1"/>
                </a:solidFill>
              </a:rPr>
              <a:t>for android: pydroid3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You will first be asked to review the license agreement. Hit ``enter'' and page down with the space bar until you are asked to approve. Type ``yes'' </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and hit ``enter’'. Next you will be asked for a location into which to install the distribution. I use .anaconda3 instead of the default, since this is a hidden file and I am less likely to erase it!</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All of the Python packages we will be using will be installed into your account under the directory you specified. This will take quite some time to complete. When you are asked ``Do you wish the installer to initialize Anaconda3 by running conda init?'', answer ``yes''.</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Next update the installation to the latest version by typing</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&gt; conda update conda</a:t>
            </a:r>
            <a:endParaRPr sz="900">
              <a:solidFill>
                <a:schemeClr val="dk1"/>
              </a:solidFill>
            </a:endParaRPr>
          </a:p>
          <a:p>
            <a:pPr indent="0" lvl="0" marL="0" rtl="0" algn="l">
              <a:spcBef>
                <a:spcPts val="0"/>
              </a:spcBef>
              <a:spcAft>
                <a:spcPts val="0"/>
              </a:spcAft>
              <a:buClr>
                <a:schemeClr val="dk1"/>
              </a:buClr>
              <a:buSzPts val="1100"/>
              <a:buFont typeface="Arial"/>
              <a:buNone/>
            </a:pPr>
            <a:r>
              <a:rPr lang="de" sz="900">
                <a:solidFill>
                  <a:schemeClr val="dk1"/>
                </a:solidFill>
              </a:rPr>
              <a:t>Answer ``y'' when asked if you wish to update, and wait for the update to finish. You now have a working Python distribution installed!</a:t>
            </a:r>
            <a:endParaRPr sz="9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Getting started</a:t>
            </a:r>
            <a:endParaRPr/>
          </a:p>
        </p:txBody>
      </p:sp>
      <p:sp>
        <p:nvSpPr>
          <p:cNvPr id="288" name="Google Shape;288;p50"/>
          <p:cNvSpPr txBox="1"/>
          <p:nvPr>
            <p:ph idx="1" type="body"/>
          </p:nvPr>
        </p:nvSpPr>
        <p:spPr>
          <a:xfrm>
            <a:off x="129800" y="1152475"/>
            <a:ext cx="870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700"/>
              <a:t>Complete python installation (see email for instructions)</a:t>
            </a:r>
            <a:endParaRPr sz="1700"/>
          </a:p>
          <a:p>
            <a:pPr indent="0" lvl="0" marL="0" rtl="0" algn="l">
              <a:spcBef>
                <a:spcPts val="1600"/>
              </a:spcBef>
              <a:spcAft>
                <a:spcPts val="0"/>
              </a:spcAft>
              <a:buNone/>
            </a:pPr>
            <a:r>
              <a:rPr lang="de" sz="1700"/>
              <a:t>Download the notebook </a:t>
            </a:r>
            <a:r>
              <a:rPr lang="de" sz="1700" u="sng">
                <a:solidFill>
                  <a:schemeClr val="hlink"/>
                </a:solidFill>
                <a:hlinkClick r:id="rId3"/>
              </a:rPr>
              <a:t>Python (1).ipynb</a:t>
            </a:r>
            <a:r>
              <a:rPr lang="de" sz="1700"/>
              <a:t> from google drive, save it in a folder</a:t>
            </a:r>
            <a:endParaRPr sz="1700"/>
          </a:p>
          <a:p>
            <a:pPr indent="0" lvl="0" marL="0" rtl="0" algn="l">
              <a:spcBef>
                <a:spcPts val="1600"/>
              </a:spcBef>
              <a:spcAft>
                <a:spcPts val="0"/>
              </a:spcAft>
              <a:buNone/>
            </a:pPr>
            <a:r>
              <a:rPr lang="de" sz="1700"/>
              <a:t>Start a notebook session: </a:t>
            </a:r>
            <a:r>
              <a:rPr lang="de" sz="1700" u="sng">
                <a:solidFill>
                  <a:schemeClr val="hlink"/>
                </a:solidFill>
                <a:hlinkClick r:id="rId4"/>
              </a:rPr>
              <a:t>https://jupyter-notebook-beginner-guide.readthedocs.io/en/latest/execute.html</a:t>
            </a:r>
            <a:endParaRPr sz="1700"/>
          </a:p>
          <a:p>
            <a:pPr indent="0" lvl="0" marL="0" rtl="0" algn="l">
              <a:spcBef>
                <a:spcPts val="1600"/>
              </a:spcBef>
              <a:spcAft>
                <a:spcPts val="1600"/>
              </a:spcAft>
              <a:buNone/>
            </a:pPr>
            <a:r>
              <a:rPr lang="de" sz="1700"/>
              <a:t>Now open Python (1).ipynb and follow along</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Week 4: Python Practice</a:t>
            </a:r>
            <a:endParaRPr/>
          </a:p>
        </p:txBody>
      </p:sp>
      <p:sp>
        <p:nvSpPr>
          <p:cNvPr id="79" name="Google Shape;79;p17"/>
          <p:cNvSpPr txBox="1"/>
          <p:nvPr>
            <p:ph idx="1" type="subTitle"/>
          </p:nvPr>
        </p:nvSpPr>
        <p:spPr>
          <a:xfrm>
            <a:off x="311700" y="2834125"/>
            <a:ext cx="8832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u="sng">
                <a:solidFill>
                  <a:schemeClr val="hlink"/>
                </a:solidFill>
                <a:hlinkClick r:id="rId3"/>
              </a:rPr>
              <a:t>SciPy</a:t>
            </a:r>
            <a:r>
              <a:rPr lang="de"/>
              <a:t>, </a:t>
            </a:r>
            <a:r>
              <a:rPr lang="de" u="sng">
                <a:solidFill>
                  <a:schemeClr val="hlink"/>
                </a:solidFill>
                <a:hlinkClick r:id="rId4"/>
              </a:rPr>
              <a:t>Object Oriented Programming</a:t>
            </a:r>
            <a:endParaRPr/>
          </a:p>
          <a:p>
            <a:pPr indent="0" lvl="0" marL="0" rtl="0" algn="l">
              <a:spcBef>
                <a:spcPts val="0"/>
              </a:spcBef>
              <a:spcAft>
                <a:spcPts val="0"/>
              </a:spcAft>
              <a:buNone/>
            </a:pPr>
            <a:r>
              <a:rPr b="1" lang="de"/>
              <a:t>Please attempt t</a:t>
            </a:r>
            <a:r>
              <a:rPr b="1" lang="de"/>
              <a:t>wo review notebooks</a:t>
            </a:r>
            <a:r>
              <a:rPr lang="de"/>
              <a:t>: </a:t>
            </a:r>
            <a:r>
              <a:rPr lang="de" u="sng">
                <a:solidFill>
                  <a:schemeClr val="hlink"/>
                </a:solidFill>
                <a:hlinkClick r:id="rId5"/>
              </a:rPr>
              <a:t>syntax</a:t>
            </a:r>
            <a:r>
              <a:rPr lang="de"/>
              <a:t>, </a:t>
            </a:r>
            <a:r>
              <a:rPr lang="de" u="sng">
                <a:solidFill>
                  <a:schemeClr val="hlink"/>
                </a:solidFill>
                <a:hlinkClick r:id="rId6"/>
              </a:rPr>
              <a:t>plotting</a:t>
            </a:r>
            <a:r>
              <a:rPr lang="de"/>
              <a:t>, send your solutions to krausee@arizona.edu</a:t>
            </a:r>
            <a:endParaRPr/>
          </a:p>
          <a:p>
            <a:pPr indent="0" lvl="0" marL="0" rtl="0" algn="l">
              <a:spcBef>
                <a:spcPts val="0"/>
              </a:spcBef>
              <a:spcAft>
                <a:spcPts val="0"/>
              </a:spcAft>
              <a:buNone/>
            </a:pPr>
            <a:r>
              <a:rPr lang="de"/>
              <a:t>Recording from </a:t>
            </a:r>
            <a:r>
              <a:rPr lang="de" u="sng">
                <a:solidFill>
                  <a:schemeClr val="hlink"/>
                </a:solidFill>
                <a:hlinkClick r:id="rId7"/>
              </a:rPr>
              <a:t>11/30</a:t>
            </a:r>
            <a:r>
              <a:rPr lang="de"/>
              <a:t>, </a:t>
            </a:r>
            <a:r>
              <a:rPr lang="de" u="sng">
                <a:solidFill>
                  <a:schemeClr val="hlink"/>
                </a:solidFill>
                <a:hlinkClick r:id="rId8"/>
              </a:rPr>
              <a:t>12/02</a:t>
            </a:r>
            <a:endParaRPr/>
          </a:p>
          <a:p>
            <a:pPr indent="0" lvl="0" marL="0" rtl="0" algn="l">
              <a:spcBef>
                <a:spcPts val="0"/>
              </a:spcBef>
              <a:spcAft>
                <a:spcPts val="0"/>
              </a:spcAft>
              <a:buNone/>
            </a:pPr>
            <a:r>
              <a:rPr lang="de"/>
              <a:t>No meeting on 12/04!</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Week 3: Python Practice</a:t>
            </a:r>
            <a:endParaRPr/>
          </a:p>
        </p:txBody>
      </p:sp>
      <p:sp>
        <p:nvSpPr>
          <p:cNvPr id="85" name="Google Shape;8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Model fitting, merge-sort algorithm</a:t>
            </a:r>
            <a:endParaRPr/>
          </a:p>
          <a:p>
            <a:pPr indent="0" lvl="0" marL="0" rtl="0" algn="l">
              <a:spcBef>
                <a:spcPts val="0"/>
              </a:spcBef>
              <a:spcAft>
                <a:spcPts val="0"/>
              </a:spcAft>
              <a:buNone/>
            </a:pPr>
            <a:r>
              <a:rPr lang="de"/>
              <a:t>Two review notebooks: </a:t>
            </a:r>
            <a:r>
              <a:rPr lang="de" u="sng">
                <a:solidFill>
                  <a:schemeClr val="hlink"/>
                </a:solidFill>
                <a:hlinkClick r:id="rId3"/>
              </a:rPr>
              <a:t>syntax</a:t>
            </a:r>
            <a:r>
              <a:rPr lang="de"/>
              <a:t>, </a:t>
            </a:r>
            <a:r>
              <a:rPr lang="de" u="sng">
                <a:solidFill>
                  <a:schemeClr val="hlink"/>
                </a:solidFill>
                <a:hlinkClick r:id="rId4"/>
              </a:rPr>
              <a:t>plotting</a:t>
            </a:r>
            <a:endParaRPr/>
          </a:p>
          <a:p>
            <a:pPr indent="0" lvl="0" marL="0" rtl="0" algn="l">
              <a:spcBef>
                <a:spcPts val="0"/>
              </a:spcBef>
              <a:spcAft>
                <a:spcPts val="0"/>
              </a:spcAft>
              <a:buNone/>
            </a:pPr>
            <a:r>
              <a:rPr lang="de"/>
              <a:t>Recording from </a:t>
            </a:r>
            <a:r>
              <a:rPr lang="de" u="sng">
                <a:solidFill>
                  <a:schemeClr val="hlink"/>
                </a:solidFill>
                <a:hlinkClick r:id="rId5"/>
              </a:rPr>
              <a:t>11/23</a:t>
            </a:r>
            <a:r>
              <a:rPr lang="de"/>
              <a:t>, </a:t>
            </a:r>
            <a:r>
              <a:rPr lang="de" u="sng">
                <a:solidFill>
                  <a:schemeClr val="hlink"/>
                </a:solidFill>
                <a:hlinkClick r:id="rId6"/>
              </a:rPr>
              <a:t>11/25</a:t>
            </a:r>
            <a:endParaRPr/>
          </a:p>
          <a:p>
            <a:pPr indent="0" lvl="0" marL="0" rtl="0" algn="l">
              <a:spcBef>
                <a:spcPts val="0"/>
              </a:spcBef>
              <a:spcAft>
                <a:spcPts val="0"/>
              </a:spcAft>
              <a:buNone/>
            </a:pPr>
            <a:r>
              <a:rPr lang="de"/>
              <a:t>No meeting on 11/27</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Recap</a:t>
            </a:r>
            <a:r>
              <a:rPr lang="de"/>
              <a:t>: fancy plotting</a:t>
            </a:r>
            <a:endParaRPr/>
          </a:p>
        </p:txBody>
      </p:sp>
      <p:sp>
        <p:nvSpPr>
          <p:cNvPr id="91" name="Google Shape;91;p19"/>
          <p:cNvSpPr txBox="1"/>
          <p:nvPr>
            <p:ph idx="1" type="body"/>
          </p:nvPr>
        </p:nvSpPr>
        <p:spPr>
          <a:xfrm>
            <a:off x="519547" y="1074808"/>
            <a:ext cx="8290200" cy="37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de"/>
              <a:t>Plotting2.ipynb guides you through a number of advanced plotting routines</a:t>
            </a:r>
            <a:endParaRPr/>
          </a:p>
          <a:p>
            <a:pPr indent="-171450" lvl="0" marL="177800" rtl="0" algn="l">
              <a:lnSpc>
                <a:spcPct val="90000"/>
              </a:lnSpc>
              <a:spcBef>
                <a:spcPts val="800"/>
              </a:spcBef>
              <a:spcAft>
                <a:spcPts val="1600"/>
              </a:spcAft>
              <a:buClr>
                <a:schemeClr val="dk1"/>
              </a:buClr>
              <a:buSzPts val="2100"/>
              <a:buChar char="●"/>
            </a:pPr>
            <a:r>
              <a:rPr b="1" lang="de"/>
              <a:t>We will use the "object-oriented" (OO) plotting interface.</a:t>
            </a:r>
            <a:r>
              <a:rPr lang="de"/>
              <a:t> In this interface, one explicitly creates Python objects for each element of a plot and manipulates these objects to make changes in the plot. This gives one finer control over the look and behavior of the plot</a:t>
            </a:r>
            <a:endParaRPr/>
          </a:p>
        </p:txBody>
      </p:sp>
      <p:pic>
        <p:nvPicPr>
          <p:cNvPr id="92" name="Google Shape;92;p19"/>
          <p:cNvPicPr preferRelativeResize="0"/>
          <p:nvPr/>
        </p:nvPicPr>
        <p:blipFill rotWithShape="1">
          <a:blip r:embed="rId3">
            <a:alphaModFix/>
          </a:blip>
          <a:srcRect b="0" l="0" r="0" t="0"/>
          <a:stretch/>
        </p:blipFill>
        <p:spPr>
          <a:xfrm>
            <a:off x="-34636" y="2588689"/>
            <a:ext cx="9144000" cy="27233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Recap</a:t>
            </a:r>
            <a:r>
              <a:rPr lang="de"/>
              <a:t>: file I/O</a:t>
            </a:r>
            <a:endParaRPr/>
          </a:p>
        </p:txBody>
      </p:sp>
      <p:sp>
        <p:nvSpPr>
          <p:cNvPr id="98" name="Google Shape;98;p20"/>
          <p:cNvSpPr txBox="1"/>
          <p:nvPr>
            <p:ph idx="1" type="body"/>
          </p:nvPr>
        </p:nvSpPr>
        <p:spPr>
          <a:xfrm>
            <a:off x="513680" y="1221440"/>
            <a:ext cx="85152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lang="de"/>
              <a:t>In Python, "everything is an object", and so there is a file object. We create one when we "open" a file.</a:t>
            </a:r>
            <a:endParaRPr/>
          </a:p>
          <a:p>
            <a:pPr indent="-177800" lvl="1" marL="520700" rtl="0" algn="l">
              <a:lnSpc>
                <a:spcPct val="80000"/>
              </a:lnSpc>
              <a:spcBef>
                <a:spcPts val="400"/>
              </a:spcBef>
              <a:spcAft>
                <a:spcPts val="0"/>
              </a:spcAft>
              <a:buClr>
                <a:schemeClr val="dk1"/>
              </a:buClr>
              <a:buSzPts val="1800"/>
              <a:buChar char="○"/>
            </a:pPr>
            <a:r>
              <a:rPr lang="de"/>
              <a:t>This means that the file is located, and a counter is set by the operating system to the beginnig of the file. When you read from or write to the file, this counter is adjusted so that subsequent operations occur where you would expect, at the end of where you last wrote or read.</a:t>
            </a:r>
            <a:endParaRPr/>
          </a:p>
          <a:p>
            <a:pPr indent="-171450" lvl="0" marL="177800" rtl="0" algn="l">
              <a:lnSpc>
                <a:spcPct val="80000"/>
              </a:lnSpc>
              <a:spcBef>
                <a:spcPts val="800"/>
              </a:spcBef>
              <a:spcAft>
                <a:spcPts val="0"/>
              </a:spcAft>
              <a:buClr>
                <a:schemeClr val="dk1"/>
              </a:buClr>
              <a:buSzPts val="2100"/>
              <a:buChar char="●"/>
            </a:pPr>
            <a:r>
              <a:rPr lang="de"/>
              <a:t>The syntax of the </a:t>
            </a:r>
            <a:r>
              <a:rPr lang="de">
                <a:latin typeface="Courier"/>
                <a:ea typeface="Courier"/>
                <a:cs typeface="Courier"/>
                <a:sym typeface="Courier"/>
              </a:rPr>
              <a:t>open</a:t>
            </a:r>
            <a:r>
              <a:rPr lang="de"/>
              <a:t> function is </a:t>
            </a:r>
            <a:r>
              <a:rPr lang="de">
                <a:latin typeface="Courier"/>
                <a:ea typeface="Courier"/>
                <a:cs typeface="Courier"/>
                <a:sym typeface="Courier"/>
              </a:rPr>
              <a:t>open('filename string’,'X’) </a:t>
            </a:r>
            <a:r>
              <a:rPr lang="de"/>
              <a:t>where `X` is  </a:t>
            </a:r>
            <a:endParaRPr/>
          </a:p>
          <a:p>
            <a:pPr indent="-177800" lvl="1" marL="520700" rtl="0" algn="l">
              <a:lnSpc>
                <a:spcPct val="80000"/>
              </a:lnSpc>
              <a:spcBef>
                <a:spcPts val="400"/>
              </a:spcBef>
              <a:spcAft>
                <a:spcPts val="0"/>
              </a:spcAft>
              <a:buClr>
                <a:schemeClr val="dk1"/>
              </a:buClr>
              <a:buSzPts val="1800"/>
              <a:buChar char="○"/>
            </a:pPr>
            <a:r>
              <a:rPr lang="de"/>
              <a:t>`r` if you intend to read from the file  </a:t>
            </a:r>
            <a:endParaRPr/>
          </a:p>
          <a:p>
            <a:pPr indent="-177800" lvl="1" marL="520700" rtl="0" algn="l">
              <a:lnSpc>
                <a:spcPct val="80000"/>
              </a:lnSpc>
              <a:spcBef>
                <a:spcPts val="400"/>
              </a:spcBef>
              <a:spcAft>
                <a:spcPts val="0"/>
              </a:spcAft>
              <a:buClr>
                <a:schemeClr val="dk1"/>
              </a:buClr>
              <a:buSzPts val="1800"/>
              <a:buChar char="○"/>
            </a:pPr>
            <a:r>
              <a:rPr lang="de"/>
              <a:t>`w` if you wish to start writing to a new file  (WARNING: if the file exists, it will be overwritten!)  </a:t>
            </a:r>
            <a:endParaRPr/>
          </a:p>
          <a:p>
            <a:pPr indent="-177800" lvl="1" marL="520700" rtl="0" algn="l">
              <a:lnSpc>
                <a:spcPct val="80000"/>
              </a:lnSpc>
              <a:spcBef>
                <a:spcPts val="400"/>
              </a:spcBef>
              <a:spcAft>
                <a:spcPts val="0"/>
              </a:spcAft>
              <a:buClr>
                <a:schemeClr val="dk1"/>
              </a:buClr>
              <a:buSzPts val="1800"/>
              <a:buChar char="○"/>
            </a:pPr>
            <a:r>
              <a:rPr lang="de"/>
              <a:t>`a` if you wish to append to an existing file </a:t>
            </a:r>
            <a:endParaRPr/>
          </a:p>
          <a:p>
            <a:pPr indent="-171450" lvl="0" marL="177800" rtl="0" algn="l">
              <a:lnSpc>
                <a:spcPct val="80000"/>
              </a:lnSpc>
              <a:spcBef>
                <a:spcPts val="800"/>
              </a:spcBef>
              <a:spcAft>
                <a:spcPts val="1600"/>
              </a:spcAft>
              <a:buClr>
                <a:schemeClr val="dk1"/>
              </a:buClr>
              <a:buSzPts val="2100"/>
              <a:buChar char="●"/>
            </a:pPr>
            <a:r>
              <a:rPr lang="de">
                <a:latin typeface="Courier"/>
                <a:ea typeface="Courier"/>
                <a:cs typeface="Courier"/>
                <a:sym typeface="Courier"/>
              </a:rPr>
              <a:t>file = open(”filename.txt", "r") </a:t>
            </a:r>
            <a:r>
              <a:rPr lang="de"/>
              <a:t>creates the file object, which we then use to operate on the file content</a:t>
            </a:r>
            <a:endParaRPr>
              <a:latin typeface="Courier"/>
              <a:ea typeface="Courier"/>
              <a:cs typeface="Courier"/>
              <a:sym typeface="Couri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de"/>
              <a:t>Example: Model fitting</a:t>
            </a:r>
            <a:endParaRPr/>
          </a:p>
        </p:txBody>
      </p:sp>
      <p:sp>
        <p:nvSpPr>
          <p:cNvPr id="104" name="Google Shape;104;p21"/>
          <p:cNvSpPr txBox="1"/>
          <p:nvPr>
            <p:ph idx="1" type="body"/>
          </p:nvPr>
        </p:nvSpPr>
        <p:spPr>
          <a:xfrm>
            <a:off x="628650" y="1247990"/>
            <a:ext cx="8394000" cy="37743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1900"/>
              <a:buChar char="●"/>
            </a:pPr>
            <a:r>
              <a:rPr lang="de" sz="1900"/>
              <a:t>Goal: find model parameters that best fit a data set</a:t>
            </a:r>
            <a:endParaRPr/>
          </a:p>
          <a:p>
            <a:pPr indent="-184150" lvl="1" marL="520700" rtl="0" algn="l">
              <a:lnSpc>
                <a:spcPct val="80000"/>
              </a:lnSpc>
              <a:spcBef>
                <a:spcPts val="400"/>
              </a:spcBef>
              <a:spcAft>
                <a:spcPts val="0"/>
              </a:spcAft>
              <a:buClr>
                <a:schemeClr val="dk1"/>
              </a:buClr>
              <a:buSzPts val="1700"/>
              <a:buChar char="○"/>
            </a:pPr>
            <a:r>
              <a:rPr lang="de" sz="1700"/>
              <a:t>find amount of matter and dark energy in  the Universe that best describes supernovae data</a:t>
            </a:r>
            <a:endParaRPr/>
          </a:p>
          <a:p>
            <a:pPr indent="-171450" lvl="0" marL="177800" rtl="0" algn="l">
              <a:lnSpc>
                <a:spcPct val="80000"/>
              </a:lnSpc>
              <a:spcBef>
                <a:spcPts val="800"/>
              </a:spcBef>
              <a:spcAft>
                <a:spcPts val="0"/>
              </a:spcAft>
              <a:buClr>
                <a:schemeClr val="dk1"/>
              </a:buClr>
              <a:buSzPts val="1900"/>
              <a:buChar char="●"/>
            </a:pPr>
            <a:r>
              <a:rPr lang="de" sz="1900"/>
              <a:t>Step 1 </a:t>
            </a:r>
            <a:r>
              <a:rPr lang="de" sz="1900">
                <a:latin typeface="Courier"/>
                <a:ea typeface="Courier"/>
                <a:cs typeface="Courier"/>
                <a:sym typeface="Courier"/>
              </a:rPr>
              <a:t>–</a:t>
            </a:r>
            <a:r>
              <a:rPr lang="de" sz="1900"/>
              <a:t> DATA: what’s your data, and what are they measuring?</a:t>
            </a:r>
            <a:endParaRPr/>
          </a:p>
          <a:p>
            <a:pPr indent="-184150" lvl="1" marL="520700" rtl="0" algn="l">
              <a:lnSpc>
                <a:spcPct val="80000"/>
              </a:lnSpc>
              <a:spcBef>
                <a:spcPts val="400"/>
              </a:spcBef>
              <a:spcAft>
                <a:spcPts val="0"/>
              </a:spcAft>
              <a:buClr>
                <a:srgbClr val="000000"/>
              </a:buClr>
              <a:buSzPts val="1700"/>
              <a:buChar char="○"/>
            </a:pPr>
            <a:r>
              <a:rPr i="1" lang="de" sz="1700">
                <a:solidFill>
                  <a:srgbClr val="000000"/>
                </a:solidFill>
              </a:rPr>
              <a:t>measurements of</a:t>
            </a:r>
            <a:r>
              <a:rPr i="1" lang="de" sz="1700">
                <a:solidFill>
                  <a:srgbClr val="FF0000"/>
                </a:solidFill>
              </a:rPr>
              <a:t> redshift </a:t>
            </a:r>
            <a:r>
              <a:rPr lang="de" sz="1700"/>
              <a:t>(of the supernovae)</a:t>
            </a:r>
            <a:r>
              <a:rPr i="1" lang="de" sz="1700">
                <a:solidFill>
                  <a:srgbClr val="FF0000"/>
                </a:solidFill>
              </a:rPr>
              <a:t> </a:t>
            </a:r>
            <a:r>
              <a:rPr i="1" lang="de" sz="1700">
                <a:solidFill>
                  <a:srgbClr val="000000"/>
                </a:solidFill>
              </a:rPr>
              <a:t>and</a:t>
            </a:r>
            <a:r>
              <a:rPr i="1" lang="de" sz="1700">
                <a:solidFill>
                  <a:srgbClr val="FF0000"/>
                </a:solidFill>
              </a:rPr>
              <a:t> distance </a:t>
            </a:r>
            <a:r>
              <a:rPr lang="de" sz="1700"/>
              <a:t>(to the supernovae) , i.e., they measure the expansion history of the Universe.</a:t>
            </a:r>
            <a:endParaRPr/>
          </a:p>
          <a:p>
            <a:pPr indent="-171450" lvl="0" marL="177800" rtl="0" algn="l">
              <a:lnSpc>
                <a:spcPct val="80000"/>
              </a:lnSpc>
              <a:spcBef>
                <a:spcPts val="800"/>
              </a:spcBef>
              <a:spcAft>
                <a:spcPts val="0"/>
              </a:spcAft>
              <a:buClr>
                <a:schemeClr val="dk1"/>
              </a:buClr>
              <a:buSzPts val="1900"/>
              <a:buChar char="●"/>
            </a:pPr>
            <a:r>
              <a:rPr lang="de" sz="1900"/>
              <a:t>Step 2 </a:t>
            </a:r>
            <a:r>
              <a:rPr lang="de" sz="1900">
                <a:latin typeface="Courier"/>
                <a:ea typeface="Courier"/>
                <a:cs typeface="Courier"/>
                <a:sym typeface="Courier"/>
              </a:rPr>
              <a:t>–</a:t>
            </a:r>
            <a:r>
              <a:rPr lang="de" sz="1900"/>
              <a:t> MODEL: a model for the (physical) process the generates your data, cast in the same form/observables as your data</a:t>
            </a:r>
            <a:endParaRPr/>
          </a:p>
          <a:p>
            <a:pPr indent="-184150" lvl="1" marL="520700" rtl="0" algn="l">
              <a:lnSpc>
                <a:spcPct val="80000"/>
              </a:lnSpc>
              <a:spcBef>
                <a:spcPts val="400"/>
              </a:spcBef>
              <a:spcAft>
                <a:spcPts val="0"/>
              </a:spcAft>
              <a:buClr>
                <a:schemeClr val="dk1"/>
              </a:buClr>
              <a:buSzPts val="1700"/>
              <a:buChar char="○"/>
            </a:pPr>
            <a:r>
              <a:rPr lang="de" sz="1700">
                <a:latin typeface="Courier"/>
                <a:ea typeface="Courier"/>
                <a:cs typeface="Courier"/>
                <a:sym typeface="Courier"/>
              </a:rPr>
              <a:t>astropy.cosmology</a:t>
            </a:r>
            <a:r>
              <a:rPr lang="de" sz="1700"/>
              <a:t> module (physics of expanding Universes), which provides functions that </a:t>
            </a:r>
            <a:r>
              <a:rPr i="1" lang="de" sz="1700">
                <a:solidFill>
                  <a:srgbClr val="FF0000"/>
                </a:solidFill>
              </a:rPr>
              <a:t>model distance as function of redshift</a:t>
            </a:r>
            <a:endParaRPr/>
          </a:p>
          <a:p>
            <a:pPr indent="-171450" lvl="0" marL="177800" rtl="0" algn="l">
              <a:lnSpc>
                <a:spcPct val="80000"/>
              </a:lnSpc>
              <a:spcBef>
                <a:spcPts val="800"/>
              </a:spcBef>
              <a:spcAft>
                <a:spcPts val="0"/>
              </a:spcAft>
              <a:buClr>
                <a:srgbClr val="000000"/>
              </a:buClr>
              <a:buSzPts val="1900"/>
              <a:buChar char="●"/>
            </a:pPr>
            <a:r>
              <a:rPr lang="de" sz="1900">
                <a:solidFill>
                  <a:srgbClr val="000000"/>
                </a:solidFill>
              </a:rPr>
              <a:t>Step 3 </a:t>
            </a:r>
            <a:r>
              <a:rPr lang="de" sz="1900">
                <a:latin typeface="Courier"/>
                <a:ea typeface="Courier"/>
                <a:cs typeface="Courier"/>
                <a:sym typeface="Courier"/>
              </a:rPr>
              <a:t>–</a:t>
            </a:r>
            <a:r>
              <a:rPr lang="de" sz="1900"/>
              <a:t> GOODNESS-OF-FIT:</a:t>
            </a:r>
            <a:r>
              <a:rPr lang="de" sz="1900">
                <a:solidFill>
                  <a:srgbClr val="000000"/>
                </a:solidFill>
              </a:rPr>
              <a:t> compare model and data using the </a:t>
            </a:r>
            <a:r>
              <a:rPr lang="de" sz="1900">
                <a:solidFill>
                  <a:srgbClr val="000000"/>
                </a:solidFill>
                <a:latin typeface="Noto Sans Symbols"/>
                <a:ea typeface="Noto Sans Symbols"/>
                <a:cs typeface="Noto Sans Symbols"/>
                <a:sym typeface="Noto Sans Symbols"/>
              </a:rPr>
              <a:t>χ</a:t>
            </a:r>
            <a:r>
              <a:rPr baseline="30000" lang="de" sz="1900">
                <a:solidFill>
                  <a:srgbClr val="000000"/>
                </a:solidFill>
              </a:rPr>
              <a:t>2</a:t>
            </a:r>
            <a:r>
              <a:rPr lang="de" sz="1900">
                <a:solidFill>
                  <a:srgbClr val="000000"/>
                </a:solidFill>
              </a:rPr>
              <a:t> statistic, which quantifies the deviation of model and data, weighted by error of the data</a:t>
            </a:r>
            <a:endParaRPr/>
          </a:p>
          <a:p>
            <a:pPr indent="-171450" lvl="0" marL="177800" rtl="0" algn="l">
              <a:lnSpc>
                <a:spcPct val="80000"/>
              </a:lnSpc>
              <a:spcBef>
                <a:spcPts val="800"/>
              </a:spcBef>
              <a:spcAft>
                <a:spcPts val="1600"/>
              </a:spcAft>
              <a:buClr>
                <a:srgbClr val="000000"/>
              </a:buClr>
              <a:buSzPts val="1900"/>
              <a:buChar char="●"/>
            </a:pPr>
            <a:r>
              <a:rPr lang="de" sz="1900">
                <a:solidFill>
                  <a:srgbClr val="000000"/>
                </a:solidFill>
              </a:rPr>
              <a:t>Step 3 </a:t>
            </a:r>
            <a:r>
              <a:rPr lang="de" sz="1900">
                <a:latin typeface="Courier"/>
                <a:ea typeface="Courier"/>
                <a:cs typeface="Courier"/>
                <a:sym typeface="Courier"/>
              </a:rPr>
              <a:t>–</a:t>
            </a:r>
            <a:r>
              <a:rPr lang="de" sz="1900"/>
              <a:t> BEST-FIT MODEL: </a:t>
            </a:r>
            <a:r>
              <a:rPr lang="de" sz="1900">
                <a:solidFill>
                  <a:srgbClr val="000000"/>
                </a:solidFill>
              </a:rPr>
              <a:t>find the set of model parameters that minimize </a:t>
            </a:r>
            <a:r>
              <a:rPr lang="de" sz="1900">
                <a:solidFill>
                  <a:srgbClr val="000000"/>
                </a:solidFill>
                <a:latin typeface="Noto Sans Symbols"/>
                <a:ea typeface="Noto Sans Symbols"/>
                <a:cs typeface="Noto Sans Symbols"/>
                <a:sym typeface="Noto Sans Symbols"/>
              </a:rPr>
              <a:t>χ</a:t>
            </a:r>
            <a:r>
              <a:rPr baseline="30000" lang="de" sz="1900">
                <a:solidFill>
                  <a:srgbClr val="000000"/>
                </a:solidFill>
              </a:rPr>
              <a:t>2</a:t>
            </a:r>
            <a:r>
              <a:rPr lang="de" sz="1900">
                <a:solidFill>
                  <a:srgbClr val="000000"/>
                </a:solidFill>
              </a:rPr>
              <a:t>, i.e. the model that best fits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Week 2: Python Syntax</a:t>
            </a:r>
            <a:endParaRPr/>
          </a:p>
        </p:txBody>
      </p:sp>
      <p:sp>
        <p:nvSpPr>
          <p:cNvPr id="110" name="Google Shape;110;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Arrays, Plotting, File I/O,Example: SN cosmology</a:t>
            </a:r>
            <a:endParaRPr/>
          </a:p>
          <a:p>
            <a:pPr indent="0" lvl="0" marL="0" rtl="0" algn="l">
              <a:spcBef>
                <a:spcPts val="0"/>
              </a:spcBef>
              <a:spcAft>
                <a:spcPts val="0"/>
              </a:spcAft>
              <a:buNone/>
            </a:pPr>
            <a:r>
              <a:rPr lang="de" u="sng">
                <a:solidFill>
                  <a:schemeClr val="hlink"/>
                </a:solidFill>
                <a:hlinkClick r:id="rId3"/>
              </a:rPr>
              <a:t>Recording from 11/16</a:t>
            </a:r>
            <a:endParaRPr/>
          </a:p>
          <a:p>
            <a:pPr indent="0" lvl="0" marL="0" rtl="0" algn="l">
              <a:spcBef>
                <a:spcPts val="0"/>
              </a:spcBef>
              <a:spcAft>
                <a:spcPts val="0"/>
              </a:spcAft>
              <a:buNone/>
            </a:pPr>
            <a:r>
              <a:rPr lang="de" u="sng">
                <a:solidFill>
                  <a:schemeClr val="hlink"/>
                </a:solidFill>
                <a:hlinkClick r:id="rId4"/>
              </a:rPr>
              <a:t>Recording from 11/18</a:t>
            </a:r>
            <a:endParaRPr/>
          </a:p>
          <a:p>
            <a:pPr indent="0" lvl="0" marL="0" rtl="0" algn="l">
              <a:spcBef>
                <a:spcPts val="0"/>
              </a:spcBef>
              <a:spcAft>
                <a:spcPts val="0"/>
              </a:spcAft>
              <a:buNone/>
            </a:pPr>
            <a:r>
              <a:rPr lang="de" u="sng">
                <a:solidFill>
                  <a:schemeClr val="hlink"/>
                </a:solidFill>
                <a:hlinkClick r:id="rId5"/>
              </a:rPr>
              <a:t>Recording from 11/20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