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sldIdLst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E7F7-0585-4898-9807-C6BF6E705132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90DCA-2634-4C17-A248-7E3BA42E7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02AAF-BE97-4B63-B32D-42F11D7E9C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EF31D-8606-47FF-882C-FC324F1063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D6BDB-BB4C-46A7-905A-722F31D061D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FE1D3-2A21-4902-BF3C-B68CDEB37A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6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365E0-16EE-4843-AD71-E3BB2CBF4F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4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88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5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6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8CA6F-E12D-4594-9C5E-C49DD44181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79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5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08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95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66FE5-5997-4F1B-85DA-7A24CB7485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E3EE4-ECF2-48BC-BAED-BDFE861B84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1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20F59-38B3-4F6A-BE52-563BAB429C3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9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34598-8FDD-4CFE-B81B-60F704964EA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98736-7FC4-4098-A53F-B4F112161F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9BC86-0047-4070-9B0E-7965D44833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B9E85-F246-4CE4-8665-88F2123616C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Arial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43796E-612F-4406-8CE8-EB8A53F3ADB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3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F245-E97B-4B30-BBC9-F3DAADE1917D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A654-54DF-425E-B079-A11A2113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64606"/>
            <a:ext cx="6858000" cy="169664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Experiments on 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355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2" y="171236"/>
            <a:ext cx="8848725" cy="5915025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508839" y="496677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存在的问题：</a:t>
            </a:r>
            <a:endParaRPr lang="en-US" altLang="zh-CN" sz="2700" kern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kern="0" dirty="0">
                <a:solidFill>
                  <a:srgbClr val="000000"/>
                </a:solidFill>
                <a:latin typeface="Arial" panose="020B0604020202020204" pitchFamily="34" charset="0"/>
              </a:rPr>
              <a:t>浮点</a:t>
            </a:r>
            <a:r>
              <a:rPr lang="zh-CN" altLang="en-US" sz="2700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数计算过多。</a:t>
            </a:r>
            <a:endParaRPr lang="zh-CN" altLang="en-US" sz="2700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1927" y="441326"/>
            <a:ext cx="33153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图</a:t>
            </a:r>
            <a:r>
              <a:rPr lang="zh-CN" altLang="en-US" sz="27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像</a:t>
            </a:r>
            <a:r>
              <a:rPr lang="zh-CN" altLang="en-US" sz="2700" b="1" kern="0" dirty="0" smtClean="0">
                <a:solidFill>
                  <a:srgbClr val="000000"/>
                </a:solidFill>
              </a:rPr>
              <a:t>的旋转基本原理</a:t>
            </a:r>
            <a:endParaRPr lang="zh-CN" altLang="en-US" sz="27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355" y="1178801"/>
            <a:ext cx="8496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图像的旋转是以图像的中心为原点，旋转一定的角度，也就是将图像上的所有像素都旋转一个相同的角度。因此，与图像的缩放类似，对新图像的每一个位置的像素值，必然在原图中存在与其对应的位置（整数或者小数）。有确定的数学对应关系。</a:t>
            </a:r>
            <a:endParaRPr lang="zh-CN" altLang="en-US" dirty="0"/>
          </a:p>
        </p:txBody>
      </p:sp>
      <p:pic>
        <p:nvPicPr>
          <p:cNvPr id="1034" name="Picture 10" descr="clip_image002[14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47" y="3233137"/>
            <a:ext cx="6191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2216" y="31627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67672" y="31627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逆时针旋转</a:t>
            </a:r>
            <a:endParaRPr lang="zh-CN" altLang="en-US" dirty="0"/>
          </a:p>
        </p:txBody>
      </p:sp>
      <p:pic>
        <p:nvPicPr>
          <p:cNvPr id="1036" name="Picture 12" descr="clip_image004[14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87" y="3256949"/>
            <a:ext cx="123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106499" y="316277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角后的对应点为</a:t>
            </a:r>
            <a:endParaRPr lang="zh-CN" altLang="en-US" dirty="0"/>
          </a:p>
        </p:txBody>
      </p:sp>
      <p:pic>
        <p:nvPicPr>
          <p:cNvPr id="1038" name="Picture 14" descr="clip_image006[14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97" y="3261712"/>
            <a:ext cx="485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332372" y="31770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那么，旋转前后点</a:t>
            </a:r>
            <a:endParaRPr lang="zh-CN" altLang="en-US" dirty="0"/>
          </a:p>
        </p:txBody>
      </p:sp>
      <p:pic>
        <p:nvPicPr>
          <p:cNvPr id="1040" name="Picture 16" descr="clip_image002[15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25" y="3247424"/>
            <a:ext cx="6191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lip_image006[15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3275999"/>
            <a:ext cx="485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204374" y="36024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的坐标分别是：</a:t>
            </a:r>
            <a:endParaRPr lang="zh-CN" altLang="en-US" dirty="0"/>
          </a:p>
        </p:txBody>
      </p:sp>
      <p:pic>
        <p:nvPicPr>
          <p:cNvPr id="1044" name="Picture 20" descr="clip_image009[10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99" y="4057855"/>
            <a:ext cx="1346340" cy="7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lip_image011[10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99" y="5073745"/>
            <a:ext cx="6195235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0289" y="498120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图像旋转的基本思路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2961" y="14844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原图</a:t>
            </a:r>
            <a:r>
              <a:rPr lang="zh-CN" altLang="en-US" dirty="0" smtClean="0"/>
              <a:t>像坐标原点变换到中心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" idx="2"/>
          </p:cNvCxnSpPr>
          <p:nvPr/>
        </p:nvCxnSpPr>
        <p:spPr>
          <a:xfrm>
            <a:off x="2830289" y="1853809"/>
            <a:ext cx="0" cy="6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83794" y="25242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求出旋转后图像的大小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>
            <a:off x="2830289" y="2893590"/>
            <a:ext cx="0" cy="7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881" y="3618077"/>
            <a:ext cx="41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图像坐标变换后找到对应原图像的位置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2830290" y="3987409"/>
            <a:ext cx="0" cy="8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2130" y="49163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对原图像此位置进行坐标反变换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2830289" y="5285655"/>
            <a:ext cx="1" cy="7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14625" y="59366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到估算的像素值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98942" y="3460652"/>
            <a:ext cx="4459459" cy="2082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58401" y="3066757"/>
            <a:ext cx="1448972" cy="9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81075" y="28935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也可</a:t>
            </a:r>
            <a:r>
              <a:rPr lang="zh-CN" altLang="en-US" dirty="0" smtClean="0"/>
              <a:t>以一步处理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60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53" y="153841"/>
            <a:ext cx="2170364" cy="4608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9" y="5355980"/>
            <a:ext cx="7385832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6" y="154744"/>
            <a:ext cx="5575048" cy="37420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02" y="2287192"/>
            <a:ext cx="3183516" cy="376191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391508" y="1294228"/>
            <a:ext cx="3643532" cy="115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09" y="3896751"/>
            <a:ext cx="4592199" cy="81592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5190978" y="3319975"/>
            <a:ext cx="942536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2"/>
            <a:ext cx="7771030" cy="37331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98" y="2498207"/>
            <a:ext cx="3183516" cy="3761916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375052" y="1195754"/>
            <a:ext cx="2025748" cy="295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67951" y="1674055"/>
            <a:ext cx="3995224" cy="34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67951" y="3151163"/>
            <a:ext cx="4487594" cy="28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5760" y="787791"/>
            <a:ext cx="7405270" cy="1069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5760" y="1856935"/>
            <a:ext cx="0" cy="329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673" y="5529385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这里采用了普通的取整的做法，实际上更好的是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用双线性插值。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36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5" y="968622"/>
            <a:ext cx="6567996" cy="6913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2" y="1993658"/>
            <a:ext cx="8312451" cy="33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461962"/>
            <a:ext cx="90773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9" y="638615"/>
            <a:ext cx="8933442" cy="52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7391" y="441326"/>
            <a:ext cx="13244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实验九 </a:t>
            </a:r>
            <a:endParaRPr lang="zh-CN" altLang="en-US" sz="27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378378" y="1375395"/>
            <a:ext cx="843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采用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双线性插值法实现图像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放大，并于尺度变换实验时采用的最邻近插值比较。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78378" y="2409144"/>
            <a:ext cx="843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实现图像围绕任意点旋转。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7693" y="3255607"/>
            <a:ext cx="843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选做：</a:t>
            </a:r>
            <a:endParaRPr lang="en-US" altLang="zh-CN" sz="2400" b="1" kern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实现图像放大并围绕任意点旋转。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8133" y="441326"/>
            <a:ext cx="48029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b="1" kern="0" dirty="0" smtClean="0">
                <a:solidFill>
                  <a:srgbClr val="000000"/>
                </a:solidFill>
                <a:latin typeface="Arial" panose="020B0604020202020204" pitchFamily="34" charset="0"/>
              </a:rPr>
              <a:t>实验九 </a:t>
            </a:r>
            <a:r>
              <a:rPr lang="zh-CN" altLang="en-US" sz="2700" b="1" kern="0" dirty="0" smtClean="0">
                <a:solidFill>
                  <a:srgbClr val="000000"/>
                </a:solidFill>
              </a:rPr>
              <a:t>双线性插值及图像旋转</a:t>
            </a:r>
            <a:endParaRPr lang="zh-CN" altLang="en-US" sz="27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938" y="1585202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若对图像进行放大，放大后的图像比原图像多的区域的像素值怎么处理？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25816" y="2512893"/>
            <a:ext cx="2423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最邻近插值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00009E"/>
                </a:solidFill>
              </a:rPr>
              <a:t>2.</a:t>
            </a:r>
            <a:r>
              <a:rPr lang="zh-CN" altLang="en-US" b="1" dirty="0" smtClean="0">
                <a:solidFill>
                  <a:srgbClr val="00009E"/>
                </a:solidFill>
              </a:rPr>
              <a:t>双线性插值</a:t>
            </a:r>
            <a:endParaRPr lang="en-US" altLang="zh-CN" b="1" dirty="0" smtClean="0">
              <a:solidFill>
                <a:srgbClr val="00009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三次方插值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98" y="2844964"/>
            <a:ext cx="4556494" cy="25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2789" y="551543"/>
            <a:ext cx="662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双线性插值（</a:t>
            </a:r>
            <a:r>
              <a:rPr lang="en-US" altLang="zh-CN" sz="2400" b="1" dirty="0" smtClean="0"/>
              <a:t>Bilinear interpolation</a:t>
            </a:r>
            <a:r>
              <a:rPr lang="zh-CN" altLang="en-US" sz="2400" b="1" dirty="0" smtClean="0"/>
              <a:t>）的基本原理</a:t>
            </a:r>
            <a:endParaRPr lang="zh-CN" altLang="en-US" sz="2400" b="1" dirty="0"/>
          </a:p>
        </p:txBody>
      </p:sp>
      <p:pic>
        <p:nvPicPr>
          <p:cNvPr id="1026" name="Picture 2" descr="https://upload.wikimedia.org/wikipedia/commons/thumb/e/ea/BilinearInterpolation.svg/324px-BilinearInterpol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1468109"/>
            <a:ext cx="4358822" cy="411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17979" y="1348783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关键思想是先在一个方向上进行线性插值，然后再在另一个方向上进行线性插值。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6723" y="197394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如右图，首先在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方向进行线性插值，得到</a:t>
            </a:r>
            <a:endParaRPr lang="zh-CN" altLang="en-US" dirty="0"/>
          </a:p>
        </p:txBody>
      </p:sp>
      <p:pic>
        <p:nvPicPr>
          <p:cNvPr id="1040" name="Picture 16" descr="http://images.cnitblog.com/blog/477176/201303/15145907-657f4876fa2b45ad972effba7b049a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" y="2497163"/>
            <a:ext cx="51530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34284" y="3657212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然后在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方向进行线性插值，得到</a:t>
            </a:r>
            <a:endParaRPr lang="zh-CN" altLang="en-US" dirty="0"/>
          </a:p>
        </p:txBody>
      </p:sp>
      <p:pic>
        <p:nvPicPr>
          <p:cNvPr id="1042" name="Picture 18" descr="http://images.cnitblog.com/blog/477176/201303/15145950-b86cdeb5de9f48198dad07a490b8aa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2" y="4180432"/>
            <a:ext cx="30575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34284" y="4715321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这样就得到所要的结果 </a:t>
            </a:r>
            <a:r>
              <a:rPr lang="en-US" altLang="zh-CN" dirty="0" smtClean="0"/>
              <a:t>f(x, y)</a:t>
            </a:r>
            <a:endParaRPr lang="zh-CN" altLang="en-US" dirty="0"/>
          </a:p>
        </p:txBody>
      </p:sp>
      <p:pic>
        <p:nvPicPr>
          <p:cNvPr id="1044" name="Picture 20" descr="http://images.cnitblog.com/blog/477176/201303/15150029-ef41a1ca5a354f2baeb84b75d28d84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" y="5243265"/>
            <a:ext cx="5568951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images.cnitblog.com/blog/477176/201303/15150155-b11a2b3839334f1aa565cdbf9a6b852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" y="5925097"/>
            <a:ext cx="5972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mages.cnitblog.com/blog/477176/201303/15145926-277c162af1844f93a786fa1ba9ee8b3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" y="3032052"/>
            <a:ext cx="5153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166" y="472105"/>
            <a:ext cx="7614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如果选择一个坐标系统使得四个已知点坐标分别为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(1, 0)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，那么插值公式就可以化简为：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 descr="http://upload.wikimedia.org/math/1/8/3/1831a0c3c97e1a3deaa44f68cc752f6d.png?_=3630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6" y="1779361"/>
            <a:ext cx="7759626" cy="25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70166" y="244604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或者用矩阵运算表示为</a:t>
            </a:r>
            <a:endParaRPr lang="zh-CN" altLang="en-US" dirty="0"/>
          </a:p>
        </p:txBody>
      </p:sp>
      <p:pic>
        <p:nvPicPr>
          <p:cNvPr id="17412" name="Picture 4" descr="http://upload.wikimedia.org/math/f/c/2/fc2e1aee4d7434cc6c90fd34e0b2cbd4.png?_=3630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6" y="3111047"/>
            <a:ext cx="4537262" cy="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0166" y="41801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对上式化简：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4535" y="4180115"/>
            <a:ext cx="6277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f(x,y)= (1-x) (f(0,0)(1-y)+f(0,1)y) + x (f(1,0)(1-y)+f(1,1)y)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66" y="4907456"/>
            <a:ext cx="794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对处理图像而言，若取已知的四点为相邻四点，则可以简化计算。由于四点坐标相邻，要</a:t>
            </a:r>
            <a:r>
              <a:rPr lang="zh-CN" altLang="en-US" b="1" dirty="0"/>
              <a:t>处</a:t>
            </a:r>
            <a:r>
              <a:rPr lang="zh-CN" altLang="en-US" b="1" dirty="0" smtClean="0"/>
              <a:t>理的点（小数）处于四点之间，因此只需令上式的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分别是坐标的小数部分即可，若以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u</a:t>
            </a:r>
            <a:r>
              <a:rPr lang="zh-CN" altLang="en-US" b="1" dirty="0"/>
              <a:t>表</a:t>
            </a:r>
            <a:r>
              <a:rPr lang="zh-CN" altLang="en-US" b="1" dirty="0" smtClean="0"/>
              <a:t>示坐标的小数；</a:t>
            </a:r>
            <a:r>
              <a:rPr lang="en-US" altLang="zh-CN" b="1" dirty="0" smtClean="0"/>
              <a:t>v1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u1</a:t>
            </a:r>
            <a:r>
              <a:rPr lang="zh-CN" altLang="en-US" b="1" dirty="0" smtClean="0"/>
              <a:t>表示</a:t>
            </a:r>
            <a:r>
              <a:rPr lang="en-US" altLang="zh-CN" b="1" dirty="0" smtClean="0"/>
              <a:t>1-v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1-u</a:t>
            </a:r>
            <a:r>
              <a:rPr lang="zh-CN" altLang="en-US" b="1" dirty="0" smtClean="0"/>
              <a:t>则：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138694" y="5988740"/>
            <a:ext cx="6277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f(P)= (v1) (f(0,0)(u1)+f(0,1)u) + v (f(1,0)(u1)+f(1,1)u)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6535" y="59508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双线性插值处理图像变换的思路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869033" y="1611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新图像坐标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2"/>
          </p:cNvCxnSpPr>
          <p:nvPr/>
        </p:nvCxnSpPr>
        <p:spPr>
          <a:xfrm>
            <a:off x="4538447" y="1980418"/>
            <a:ext cx="0" cy="6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3206" y="2650867"/>
            <a:ext cx="45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变换公式反推出该坐标对应的原图像的坐标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4538447" y="3020199"/>
            <a:ext cx="1" cy="7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14871" y="37446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坐标是小数的处理（双线性插值）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538447" y="4114018"/>
            <a:ext cx="0" cy="8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22784" y="50429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求出估算的像素值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8" y="322942"/>
            <a:ext cx="2171700" cy="461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86" y="5257797"/>
            <a:ext cx="6764180" cy="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3" y="1093106"/>
            <a:ext cx="6169213" cy="46980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65" y="1394505"/>
            <a:ext cx="4462135" cy="3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4" y="361269"/>
            <a:ext cx="4610100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2845"/>
            <a:ext cx="8420100" cy="12668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210050" y="4456253"/>
            <a:ext cx="419823" cy="883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73" y="5441271"/>
            <a:ext cx="634648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2" y="956055"/>
            <a:ext cx="8092715" cy="1254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2" y="3070037"/>
            <a:ext cx="6921460" cy="2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533</Words>
  <Application>Microsoft Office PowerPoint</Application>
  <PresentationFormat>全屏显示(4:3)</PresentationFormat>
  <Paragraphs>49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默认设计模板</vt:lpstr>
      <vt:lpstr>Office 主题</vt:lpstr>
      <vt:lpstr>Experiments on Digital Image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on Digital Image Processing</dc:title>
  <dc:creator>xilu</dc:creator>
  <cp:lastModifiedBy>LinLin</cp:lastModifiedBy>
  <cp:revision>20</cp:revision>
  <dcterms:created xsi:type="dcterms:W3CDTF">2017-10-18T08:33:15Z</dcterms:created>
  <dcterms:modified xsi:type="dcterms:W3CDTF">2017-10-29T11:48:45Z</dcterms:modified>
</cp:coreProperties>
</file>